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60" r:id="rId3"/>
    <p:sldMasterId id="2147483708" r:id="rId4"/>
  </p:sldMasterIdLst>
  <p:notesMasterIdLst>
    <p:notesMasterId r:id="rId88"/>
  </p:notesMasterIdLst>
  <p:sldIdLst>
    <p:sldId id="258" r:id="rId5"/>
    <p:sldId id="357" r:id="rId6"/>
    <p:sldId id="356" r:id="rId7"/>
    <p:sldId id="358" r:id="rId8"/>
    <p:sldId id="359" r:id="rId9"/>
    <p:sldId id="264" r:id="rId10"/>
    <p:sldId id="331" r:id="rId11"/>
    <p:sldId id="265" r:id="rId12"/>
    <p:sldId id="333" r:id="rId13"/>
    <p:sldId id="281" r:id="rId14"/>
    <p:sldId id="332" r:id="rId15"/>
    <p:sldId id="266" r:id="rId16"/>
    <p:sldId id="334" r:id="rId17"/>
    <p:sldId id="283" r:id="rId18"/>
    <p:sldId id="268" r:id="rId19"/>
    <p:sldId id="360" r:id="rId20"/>
    <p:sldId id="284" r:id="rId21"/>
    <p:sldId id="286" r:id="rId22"/>
    <p:sldId id="269" r:id="rId23"/>
    <p:sldId id="335" r:id="rId24"/>
    <p:sldId id="340" r:id="rId25"/>
    <p:sldId id="288" r:id="rId26"/>
    <p:sldId id="289" r:id="rId27"/>
    <p:sldId id="290" r:id="rId28"/>
    <p:sldId id="291" r:id="rId29"/>
    <p:sldId id="292" r:id="rId30"/>
    <p:sldId id="270" r:id="rId31"/>
    <p:sldId id="336" r:id="rId32"/>
    <p:sldId id="337" r:id="rId33"/>
    <p:sldId id="338" r:id="rId34"/>
    <p:sldId id="339" r:id="rId35"/>
    <p:sldId id="295" r:id="rId36"/>
    <p:sldId id="293" r:id="rId37"/>
    <p:sldId id="294" r:id="rId38"/>
    <p:sldId id="296" r:id="rId39"/>
    <p:sldId id="354" r:id="rId40"/>
    <p:sldId id="341" r:id="rId41"/>
    <p:sldId id="272" r:id="rId42"/>
    <p:sldId id="297" r:id="rId43"/>
    <p:sldId id="299" r:id="rId44"/>
    <p:sldId id="298" r:id="rId45"/>
    <p:sldId id="342" r:id="rId46"/>
    <p:sldId id="300" r:id="rId47"/>
    <p:sldId id="301" r:id="rId48"/>
    <p:sldId id="302" r:id="rId49"/>
    <p:sldId id="303" r:id="rId50"/>
    <p:sldId id="273" r:id="rId51"/>
    <p:sldId id="345" r:id="rId52"/>
    <p:sldId id="344" r:id="rId53"/>
    <p:sldId id="343" r:id="rId54"/>
    <p:sldId id="346" r:id="rId55"/>
    <p:sldId id="347" r:id="rId56"/>
    <p:sldId id="348" r:id="rId57"/>
    <p:sldId id="304" r:id="rId58"/>
    <p:sldId id="274" r:id="rId59"/>
    <p:sldId id="275" r:id="rId60"/>
    <p:sldId id="276" r:id="rId61"/>
    <p:sldId id="349" r:id="rId62"/>
    <p:sldId id="350" r:id="rId63"/>
    <p:sldId id="306" r:id="rId64"/>
    <p:sldId id="277" r:id="rId65"/>
    <p:sldId id="351"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278" r:id="rId83"/>
    <p:sldId id="352" r:id="rId84"/>
    <p:sldId id="279" r:id="rId85"/>
    <p:sldId id="353" r:id="rId86"/>
    <p:sldId id="280" r:id="rId8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CCFFCC"/>
    <a:srgbClr val="EEECE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65" autoAdjust="0"/>
  </p:normalViewPr>
  <p:slideViewPr>
    <p:cSldViewPr snapToGrid="0">
      <p:cViewPr varScale="1">
        <p:scale>
          <a:sx n="66" d="100"/>
          <a:sy n="66" d="100"/>
        </p:scale>
        <p:origin x="153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C304E-B1D1-4DA8-910D-6B7C85648F68}" type="datetimeFigureOut">
              <a:rPr lang="zh-CN" altLang="en-US" smtClean="0"/>
              <a:t>2017/7/21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BCEBC-8A53-473B-BF9F-275404462C53}" type="slidenum">
              <a:rPr lang="zh-CN" altLang="en-US" smtClean="0"/>
              <a:t>‹#›</a:t>
            </a:fld>
            <a:endParaRPr lang="zh-CN" altLang="en-US"/>
          </a:p>
        </p:txBody>
      </p:sp>
    </p:spTree>
    <p:extLst>
      <p:ext uri="{BB962C8B-B14F-4D97-AF65-F5344CB8AC3E}">
        <p14:creationId xmlns:p14="http://schemas.microsoft.com/office/powerpoint/2010/main" val="3989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1</a:t>
            </a:fld>
            <a:endParaRPr lang="zh-CN" altLang="en-US"/>
          </a:p>
        </p:txBody>
      </p:sp>
    </p:spTree>
    <p:extLst>
      <p:ext uri="{BB962C8B-B14F-4D97-AF65-F5344CB8AC3E}">
        <p14:creationId xmlns:p14="http://schemas.microsoft.com/office/powerpoint/2010/main" val="427712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8</a:t>
            </a:fld>
            <a:endParaRPr lang="zh-CN" altLang="en-US"/>
          </a:p>
        </p:txBody>
      </p:sp>
    </p:spTree>
    <p:extLst>
      <p:ext uri="{BB962C8B-B14F-4D97-AF65-F5344CB8AC3E}">
        <p14:creationId xmlns:p14="http://schemas.microsoft.com/office/powerpoint/2010/main" val="12534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9</a:t>
            </a:fld>
            <a:endParaRPr lang="zh-CN" altLang="en-US"/>
          </a:p>
        </p:txBody>
      </p:sp>
    </p:spTree>
    <p:extLst>
      <p:ext uri="{BB962C8B-B14F-4D97-AF65-F5344CB8AC3E}">
        <p14:creationId xmlns:p14="http://schemas.microsoft.com/office/powerpoint/2010/main" val="395845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16</a:t>
            </a:fld>
            <a:endParaRPr lang="zh-CN" altLang="en-US"/>
          </a:p>
        </p:txBody>
      </p:sp>
    </p:spTree>
    <p:extLst>
      <p:ext uri="{BB962C8B-B14F-4D97-AF65-F5344CB8AC3E}">
        <p14:creationId xmlns:p14="http://schemas.microsoft.com/office/powerpoint/2010/main" val="145338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19</a:t>
            </a:fld>
            <a:endParaRPr lang="zh-CN" altLang="en-US"/>
          </a:p>
        </p:txBody>
      </p:sp>
    </p:spTree>
    <p:extLst>
      <p:ext uri="{BB962C8B-B14F-4D97-AF65-F5344CB8AC3E}">
        <p14:creationId xmlns:p14="http://schemas.microsoft.com/office/powerpoint/2010/main" val="304983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47</a:t>
            </a:fld>
            <a:endParaRPr lang="zh-CN" altLang="en-US"/>
          </a:p>
        </p:txBody>
      </p:sp>
    </p:spTree>
    <p:extLst>
      <p:ext uri="{BB962C8B-B14F-4D97-AF65-F5344CB8AC3E}">
        <p14:creationId xmlns:p14="http://schemas.microsoft.com/office/powerpoint/2010/main" val="374594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49</a:t>
            </a:fld>
            <a:endParaRPr lang="zh-CN" altLang="en-US"/>
          </a:p>
        </p:txBody>
      </p:sp>
    </p:spTree>
    <p:extLst>
      <p:ext uri="{BB962C8B-B14F-4D97-AF65-F5344CB8AC3E}">
        <p14:creationId xmlns:p14="http://schemas.microsoft.com/office/powerpoint/2010/main" val="346963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BCEBC-8A53-473B-BF9F-275404462C53}" type="slidenum">
              <a:rPr lang="zh-CN" altLang="en-US" smtClean="0"/>
              <a:t>57</a:t>
            </a:fld>
            <a:endParaRPr lang="zh-CN" altLang="en-US"/>
          </a:p>
        </p:txBody>
      </p:sp>
    </p:spTree>
    <p:extLst>
      <p:ext uri="{BB962C8B-B14F-4D97-AF65-F5344CB8AC3E}">
        <p14:creationId xmlns:p14="http://schemas.microsoft.com/office/powerpoint/2010/main" val="199687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fld id="{5835104B-B76E-4DCB-9E21-A66C0620B8EC}"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ECE19A3-EBAB-46AC-896C-00CA61284FEA}" type="slidenum">
              <a:rPr lang="zh-CN" altLang="en-US"/>
              <a:pPr/>
              <a:t>‹#›</a:t>
            </a:fld>
            <a:endParaRPr lang="zh-CN" altLang="en-US"/>
          </a:p>
        </p:txBody>
      </p:sp>
    </p:spTree>
    <p:extLst>
      <p:ext uri="{BB962C8B-B14F-4D97-AF65-F5344CB8AC3E}">
        <p14:creationId xmlns:p14="http://schemas.microsoft.com/office/powerpoint/2010/main" val="68300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E7E3B1A-7608-4CF3-860F-6302A277174B}"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2C5C2E6-0208-45F5-B926-5CA0AD1D1D05}" type="slidenum">
              <a:rPr lang="zh-CN" altLang="en-US"/>
              <a:pPr/>
              <a:t>‹#›</a:t>
            </a:fld>
            <a:endParaRPr lang="zh-CN" altLang="en-US"/>
          </a:p>
        </p:txBody>
      </p:sp>
    </p:spTree>
    <p:extLst>
      <p:ext uri="{BB962C8B-B14F-4D97-AF65-F5344CB8AC3E}">
        <p14:creationId xmlns:p14="http://schemas.microsoft.com/office/powerpoint/2010/main" val="422823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5167"/>
            <a:ext cx="2057400" cy="585046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5167"/>
            <a:ext cx="6019800" cy="585046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85C2A20-0700-4D03-8913-B7A17C9F6B61}"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56CCB78-E0EA-4E79-A551-02F98BCA62CC}" type="slidenum">
              <a:rPr lang="zh-CN" altLang="en-US"/>
              <a:pPr/>
              <a:t>‹#›</a:t>
            </a:fld>
            <a:endParaRPr lang="zh-CN" altLang="en-US"/>
          </a:p>
        </p:txBody>
      </p:sp>
    </p:spTree>
    <p:extLst>
      <p:ext uri="{BB962C8B-B14F-4D97-AF65-F5344CB8AC3E}">
        <p14:creationId xmlns:p14="http://schemas.microsoft.com/office/powerpoint/2010/main" val="38947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fld id="{EA450807-ACAE-46BC-A2DD-6F0BE6209C43}"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E55FC38-89D2-47D5-AA83-9E0A2D2852AC}" type="slidenum">
              <a:rPr lang="zh-CN" altLang="en-US"/>
              <a:pPr/>
              <a:t>‹#›</a:t>
            </a:fld>
            <a:endParaRPr lang="zh-CN" altLang="en-US"/>
          </a:p>
        </p:txBody>
      </p:sp>
    </p:spTree>
    <p:extLst>
      <p:ext uri="{BB962C8B-B14F-4D97-AF65-F5344CB8AC3E}">
        <p14:creationId xmlns:p14="http://schemas.microsoft.com/office/powerpoint/2010/main" val="386573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0AB843F-ED40-437F-B9A8-8202D82C56C8}"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802757E-783B-4F7C-9D3A-B22846586180}" type="slidenum">
              <a:rPr lang="zh-CN" altLang="en-US"/>
              <a:pPr/>
              <a:t>‹#›</a:t>
            </a:fld>
            <a:endParaRPr lang="zh-CN" altLang="en-US"/>
          </a:p>
        </p:txBody>
      </p:sp>
    </p:spTree>
    <p:extLst>
      <p:ext uri="{BB962C8B-B14F-4D97-AF65-F5344CB8AC3E}">
        <p14:creationId xmlns:p14="http://schemas.microsoft.com/office/powerpoint/2010/main" val="2660704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267"/>
            <a:ext cx="7886700" cy="285326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8934"/>
            <a:ext cx="7886700" cy="150071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fld id="{89530777-0539-432F-8499-10D5DB1954D0}"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0E06A03-CF3B-4E43-A708-2DFC4EA299DC}" type="slidenum">
              <a:rPr lang="zh-CN" altLang="en-US"/>
              <a:pPr/>
              <a:t>‹#›</a:t>
            </a:fld>
            <a:endParaRPr lang="zh-CN" altLang="en-US"/>
          </a:p>
        </p:txBody>
      </p:sp>
    </p:spTree>
    <p:extLst>
      <p:ext uri="{BB962C8B-B14F-4D97-AF65-F5344CB8AC3E}">
        <p14:creationId xmlns:p14="http://schemas.microsoft.com/office/powerpoint/2010/main" val="422158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43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43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C426B7A0-1232-4029-98EB-E0F9F7F139D6}" type="datetimeFigureOut">
              <a:rPr lang="zh-CN" altLang="en-US"/>
              <a:pPr/>
              <a:t>2017/7/21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F7F0BE7-CBCF-499C-B5B3-0C123063CED1}" type="slidenum">
              <a:rPr lang="zh-CN" altLang="en-US"/>
              <a:pPr/>
              <a:t>‹#›</a:t>
            </a:fld>
            <a:endParaRPr lang="zh-CN" altLang="en-US"/>
          </a:p>
        </p:txBody>
      </p:sp>
    </p:spTree>
    <p:extLst>
      <p:ext uri="{BB962C8B-B14F-4D97-AF65-F5344CB8AC3E}">
        <p14:creationId xmlns:p14="http://schemas.microsoft.com/office/powerpoint/2010/main" val="84013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6185"/>
            <a:ext cx="7886700" cy="1325033"/>
          </a:xfrm>
        </p:spPr>
        <p:txBody>
          <a:bodyPr/>
          <a:lstStyle/>
          <a:p>
            <a:r>
              <a:rPr lang="zh-CN" altLang="en-US"/>
              <a:t>单击此处编辑母版标题样式</a:t>
            </a:r>
          </a:p>
        </p:txBody>
      </p:sp>
      <p:sp>
        <p:nvSpPr>
          <p:cNvPr id="3" name="文本占位符 2"/>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9" y="2506133"/>
            <a:ext cx="386873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6133"/>
            <a:ext cx="3887788"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3B9DCAB9-73E7-4238-AA7C-09C6FDD7A8F5}" type="datetimeFigureOut">
              <a:rPr lang="zh-CN" altLang="en-US"/>
              <a:pPr/>
              <a:t>2017/7/21</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45C8C749-8D62-4356-9CB5-CB4DC1792F63}" type="slidenum">
              <a:rPr lang="zh-CN" altLang="en-US"/>
              <a:pPr/>
              <a:t>‹#›</a:t>
            </a:fld>
            <a:endParaRPr lang="zh-CN" altLang="en-US"/>
          </a:p>
        </p:txBody>
      </p:sp>
    </p:spTree>
    <p:extLst>
      <p:ext uri="{BB962C8B-B14F-4D97-AF65-F5344CB8AC3E}">
        <p14:creationId xmlns:p14="http://schemas.microsoft.com/office/powerpoint/2010/main" val="49806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13CFBE80-B5E8-49E4-9B0A-274E995B32B0}" type="datetimeFigureOut">
              <a:rPr lang="zh-CN" altLang="en-US"/>
              <a:pPr/>
              <a:t>2017/7/21</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3B4BA0CE-3956-46F4-A15F-0A256BE305E8}" type="slidenum">
              <a:rPr lang="zh-CN" altLang="en-US"/>
              <a:pPr/>
              <a:t>‹#›</a:t>
            </a:fld>
            <a:endParaRPr lang="zh-CN" altLang="en-US"/>
          </a:p>
        </p:txBody>
      </p:sp>
    </p:spTree>
    <p:extLst>
      <p:ext uri="{BB962C8B-B14F-4D97-AF65-F5344CB8AC3E}">
        <p14:creationId xmlns:p14="http://schemas.microsoft.com/office/powerpoint/2010/main" val="3170508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D902295-D5B4-4230-B836-2BA0400E84A8}" type="datetimeFigureOut">
              <a:rPr lang="zh-CN" altLang="en-US"/>
              <a:pPr/>
              <a:t>2017/7/21</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48CCC2AC-E279-420B-9D44-629FD65E6A31}" type="slidenum">
              <a:rPr lang="zh-CN" altLang="en-US"/>
              <a:pPr/>
              <a:t>‹#›</a:t>
            </a:fld>
            <a:endParaRPr lang="zh-CN" altLang="en-US"/>
          </a:p>
        </p:txBody>
      </p:sp>
    </p:spTree>
    <p:extLst>
      <p:ext uri="{BB962C8B-B14F-4D97-AF65-F5344CB8AC3E}">
        <p14:creationId xmlns:p14="http://schemas.microsoft.com/office/powerpoint/2010/main" val="166906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vl1pPr>
          </a:lstStyle>
          <a:p>
            <a:fld id="{DA2FE9E0-6C2B-4A4C-891A-6730100A1EC0}" type="datetimeFigureOut">
              <a:rPr lang="zh-CN" altLang="en-US"/>
              <a:pPr/>
              <a:t>2017/7/21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1E5543A8-B728-4F68-9D3D-F90DC5723D77}" type="slidenum">
              <a:rPr lang="zh-CN" altLang="en-US"/>
              <a:pPr/>
              <a:t>‹#›</a:t>
            </a:fld>
            <a:endParaRPr lang="zh-CN" altLang="en-US"/>
          </a:p>
        </p:txBody>
      </p:sp>
    </p:spTree>
    <p:extLst>
      <p:ext uri="{BB962C8B-B14F-4D97-AF65-F5344CB8AC3E}">
        <p14:creationId xmlns:p14="http://schemas.microsoft.com/office/powerpoint/2010/main" val="293605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B798555-0A2A-441B-9AA9-D198A3F238A8}"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E440B90-D179-41CE-A773-5546DD4A2945}" type="slidenum">
              <a:rPr lang="zh-CN" altLang="en-US"/>
              <a:pPr/>
              <a:t>‹#›</a:t>
            </a:fld>
            <a:endParaRPr lang="zh-CN" altLang="en-US"/>
          </a:p>
        </p:txBody>
      </p:sp>
    </p:spTree>
    <p:extLst>
      <p:ext uri="{BB962C8B-B14F-4D97-AF65-F5344CB8AC3E}">
        <p14:creationId xmlns:p14="http://schemas.microsoft.com/office/powerpoint/2010/main" val="2225781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vl1pPr>
          </a:lstStyle>
          <a:p>
            <a:fld id="{F4FE06A5-B53B-4291-B2FA-EE2C4DCC61ED}" type="datetimeFigureOut">
              <a:rPr lang="zh-CN" altLang="en-US"/>
              <a:pPr/>
              <a:t>2017/7/21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2468E9F0-0D11-4B91-B4C2-A965223523F1}" type="slidenum">
              <a:rPr lang="zh-CN" altLang="en-US"/>
              <a:pPr/>
              <a:t>‹#›</a:t>
            </a:fld>
            <a:endParaRPr lang="zh-CN" altLang="en-US"/>
          </a:p>
        </p:txBody>
      </p:sp>
    </p:spTree>
    <p:extLst>
      <p:ext uri="{BB962C8B-B14F-4D97-AF65-F5344CB8AC3E}">
        <p14:creationId xmlns:p14="http://schemas.microsoft.com/office/powerpoint/2010/main" val="1405882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BE45C1CF-B4ED-4167-85D5-00EA96E9AC2A}"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5434750-CEDD-4853-AA68-50A9B68379D2}" type="slidenum">
              <a:rPr lang="zh-CN" altLang="en-US"/>
              <a:pPr/>
              <a:t>‹#›</a:t>
            </a:fld>
            <a:endParaRPr lang="zh-CN" altLang="en-US"/>
          </a:p>
        </p:txBody>
      </p:sp>
    </p:spTree>
    <p:extLst>
      <p:ext uri="{BB962C8B-B14F-4D97-AF65-F5344CB8AC3E}">
        <p14:creationId xmlns:p14="http://schemas.microsoft.com/office/powerpoint/2010/main" val="127048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5167"/>
            <a:ext cx="2057400" cy="585046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5167"/>
            <a:ext cx="6019800" cy="585046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4B4DE1C-33F0-44D0-BA38-FF686F5011C5}"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338D474-035B-408F-8542-7F7E7CBC93AA}" type="slidenum">
              <a:rPr lang="zh-CN" altLang="en-US"/>
              <a:pPr/>
              <a:t>‹#›</a:t>
            </a:fld>
            <a:endParaRPr lang="zh-CN" altLang="en-US"/>
          </a:p>
        </p:txBody>
      </p:sp>
    </p:spTree>
    <p:extLst>
      <p:ext uri="{BB962C8B-B14F-4D97-AF65-F5344CB8AC3E}">
        <p14:creationId xmlns:p14="http://schemas.microsoft.com/office/powerpoint/2010/main" val="227255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4386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95382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15352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93154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1381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32288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6104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267"/>
            <a:ext cx="7886700" cy="285326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8934"/>
            <a:ext cx="7886700" cy="150071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fld id="{1331C0C4-25D2-423B-9E32-16CEA3B9FDCA}" type="datetimeFigureOut">
              <a:rPr lang="zh-CN" altLang="en-US"/>
              <a:pPr/>
              <a:t>2017/7/21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C932C87-5AB3-45B2-805C-A8028E7FDE54}" type="slidenum">
              <a:rPr lang="zh-CN" altLang="en-US"/>
              <a:pPr/>
              <a:t>‹#›</a:t>
            </a:fld>
            <a:endParaRPr lang="zh-CN" altLang="en-US"/>
          </a:p>
        </p:txBody>
      </p:sp>
    </p:spTree>
    <p:extLst>
      <p:ext uri="{BB962C8B-B14F-4D97-AF65-F5344CB8AC3E}">
        <p14:creationId xmlns:p14="http://schemas.microsoft.com/office/powerpoint/2010/main" val="1504639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38034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30304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11180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75010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159D5C-7180-4EB4-ABAC-B8291AE4A24B}"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3307897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59D5C-7180-4EB4-ABAC-B8291AE4A24B}"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2385263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59D5C-7180-4EB4-ABAC-B8291AE4A24B}"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2177016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159D5C-7180-4EB4-ABAC-B8291AE4A24B}" type="datetimeFigureOut">
              <a:rPr lang="en-US" smtClean="0"/>
              <a:pPr/>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1596397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159D5C-7180-4EB4-ABAC-B8291AE4A24B}" type="datetimeFigureOut">
              <a:rPr lang="en-US" smtClean="0"/>
              <a:pPr/>
              <a:t>7/21/2017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2613842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159D5C-7180-4EB4-ABAC-B8291AE4A24B}" type="datetimeFigureOut">
              <a:rPr lang="en-US" smtClean="0"/>
              <a:pPr/>
              <a:t>7/21/2017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34892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43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43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20257A19-A43C-4B1F-AA0D-E3B32B5C57DD}" type="datetimeFigureOut">
              <a:rPr lang="zh-CN" altLang="en-US"/>
              <a:pPr/>
              <a:t>2017/7/21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B3C4C7B-A650-4DAE-A4B9-D3F154F56BBD}" type="slidenum">
              <a:rPr lang="zh-CN" altLang="en-US"/>
              <a:pPr/>
              <a:t>‹#›</a:t>
            </a:fld>
            <a:endParaRPr lang="zh-CN" altLang="en-US"/>
          </a:p>
        </p:txBody>
      </p:sp>
    </p:spTree>
    <p:extLst>
      <p:ext uri="{BB962C8B-B14F-4D97-AF65-F5344CB8AC3E}">
        <p14:creationId xmlns:p14="http://schemas.microsoft.com/office/powerpoint/2010/main" val="1083710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59D5C-7180-4EB4-ABAC-B8291AE4A24B}" type="datetimeFigureOut">
              <a:rPr lang="en-US" smtClean="0"/>
              <a:pPr/>
              <a:t>7/21/2017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2654912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59D5C-7180-4EB4-ABAC-B8291AE4A24B}" type="datetimeFigureOut">
              <a:rPr lang="en-US" smtClean="0"/>
              <a:pPr/>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3241566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59D5C-7180-4EB4-ABAC-B8291AE4A24B}" type="datetimeFigureOut">
              <a:rPr lang="en-US" smtClean="0"/>
              <a:pPr/>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1480957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59D5C-7180-4EB4-ABAC-B8291AE4A24B}"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1030438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59D5C-7180-4EB4-ABAC-B8291AE4A24B}"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254263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6185"/>
            <a:ext cx="7886700" cy="1325033"/>
          </a:xfrm>
        </p:spPr>
        <p:txBody>
          <a:bodyPr/>
          <a:lstStyle/>
          <a:p>
            <a:r>
              <a:rPr lang="zh-CN" altLang="en-US"/>
              <a:t>单击此处编辑母版标题样式</a:t>
            </a:r>
          </a:p>
        </p:txBody>
      </p:sp>
      <p:sp>
        <p:nvSpPr>
          <p:cNvPr id="3" name="文本占位符 2"/>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9" y="2506133"/>
            <a:ext cx="386873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6133"/>
            <a:ext cx="3887788"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4A09B822-96E5-4B5F-98D9-72C479D7FB79}" type="datetimeFigureOut">
              <a:rPr lang="zh-CN" altLang="en-US"/>
              <a:pPr/>
              <a:t>2017/7/21</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E3430F54-03EE-427B-95A7-783E89674CCC}" type="slidenum">
              <a:rPr lang="zh-CN" altLang="en-US"/>
              <a:pPr/>
              <a:t>‹#›</a:t>
            </a:fld>
            <a:endParaRPr lang="zh-CN" altLang="en-US"/>
          </a:p>
        </p:txBody>
      </p:sp>
    </p:spTree>
    <p:extLst>
      <p:ext uri="{BB962C8B-B14F-4D97-AF65-F5344CB8AC3E}">
        <p14:creationId xmlns:p14="http://schemas.microsoft.com/office/powerpoint/2010/main" val="207588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08C61BF3-FEE8-45E6-9F72-EB556DE1EDB0}" type="datetimeFigureOut">
              <a:rPr lang="zh-CN" altLang="en-US"/>
              <a:pPr/>
              <a:t>2017/7/21</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C580099-0E9E-4EDF-80BD-E39F4CCC42F5}" type="slidenum">
              <a:rPr lang="zh-CN" altLang="en-US"/>
              <a:pPr/>
              <a:t>‹#›</a:t>
            </a:fld>
            <a:endParaRPr lang="zh-CN" altLang="en-US"/>
          </a:p>
        </p:txBody>
      </p:sp>
    </p:spTree>
    <p:extLst>
      <p:ext uri="{BB962C8B-B14F-4D97-AF65-F5344CB8AC3E}">
        <p14:creationId xmlns:p14="http://schemas.microsoft.com/office/powerpoint/2010/main" val="66505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A6CE33C-2D5A-4EE9-979A-8B43694F83B3}" type="datetimeFigureOut">
              <a:rPr lang="zh-CN" altLang="en-US"/>
              <a:pPr/>
              <a:t>2017/7/21</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0B6128CB-DFD4-439F-8070-88D9CF63AF5F}" type="slidenum">
              <a:rPr lang="zh-CN" altLang="en-US"/>
              <a:pPr/>
              <a:t>‹#›</a:t>
            </a:fld>
            <a:endParaRPr lang="zh-CN" altLang="en-US"/>
          </a:p>
        </p:txBody>
      </p:sp>
    </p:spTree>
    <p:extLst>
      <p:ext uri="{BB962C8B-B14F-4D97-AF65-F5344CB8AC3E}">
        <p14:creationId xmlns:p14="http://schemas.microsoft.com/office/powerpoint/2010/main" val="51519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vl1pPr>
          </a:lstStyle>
          <a:p>
            <a:fld id="{B4D29EC2-D779-4E61-8582-C57BD016FB86}" type="datetimeFigureOut">
              <a:rPr lang="zh-CN" altLang="en-US"/>
              <a:pPr/>
              <a:t>2017/7/21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2CFBFF3-C41C-4FEF-ABBB-8D1741A0BEB3}" type="slidenum">
              <a:rPr lang="zh-CN" altLang="en-US"/>
              <a:pPr/>
              <a:t>‹#›</a:t>
            </a:fld>
            <a:endParaRPr lang="zh-CN" altLang="en-US"/>
          </a:p>
        </p:txBody>
      </p:sp>
    </p:spTree>
    <p:extLst>
      <p:ext uri="{BB962C8B-B14F-4D97-AF65-F5344CB8AC3E}">
        <p14:creationId xmlns:p14="http://schemas.microsoft.com/office/powerpoint/2010/main" val="93450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vl1pPr>
          </a:lstStyle>
          <a:p>
            <a:fld id="{53E505AB-651E-45EB-818F-79E717CD8F1F}" type="datetimeFigureOut">
              <a:rPr lang="zh-CN" altLang="en-US"/>
              <a:pPr/>
              <a:t>2017/7/21</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D6565CF-6B2A-42D3-ABD8-FBDE1333A450}" type="slidenum">
              <a:rPr lang="zh-CN" altLang="en-US"/>
              <a:pPr/>
              <a:t>‹#›</a:t>
            </a:fld>
            <a:endParaRPr lang="zh-CN" altLang="en-US"/>
          </a:p>
        </p:txBody>
      </p:sp>
    </p:spTree>
    <p:extLst>
      <p:ext uri="{BB962C8B-B14F-4D97-AF65-F5344CB8AC3E}">
        <p14:creationId xmlns:p14="http://schemas.microsoft.com/office/powerpoint/2010/main" val="326232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5342"/>
          <a:stretch>
            <a:fillRect/>
          </a:stretch>
        </p:blipFill>
        <p:spPr bwMode="auto">
          <a:xfrm>
            <a:off x="0" y="543985"/>
            <a:ext cx="9144000" cy="57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6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829301"/>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5"/>
          <p:cNvGrpSpPr>
            <a:grpSpLocks/>
          </p:cNvGrpSpPr>
          <p:nvPr userDrawn="1"/>
        </p:nvGrpSpPr>
        <p:grpSpPr bwMode="auto">
          <a:xfrm>
            <a:off x="0" y="967317"/>
            <a:ext cx="9144000" cy="65616"/>
            <a:chOff x="0" y="0"/>
            <a:chExt cx="5760" cy="31"/>
          </a:xfrm>
        </p:grpSpPr>
        <p:pic>
          <p:nvPicPr>
            <p:cNvPr id="2054" name="矩形 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76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055" name="Text Box 7"/>
            <p:cNvSpPr txBox="1">
              <a:spLocks noChangeArrowheads="1"/>
            </p:cNvSpPr>
            <p:nvPr/>
          </p:nvSpPr>
          <p:spPr bwMode="auto">
            <a:xfrm>
              <a:off x="0" y="0"/>
              <a:ext cx="576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zh-CN" altLang="en-US" sz="1800">
                <a:solidFill>
                  <a:srgbClr val="FFFFFF"/>
                </a:solidFill>
              </a:endParaRPr>
            </a:p>
          </p:txBody>
        </p:sp>
      </p:grpSp>
      <p:grpSp>
        <p:nvGrpSpPr>
          <p:cNvPr id="2056" name="Group 8"/>
          <p:cNvGrpSpPr>
            <a:grpSpLocks/>
          </p:cNvGrpSpPr>
          <p:nvPr userDrawn="1"/>
        </p:nvGrpSpPr>
        <p:grpSpPr bwMode="auto">
          <a:xfrm>
            <a:off x="0" y="5770034"/>
            <a:ext cx="9144000" cy="57151"/>
            <a:chOff x="0" y="0"/>
            <a:chExt cx="5760" cy="27"/>
          </a:xfrm>
        </p:grpSpPr>
        <p:pic>
          <p:nvPicPr>
            <p:cNvPr id="2057" name="矩形 10"/>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76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058" name="Text Box 10"/>
            <p:cNvSpPr txBox="1">
              <a:spLocks noChangeArrowheads="1"/>
            </p:cNvSpPr>
            <p:nvPr/>
          </p:nvSpPr>
          <p:spPr bwMode="auto">
            <a:xfrm>
              <a:off x="0" y="-1"/>
              <a:ext cx="576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zh-CN" altLang="en-US" sz="1800">
                <a:solidFill>
                  <a:srgbClr val="FFFFFF"/>
                </a:solidFill>
              </a:endParaRPr>
            </a:p>
          </p:txBody>
        </p:sp>
      </p:grpSp>
      <p:pic>
        <p:nvPicPr>
          <p:cNvPr id="2059" name="图片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 y="1701800"/>
            <a:ext cx="31210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标题占位符 1"/>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61" name="文本占位符 2"/>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62" name="日期占位符 3"/>
          <p:cNvSpPr>
            <a:spLocks noGrp="1" noChangeArrowheads="1"/>
          </p:cNvSpPr>
          <p:nvPr>
            <p:ph type="dt" sz="half" idx="2"/>
          </p:nvPr>
        </p:nvSpPr>
        <p:spPr bwMode="auto">
          <a:xfrm>
            <a:off x="457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ea typeface="+mn-ea"/>
              </a:defRPr>
            </a:lvl1pPr>
          </a:lstStyle>
          <a:p>
            <a:fld id="{95910DE1-A621-447A-856E-A38B87803BDD}" type="datetimeFigureOut">
              <a:rPr lang="zh-CN" altLang="en-US"/>
              <a:pPr/>
              <a:t>2017/7/21</a:t>
            </a:fld>
            <a:endParaRPr lang="zh-CN" altLang="en-US"/>
          </a:p>
        </p:txBody>
      </p:sp>
      <p:sp>
        <p:nvSpPr>
          <p:cNvPr id="2063" name="页脚占位符 4"/>
          <p:cNvSpPr>
            <a:spLocks noGrp="1" noChangeArrowheads="1"/>
          </p:cNvSpPr>
          <p:nvPr>
            <p:ph type="ftr" sz="quarter" idx="3"/>
          </p:nvPr>
        </p:nvSpPr>
        <p:spPr bwMode="auto">
          <a:xfrm>
            <a:off x="3124200" y="6356351"/>
            <a:ext cx="2895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endParaRPr lang="zh-CN" altLang="en-US"/>
          </a:p>
        </p:txBody>
      </p:sp>
      <p:sp>
        <p:nvSpPr>
          <p:cNvPr id="2064" name="灯片编号占位符 5"/>
          <p:cNvSpPr>
            <a:spLocks noGrp="1" noChangeArrowheads="1"/>
          </p:cNvSpPr>
          <p:nvPr>
            <p:ph type="sldNum" sz="quarter" idx="4"/>
          </p:nvPr>
        </p:nvSpPr>
        <p:spPr bwMode="auto">
          <a:xfrm>
            <a:off x="6553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mn-ea"/>
              </a:defRPr>
            </a:lvl1pPr>
          </a:lstStyle>
          <a:p>
            <a:fld id="{41FAEC49-9444-4889-B557-54B3DF7A7FC8}" type="slidenum">
              <a:rPr lang="zh-CN" altLang="en-US"/>
              <a:pPr/>
              <a:t>‹#›</a:t>
            </a:fld>
            <a:endParaRPr lang="zh-CN" altLang="en-US"/>
          </a:p>
        </p:txBody>
      </p:sp>
    </p:spTree>
    <p:extLst>
      <p:ext uri="{BB962C8B-B14F-4D97-AF65-F5344CB8AC3E}">
        <p14:creationId xmlns:p14="http://schemas.microsoft.com/office/powerpoint/2010/main" val="764789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53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7"/>
          <p:cNvSpPr>
            <a:spLocks noChangeArrowheads="1"/>
          </p:cNvSpPr>
          <p:nvPr userDrawn="1"/>
        </p:nvSpPr>
        <p:spPr bwMode="auto">
          <a:xfrm>
            <a:off x="74614" y="165101"/>
            <a:ext cx="9001125" cy="6625167"/>
          </a:xfrm>
          <a:prstGeom prst="rect">
            <a:avLst/>
          </a:prstGeom>
          <a:solidFill>
            <a:srgbClr val="F6F4F0">
              <a:alpha val="75000"/>
            </a:srgbClr>
          </a:soli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zh-CN" altLang="en-US" sz="1800">
              <a:solidFill>
                <a:srgbClr val="FFFFFF"/>
              </a:solidFill>
            </a:endParaRPr>
          </a:p>
        </p:txBody>
      </p:sp>
      <p:grpSp>
        <p:nvGrpSpPr>
          <p:cNvPr id="3076" name="Group 4"/>
          <p:cNvGrpSpPr>
            <a:grpSpLocks/>
          </p:cNvGrpSpPr>
          <p:nvPr userDrawn="1"/>
        </p:nvGrpSpPr>
        <p:grpSpPr bwMode="auto">
          <a:xfrm>
            <a:off x="-65087" y="990600"/>
            <a:ext cx="9275763" cy="237067"/>
            <a:chOff x="0" y="0"/>
            <a:chExt cx="5844" cy="112"/>
          </a:xfrm>
        </p:grpSpPr>
        <p:pic>
          <p:nvPicPr>
            <p:cNvPr id="3077" name="矩形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584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078" name="Text Box 6"/>
            <p:cNvSpPr txBox="1">
              <a:spLocks noChangeArrowheads="1"/>
            </p:cNvSpPr>
            <p:nvPr/>
          </p:nvSpPr>
          <p:spPr bwMode="auto">
            <a:xfrm>
              <a:off x="42" y="18"/>
              <a:ext cx="576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zh-CN" altLang="en-US" sz="1800">
                <a:solidFill>
                  <a:srgbClr val="FFFFFF"/>
                </a:solidFill>
              </a:endParaRPr>
            </a:p>
          </p:txBody>
        </p:sp>
      </p:grpSp>
      <p:pic>
        <p:nvPicPr>
          <p:cNvPr id="3079" name="图片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614" y="1"/>
            <a:ext cx="90011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矩形 10"/>
          <p:cNvSpPr>
            <a:spLocks noChangeArrowheads="1"/>
          </p:cNvSpPr>
          <p:nvPr userDrawn="1"/>
        </p:nvSpPr>
        <p:spPr bwMode="auto">
          <a:xfrm>
            <a:off x="9004301" y="6127751"/>
            <a:ext cx="144463" cy="768349"/>
          </a:xfrm>
          <a:prstGeom prst="rect">
            <a:avLst/>
          </a:prstGeom>
          <a:solidFill>
            <a:srgbClr val="C3C3C1">
              <a:alpha val="42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zh-CN" altLang="en-US" sz="1800">
              <a:solidFill>
                <a:srgbClr val="FFFFFF"/>
              </a:solidFill>
            </a:endParaRPr>
          </a:p>
        </p:txBody>
      </p:sp>
      <p:pic>
        <p:nvPicPr>
          <p:cNvPr id="3081" name="图片 1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597651"/>
            <a:ext cx="9144000" cy="26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图片 1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636684"/>
            <a:ext cx="762000"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标题占位符 1"/>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84" name="文本占位符 2"/>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85" name="日期占位符 3"/>
          <p:cNvSpPr>
            <a:spLocks noGrp="1" noChangeArrowheads="1"/>
          </p:cNvSpPr>
          <p:nvPr>
            <p:ph type="dt" sz="half" idx="2"/>
          </p:nvPr>
        </p:nvSpPr>
        <p:spPr bwMode="auto">
          <a:xfrm>
            <a:off x="457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ea typeface="+mn-ea"/>
              </a:defRPr>
            </a:lvl1pPr>
          </a:lstStyle>
          <a:p>
            <a:fld id="{E387B269-1917-4410-8F2B-A675E8083384}" type="datetimeFigureOut">
              <a:rPr lang="zh-CN" altLang="en-US"/>
              <a:pPr/>
              <a:t>2017/7/21</a:t>
            </a:fld>
            <a:endParaRPr lang="zh-CN" altLang="en-US"/>
          </a:p>
        </p:txBody>
      </p:sp>
      <p:sp>
        <p:nvSpPr>
          <p:cNvPr id="3086" name="页脚占位符 4"/>
          <p:cNvSpPr>
            <a:spLocks noGrp="1" noChangeArrowheads="1"/>
          </p:cNvSpPr>
          <p:nvPr>
            <p:ph type="ftr" sz="quarter" idx="3"/>
          </p:nvPr>
        </p:nvSpPr>
        <p:spPr bwMode="auto">
          <a:xfrm>
            <a:off x="3124200" y="6356351"/>
            <a:ext cx="2895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endParaRPr lang="zh-CN" altLang="en-US"/>
          </a:p>
        </p:txBody>
      </p:sp>
      <p:sp>
        <p:nvSpPr>
          <p:cNvPr id="3087" name="灯片编号占位符 5"/>
          <p:cNvSpPr>
            <a:spLocks noGrp="1" noChangeArrowheads="1"/>
          </p:cNvSpPr>
          <p:nvPr>
            <p:ph type="sldNum" sz="quarter" idx="4"/>
          </p:nvPr>
        </p:nvSpPr>
        <p:spPr bwMode="auto">
          <a:xfrm>
            <a:off x="6553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mn-ea"/>
              </a:defRPr>
            </a:lvl1pPr>
          </a:lstStyle>
          <a:p>
            <a:fld id="{A4EF2EE2-6985-4B2A-8CCE-87585374C7FF}" type="slidenum">
              <a:rPr lang="zh-CN" altLang="en-US"/>
              <a:pPr/>
              <a:t>‹#›</a:t>
            </a:fld>
            <a:endParaRPr lang="zh-CN" altLang="en-US"/>
          </a:p>
        </p:txBody>
      </p:sp>
    </p:spTree>
    <p:extLst>
      <p:ext uri="{BB962C8B-B14F-4D97-AF65-F5344CB8AC3E}">
        <p14:creationId xmlns:p14="http://schemas.microsoft.com/office/powerpoint/2010/main" val="29549480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2017/7/21</a:t>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9283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59D5C-7180-4EB4-ABAC-B8291AE4A24B}" type="datetimeFigureOut">
              <a:rPr lang="en-US" smtClean="0"/>
              <a:pPr/>
              <a:t>7/21/2017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4E1B7-EA4B-4627-8377-47E877C4B30E}" type="slidenum">
              <a:rPr lang="en-US" smtClean="0"/>
              <a:pPr/>
              <a:t>‹#›</a:t>
            </a:fld>
            <a:endParaRPr lang="en-US"/>
          </a:p>
        </p:txBody>
      </p:sp>
    </p:spTree>
    <p:extLst>
      <p:ext uri="{BB962C8B-B14F-4D97-AF65-F5344CB8AC3E}">
        <p14:creationId xmlns:p14="http://schemas.microsoft.com/office/powerpoint/2010/main" val="2856406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000" kern="1200">
          <a:solidFill>
            <a:schemeClr val="tx1"/>
          </a:solidFill>
          <a:latin typeface="Franklin Gothic Medium Con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hyperlink" Target="mailto:qiuying@bipt.edu.c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image.baidu.com/i?ct=503316480&amp;z=0&amp;tn=baiduimagedetail&amp;word=%C1%B6%CC%FA%B8%DF%C2%AF&amp;in=22645&amp;cl=2&amp;cm=1&amp;sc=0&amp;lm=-1&amp;pn=5&amp;rn=1&amp;di=232196036&amp;ln=1621&amp;fr="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 y="1749286"/>
            <a:ext cx="9144000" cy="51087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5" name="椭圆 4"/>
          <p:cNvSpPr/>
          <p:nvPr/>
        </p:nvSpPr>
        <p:spPr>
          <a:xfrm>
            <a:off x="3203849" y="974170"/>
            <a:ext cx="2736304" cy="273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cxnSp>
        <p:nvCxnSpPr>
          <p:cNvPr id="9" name="直接连接符 8"/>
          <p:cNvCxnSpPr/>
          <p:nvPr/>
        </p:nvCxnSpPr>
        <p:spPr>
          <a:xfrm flipV="1">
            <a:off x="5726291" y="539957"/>
            <a:ext cx="648072" cy="6480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5940153" y="882655"/>
            <a:ext cx="72008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45600" y="3820648"/>
            <a:ext cx="648072" cy="6480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659462" y="3354761"/>
            <a:ext cx="72008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58931" y="2514633"/>
            <a:ext cx="1826141" cy="584775"/>
          </a:xfrm>
          <a:prstGeom prst="rect">
            <a:avLst/>
          </a:prstGeom>
          <a:noFill/>
        </p:spPr>
        <p:txBody>
          <a:bodyPr wrap="none" rtlCol="0">
            <a:spAutoFit/>
          </a:bodyPr>
          <a:lstStyle/>
          <a:p>
            <a:pPr algn="ctr" defTabSz="914378"/>
            <a:r>
              <a:rPr lang="zh-CN" altLang="en-US" sz="3200" kern="0" dirty="0">
                <a:ln w="18415" cmpd="sng">
                  <a:noFill/>
                  <a:prstDash val="solid"/>
                </a:ln>
                <a:solidFill>
                  <a:schemeClr val="bg1">
                    <a:lumMod val="50000"/>
                  </a:schemeClr>
                </a:solidFill>
                <a:effectLst>
                  <a:outerShdw blurRad="50800" dist="38100" dir="2700000" algn="tl" rotWithShape="0">
                    <a:prstClr val="black">
                      <a:alpha val="40000"/>
                    </a:prstClr>
                  </a:outerShdw>
                </a:effectLst>
                <a:latin typeface="Aharoni" pitchFamily="2" charset="-79"/>
                <a:ea typeface="Kozuka Gothic Pro L" pitchFamily="34" charset="-128"/>
                <a:cs typeface="Aharoni" pitchFamily="2" charset="-79"/>
              </a:rPr>
              <a:t>标准解读</a:t>
            </a:r>
          </a:p>
        </p:txBody>
      </p:sp>
      <p:sp>
        <p:nvSpPr>
          <p:cNvPr id="24" name="TextBox 23"/>
          <p:cNvSpPr txBox="1"/>
          <p:nvPr/>
        </p:nvSpPr>
        <p:spPr>
          <a:xfrm>
            <a:off x="3764727" y="998257"/>
            <a:ext cx="1710725" cy="830997"/>
          </a:xfrm>
          <a:prstGeom prst="rect">
            <a:avLst/>
          </a:prstGeom>
          <a:noFill/>
        </p:spPr>
        <p:txBody>
          <a:bodyPr wrap="none" rtlCol="0">
            <a:spAutoFit/>
          </a:bodyPr>
          <a:lstStyle/>
          <a:p>
            <a:pPr defTabSz="914378"/>
            <a:r>
              <a:rPr lang="en-US" altLang="zh-CN" sz="4800" kern="0" spc="300" dirty="0">
                <a:solidFill>
                  <a:schemeClr val="bg1">
                    <a:lumMod val="50000"/>
                  </a:schemeClr>
                </a:solidFill>
                <a:effectLst>
                  <a:outerShdw blurRad="50800" dist="38100" dir="2700000" algn="tl" rotWithShape="0">
                    <a:prstClr val="black">
                      <a:alpha val="40000"/>
                    </a:prstClr>
                  </a:outerShdw>
                </a:effectLst>
                <a:latin typeface="Aharoni" pitchFamily="2" charset="-79"/>
                <a:ea typeface="Microsoft JhengHei" pitchFamily="34" charset="-120"/>
                <a:cs typeface="Aharoni" pitchFamily="2" charset="-79"/>
              </a:rPr>
              <a:t>2017</a:t>
            </a:r>
            <a:endParaRPr lang="zh-CN" altLang="en-US" sz="4800" kern="0" spc="300" dirty="0">
              <a:solidFill>
                <a:schemeClr val="bg1">
                  <a:lumMod val="50000"/>
                </a:schemeClr>
              </a:solidFill>
              <a:effectLst>
                <a:outerShdw blurRad="50800" dist="38100" dir="2700000" algn="tl" rotWithShape="0">
                  <a:prstClr val="black">
                    <a:alpha val="40000"/>
                  </a:prstClr>
                </a:outerShdw>
              </a:effectLst>
              <a:latin typeface="Aharoni" pitchFamily="2" charset="-79"/>
              <a:ea typeface="Microsoft JhengHei" pitchFamily="34" charset="-120"/>
              <a:cs typeface="Aharoni" pitchFamily="2" charset="-79"/>
            </a:endParaRPr>
          </a:p>
        </p:txBody>
      </p:sp>
      <p:grpSp>
        <p:nvGrpSpPr>
          <p:cNvPr id="3" name="组合 2"/>
          <p:cNvGrpSpPr/>
          <p:nvPr/>
        </p:nvGrpSpPr>
        <p:grpSpPr>
          <a:xfrm>
            <a:off x="1501011" y="1825199"/>
            <a:ext cx="6702086" cy="584775"/>
            <a:chOff x="2441914" y="2911878"/>
            <a:chExt cx="6702086" cy="584775"/>
          </a:xfrm>
        </p:grpSpPr>
        <p:sp>
          <p:nvSpPr>
            <p:cNvPr id="27" name="平行四边形 26"/>
            <p:cNvSpPr/>
            <p:nvPr/>
          </p:nvSpPr>
          <p:spPr>
            <a:xfrm>
              <a:off x="2441914" y="2945703"/>
              <a:ext cx="6702086" cy="517122"/>
            </a:xfrm>
            <a:prstGeom prst="parallelogram">
              <a:avLst>
                <a:gd name="adj" fmla="val 41841"/>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25" name="TextBox 24"/>
            <p:cNvSpPr txBox="1"/>
            <p:nvPr/>
          </p:nvSpPr>
          <p:spPr>
            <a:xfrm>
              <a:off x="2887754" y="2911878"/>
              <a:ext cx="5570756" cy="584775"/>
            </a:xfrm>
            <a:prstGeom prst="rect">
              <a:avLst/>
            </a:prstGeom>
            <a:noFill/>
          </p:spPr>
          <p:txBody>
            <a:bodyPr wrap="none" rtlCol="0">
              <a:spAutoFit/>
            </a:bodyPr>
            <a:lstStyle/>
            <a:p>
              <a:pPr defTabSz="914378"/>
              <a:r>
                <a:rPr lang="zh-CN" altLang="en-US" sz="3200" kern="0" spc="300" dirty="0">
                  <a:ln w="18415" cmpd="sng">
                    <a:noFill/>
                    <a:prstDash val="solid"/>
                  </a:ln>
                  <a:solidFill>
                    <a:schemeClr val="bg1"/>
                  </a:solidFill>
                  <a:latin typeface="微软雅黑" pitchFamily="34" charset="-122"/>
                  <a:ea typeface="微软雅黑" pitchFamily="34" charset="-122"/>
                </a:rPr>
                <a:t>安全生产应急管理示范工作</a:t>
              </a:r>
            </a:p>
          </p:txBody>
        </p:sp>
      </p:grpSp>
      <p:sp>
        <p:nvSpPr>
          <p:cNvPr id="31" name="平行四边形 30"/>
          <p:cNvSpPr/>
          <p:nvPr/>
        </p:nvSpPr>
        <p:spPr>
          <a:xfrm>
            <a:off x="6444208" y="2568061"/>
            <a:ext cx="216024" cy="200919"/>
          </a:xfrm>
          <a:prstGeom prst="parallelogram">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2" name="平行四边形 31"/>
          <p:cNvSpPr/>
          <p:nvPr/>
        </p:nvSpPr>
        <p:spPr>
          <a:xfrm>
            <a:off x="6158339" y="2568061"/>
            <a:ext cx="216024" cy="200919"/>
          </a:xfrm>
          <a:prstGeom prst="parallelogram">
            <a:avLst/>
          </a:prstGeom>
          <a:solidFill>
            <a:srgbClr val="35C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3" name="平行四边形 32"/>
          <p:cNvSpPr/>
          <p:nvPr/>
        </p:nvSpPr>
        <p:spPr>
          <a:xfrm>
            <a:off x="3379542" y="2474539"/>
            <a:ext cx="3280691" cy="45719"/>
          </a:xfrm>
          <a:prstGeom prst="parallelogram">
            <a:avLst/>
          </a:prstGeom>
          <a:solidFill>
            <a:srgbClr val="35C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4" name="椭圆 33"/>
          <p:cNvSpPr/>
          <p:nvPr/>
        </p:nvSpPr>
        <p:spPr>
          <a:xfrm>
            <a:off x="2831004" y="3603239"/>
            <a:ext cx="254191" cy="254191"/>
          </a:xfrm>
          <a:prstGeom prst="ellipse">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5" name="椭圆 34"/>
          <p:cNvSpPr/>
          <p:nvPr/>
        </p:nvSpPr>
        <p:spPr>
          <a:xfrm>
            <a:off x="2513023" y="3211408"/>
            <a:ext cx="98961" cy="98961"/>
          </a:xfrm>
          <a:prstGeom prst="ellipse">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6" name="椭圆 35"/>
          <p:cNvSpPr/>
          <p:nvPr/>
        </p:nvSpPr>
        <p:spPr>
          <a:xfrm>
            <a:off x="2652070" y="3433587"/>
            <a:ext cx="157653" cy="157653"/>
          </a:xfrm>
          <a:prstGeom prst="ellipse">
            <a:avLst/>
          </a:prstGeom>
          <a:solidFill>
            <a:srgbClr val="35C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7" name="椭圆 36"/>
          <p:cNvSpPr/>
          <p:nvPr/>
        </p:nvSpPr>
        <p:spPr>
          <a:xfrm>
            <a:off x="3219451" y="862575"/>
            <a:ext cx="2686049" cy="879672"/>
          </a:xfrm>
          <a:custGeom>
            <a:avLst/>
            <a:gdLst>
              <a:gd name="connsiteX0" fmla="*/ 0 w 2956655"/>
              <a:gd name="connsiteY0" fmla="*/ 1478328 h 2956655"/>
              <a:gd name="connsiteX1" fmla="*/ 1478328 w 2956655"/>
              <a:gd name="connsiteY1" fmla="*/ 0 h 2956655"/>
              <a:gd name="connsiteX2" fmla="*/ 2956656 w 2956655"/>
              <a:gd name="connsiteY2" fmla="*/ 1478328 h 2956655"/>
              <a:gd name="connsiteX3" fmla="*/ 1478328 w 2956655"/>
              <a:gd name="connsiteY3" fmla="*/ 2956656 h 2956655"/>
              <a:gd name="connsiteX4" fmla="*/ 0 w 2956655"/>
              <a:gd name="connsiteY4" fmla="*/ 1478328 h 2956655"/>
              <a:gd name="connsiteX0" fmla="*/ 113700 w 3070356"/>
              <a:gd name="connsiteY0" fmla="*/ 1489667 h 2967995"/>
              <a:gd name="connsiteX1" fmla="*/ 267006 w 3070356"/>
              <a:gd name="connsiteY1" fmla="*/ 841967 h 2967995"/>
              <a:gd name="connsiteX2" fmla="*/ 1592028 w 3070356"/>
              <a:gd name="connsiteY2" fmla="*/ 11339 h 2967995"/>
              <a:gd name="connsiteX3" fmla="*/ 3070356 w 3070356"/>
              <a:gd name="connsiteY3" fmla="*/ 1489667 h 2967995"/>
              <a:gd name="connsiteX4" fmla="*/ 1592028 w 3070356"/>
              <a:gd name="connsiteY4" fmla="*/ 2967995 h 2967995"/>
              <a:gd name="connsiteX5" fmla="*/ 113700 w 3070356"/>
              <a:gd name="connsiteY5" fmla="*/ 1489667 h 2967995"/>
              <a:gd name="connsiteX0" fmla="*/ 113700 w 3070356"/>
              <a:gd name="connsiteY0" fmla="*/ 1491370 h 2969698"/>
              <a:gd name="connsiteX1" fmla="*/ 267006 w 3070356"/>
              <a:gd name="connsiteY1" fmla="*/ 843670 h 2969698"/>
              <a:gd name="connsiteX2" fmla="*/ 1592028 w 3070356"/>
              <a:gd name="connsiteY2" fmla="*/ 13042 h 2969698"/>
              <a:gd name="connsiteX3" fmla="*/ 3070356 w 3070356"/>
              <a:gd name="connsiteY3" fmla="*/ 1491370 h 2969698"/>
              <a:gd name="connsiteX4" fmla="*/ 1592028 w 3070356"/>
              <a:gd name="connsiteY4" fmla="*/ 2969698 h 2969698"/>
              <a:gd name="connsiteX5" fmla="*/ 113700 w 3070356"/>
              <a:gd name="connsiteY5" fmla="*/ 1491370 h 2969698"/>
              <a:gd name="connsiteX0" fmla="*/ 113700 w 3070356"/>
              <a:gd name="connsiteY0" fmla="*/ 1472696 h 2951024"/>
              <a:gd name="connsiteX1" fmla="*/ 267006 w 3070356"/>
              <a:gd name="connsiteY1" fmla="*/ 824996 h 2951024"/>
              <a:gd name="connsiteX2" fmla="*/ 1639653 w 3070356"/>
              <a:gd name="connsiteY2" fmla="*/ 13418 h 2951024"/>
              <a:gd name="connsiteX3" fmla="*/ 3070356 w 3070356"/>
              <a:gd name="connsiteY3" fmla="*/ 1472696 h 2951024"/>
              <a:gd name="connsiteX4" fmla="*/ 1592028 w 3070356"/>
              <a:gd name="connsiteY4" fmla="*/ 2951024 h 2951024"/>
              <a:gd name="connsiteX5" fmla="*/ 113700 w 3070356"/>
              <a:gd name="connsiteY5" fmla="*/ 1472696 h 2951024"/>
              <a:gd name="connsiteX0" fmla="*/ 113700 w 3070356"/>
              <a:gd name="connsiteY0" fmla="*/ 1459560 h 2937888"/>
              <a:gd name="connsiteX1" fmla="*/ 267006 w 3070356"/>
              <a:gd name="connsiteY1" fmla="*/ 811860 h 2937888"/>
              <a:gd name="connsiteX2" fmla="*/ 1639653 w 3070356"/>
              <a:gd name="connsiteY2" fmla="*/ 282 h 2937888"/>
              <a:gd name="connsiteX3" fmla="*/ 3070356 w 3070356"/>
              <a:gd name="connsiteY3" fmla="*/ 1459560 h 2937888"/>
              <a:gd name="connsiteX4" fmla="*/ 1592028 w 3070356"/>
              <a:gd name="connsiteY4" fmla="*/ 2937888 h 2937888"/>
              <a:gd name="connsiteX5" fmla="*/ 113700 w 3070356"/>
              <a:gd name="connsiteY5" fmla="*/ 1459560 h 2937888"/>
              <a:gd name="connsiteX0" fmla="*/ 113700 w 3070356"/>
              <a:gd name="connsiteY0" fmla="*/ 1459978 h 2938306"/>
              <a:gd name="connsiteX1" fmla="*/ 267006 w 3070356"/>
              <a:gd name="connsiteY1" fmla="*/ 812278 h 2938306"/>
              <a:gd name="connsiteX2" fmla="*/ 1639653 w 3070356"/>
              <a:gd name="connsiteY2" fmla="*/ 700 h 2938306"/>
              <a:gd name="connsiteX3" fmla="*/ 3070356 w 3070356"/>
              <a:gd name="connsiteY3" fmla="*/ 1459978 h 2938306"/>
              <a:gd name="connsiteX4" fmla="*/ 1592028 w 3070356"/>
              <a:gd name="connsiteY4" fmla="*/ 2938306 h 2938306"/>
              <a:gd name="connsiteX5" fmla="*/ 113700 w 3070356"/>
              <a:gd name="connsiteY5" fmla="*/ 1459978 h 2938306"/>
              <a:gd name="connsiteX0" fmla="*/ 113700 w 3070356"/>
              <a:gd name="connsiteY0" fmla="*/ 1459978 h 2938306"/>
              <a:gd name="connsiteX1" fmla="*/ 267006 w 3070356"/>
              <a:gd name="connsiteY1" fmla="*/ 812278 h 2938306"/>
              <a:gd name="connsiteX2" fmla="*/ 1639653 w 3070356"/>
              <a:gd name="connsiteY2" fmla="*/ 700 h 2938306"/>
              <a:gd name="connsiteX3" fmla="*/ 3070356 w 3070356"/>
              <a:gd name="connsiteY3" fmla="*/ 1459978 h 2938306"/>
              <a:gd name="connsiteX4" fmla="*/ 1592028 w 3070356"/>
              <a:gd name="connsiteY4" fmla="*/ 2938306 h 2938306"/>
              <a:gd name="connsiteX5" fmla="*/ 205140 w 3070356"/>
              <a:gd name="connsiteY5" fmla="*/ 1551418 h 2938306"/>
              <a:gd name="connsiteX0" fmla="*/ 70330 w 2873680"/>
              <a:gd name="connsiteY0" fmla="*/ 812278 h 2938306"/>
              <a:gd name="connsiteX1" fmla="*/ 1442977 w 2873680"/>
              <a:gd name="connsiteY1" fmla="*/ 700 h 2938306"/>
              <a:gd name="connsiteX2" fmla="*/ 2873680 w 2873680"/>
              <a:gd name="connsiteY2" fmla="*/ 1459978 h 2938306"/>
              <a:gd name="connsiteX3" fmla="*/ 1395352 w 2873680"/>
              <a:gd name="connsiteY3" fmla="*/ 2938306 h 2938306"/>
              <a:gd name="connsiteX4" fmla="*/ 8464 w 2873680"/>
              <a:gd name="connsiteY4" fmla="*/ 1551418 h 2938306"/>
              <a:gd name="connsiteX0" fmla="*/ 0 w 2803350"/>
              <a:gd name="connsiteY0" fmla="*/ 812278 h 2938306"/>
              <a:gd name="connsiteX1" fmla="*/ 1372647 w 2803350"/>
              <a:gd name="connsiteY1" fmla="*/ 700 h 2938306"/>
              <a:gd name="connsiteX2" fmla="*/ 2803350 w 2803350"/>
              <a:gd name="connsiteY2" fmla="*/ 1459978 h 2938306"/>
              <a:gd name="connsiteX3" fmla="*/ 1325022 w 2803350"/>
              <a:gd name="connsiteY3" fmla="*/ 2938306 h 2938306"/>
              <a:gd name="connsiteX0" fmla="*/ 0 w 2803350"/>
              <a:gd name="connsiteY0" fmla="*/ 812278 h 1459978"/>
              <a:gd name="connsiteX1" fmla="*/ 1372647 w 2803350"/>
              <a:gd name="connsiteY1" fmla="*/ 700 h 1459978"/>
              <a:gd name="connsiteX2" fmla="*/ 2803350 w 2803350"/>
              <a:gd name="connsiteY2" fmla="*/ 1459978 h 1459978"/>
              <a:gd name="connsiteX0" fmla="*/ 0 w 2803350"/>
              <a:gd name="connsiteY0" fmla="*/ 812278 h 1459978"/>
              <a:gd name="connsiteX1" fmla="*/ 1372647 w 2803350"/>
              <a:gd name="connsiteY1" fmla="*/ 700 h 1459978"/>
              <a:gd name="connsiteX2" fmla="*/ 2803350 w 2803350"/>
              <a:gd name="connsiteY2" fmla="*/ 1459978 h 1459978"/>
              <a:gd name="connsiteX0" fmla="*/ 0 w 2816130"/>
              <a:gd name="connsiteY0" fmla="*/ 811578 h 1459278"/>
              <a:gd name="connsiteX1" fmla="*/ 1372647 w 2816130"/>
              <a:gd name="connsiteY1" fmla="*/ 0 h 1459278"/>
              <a:gd name="connsiteX2" fmla="*/ 2666999 w 2816130"/>
              <a:gd name="connsiteY2" fmla="*/ 849678 h 1459278"/>
              <a:gd name="connsiteX3" fmla="*/ 2803350 w 2816130"/>
              <a:gd name="connsiteY3" fmla="*/ 1459278 h 1459278"/>
              <a:gd name="connsiteX0" fmla="*/ 0 w 2816130"/>
              <a:gd name="connsiteY0" fmla="*/ 811578 h 1459278"/>
              <a:gd name="connsiteX1" fmla="*/ 1372647 w 2816130"/>
              <a:gd name="connsiteY1" fmla="*/ 0 h 1459278"/>
              <a:gd name="connsiteX2" fmla="*/ 2666999 w 2816130"/>
              <a:gd name="connsiteY2" fmla="*/ 849678 h 1459278"/>
              <a:gd name="connsiteX3" fmla="*/ 2803350 w 2816130"/>
              <a:gd name="connsiteY3" fmla="*/ 1459278 h 1459278"/>
              <a:gd name="connsiteX0" fmla="*/ 0 w 2666999"/>
              <a:gd name="connsiteY0" fmla="*/ 811578 h 849678"/>
              <a:gd name="connsiteX1" fmla="*/ 1372647 w 2666999"/>
              <a:gd name="connsiteY1" fmla="*/ 0 h 849678"/>
              <a:gd name="connsiteX2" fmla="*/ 2666999 w 2666999"/>
              <a:gd name="connsiteY2" fmla="*/ 849678 h 849678"/>
              <a:gd name="connsiteX0" fmla="*/ 0 w 2666999"/>
              <a:gd name="connsiteY0" fmla="*/ 811578 h 849678"/>
              <a:gd name="connsiteX1" fmla="*/ 1372647 w 2666999"/>
              <a:gd name="connsiteY1" fmla="*/ 0 h 849678"/>
              <a:gd name="connsiteX2" fmla="*/ 2666999 w 2666999"/>
              <a:gd name="connsiteY2" fmla="*/ 849678 h 849678"/>
              <a:gd name="connsiteX0" fmla="*/ 0 w 2666999"/>
              <a:gd name="connsiteY0" fmla="*/ 811598 h 849698"/>
              <a:gd name="connsiteX1" fmla="*/ 1372647 w 2666999"/>
              <a:gd name="connsiteY1" fmla="*/ 20 h 849698"/>
              <a:gd name="connsiteX2" fmla="*/ 2666999 w 2666999"/>
              <a:gd name="connsiteY2" fmla="*/ 849698 h 849698"/>
              <a:gd name="connsiteX0" fmla="*/ 0 w 2666999"/>
              <a:gd name="connsiteY0" fmla="*/ 811598 h 849698"/>
              <a:gd name="connsiteX1" fmla="*/ 1372647 w 2666999"/>
              <a:gd name="connsiteY1" fmla="*/ 20 h 849698"/>
              <a:gd name="connsiteX2" fmla="*/ 2666999 w 2666999"/>
              <a:gd name="connsiteY2" fmla="*/ 849698 h 849698"/>
              <a:gd name="connsiteX0" fmla="*/ 0 w 2666999"/>
              <a:gd name="connsiteY0" fmla="*/ 811591 h 849691"/>
              <a:gd name="connsiteX1" fmla="*/ 1372647 w 2666999"/>
              <a:gd name="connsiteY1" fmla="*/ 13 h 849691"/>
              <a:gd name="connsiteX2" fmla="*/ 2666999 w 2666999"/>
              <a:gd name="connsiteY2" fmla="*/ 849691 h 849691"/>
              <a:gd name="connsiteX0" fmla="*/ 0 w 2666999"/>
              <a:gd name="connsiteY0" fmla="*/ 811591 h 849691"/>
              <a:gd name="connsiteX1" fmla="*/ 1372647 w 2666999"/>
              <a:gd name="connsiteY1" fmla="*/ 13 h 849691"/>
              <a:gd name="connsiteX2" fmla="*/ 2666999 w 2666999"/>
              <a:gd name="connsiteY2" fmla="*/ 849691 h 849691"/>
              <a:gd name="connsiteX0" fmla="*/ 0 w 2666999"/>
              <a:gd name="connsiteY0" fmla="*/ 811591 h 849691"/>
              <a:gd name="connsiteX1" fmla="*/ 1372647 w 2666999"/>
              <a:gd name="connsiteY1" fmla="*/ 13 h 849691"/>
              <a:gd name="connsiteX2" fmla="*/ 2666999 w 2666999"/>
              <a:gd name="connsiteY2" fmla="*/ 849691 h 849691"/>
              <a:gd name="connsiteX0" fmla="*/ 0 w 2686049"/>
              <a:gd name="connsiteY0" fmla="*/ 859207 h 859207"/>
              <a:gd name="connsiteX1" fmla="*/ 1391697 w 2686049"/>
              <a:gd name="connsiteY1" fmla="*/ 4 h 859207"/>
              <a:gd name="connsiteX2" fmla="*/ 2686049 w 2686049"/>
              <a:gd name="connsiteY2" fmla="*/ 849682 h 859207"/>
              <a:gd name="connsiteX0" fmla="*/ 0 w 2686049"/>
              <a:gd name="connsiteY0" fmla="*/ 859207 h 859207"/>
              <a:gd name="connsiteX1" fmla="*/ 1391697 w 2686049"/>
              <a:gd name="connsiteY1" fmla="*/ 4 h 859207"/>
              <a:gd name="connsiteX2" fmla="*/ 2686049 w 2686049"/>
              <a:gd name="connsiteY2" fmla="*/ 849682 h 859207"/>
              <a:gd name="connsiteX0" fmla="*/ 0 w 2686049"/>
              <a:gd name="connsiteY0" fmla="*/ 859386 h 859386"/>
              <a:gd name="connsiteX1" fmla="*/ 1391697 w 2686049"/>
              <a:gd name="connsiteY1" fmla="*/ 183 h 859386"/>
              <a:gd name="connsiteX2" fmla="*/ 2686049 w 2686049"/>
              <a:gd name="connsiteY2" fmla="*/ 849861 h 859386"/>
              <a:gd name="connsiteX0" fmla="*/ 0 w 2686049"/>
              <a:gd name="connsiteY0" fmla="*/ 859386 h 859386"/>
              <a:gd name="connsiteX1" fmla="*/ 1391697 w 2686049"/>
              <a:gd name="connsiteY1" fmla="*/ 183 h 859386"/>
              <a:gd name="connsiteX2" fmla="*/ 2686049 w 2686049"/>
              <a:gd name="connsiteY2" fmla="*/ 849861 h 859386"/>
              <a:gd name="connsiteX0" fmla="*/ 0 w 2686049"/>
              <a:gd name="connsiteY0" fmla="*/ 986326 h 986326"/>
              <a:gd name="connsiteX1" fmla="*/ 1366297 w 2686049"/>
              <a:gd name="connsiteY1" fmla="*/ 123 h 986326"/>
              <a:gd name="connsiteX2" fmla="*/ 2686049 w 2686049"/>
              <a:gd name="connsiteY2" fmla="*/ 976801 h 986326"/>
              <a:gd name="connsiteX0" fmla="*/ 0 w 2686049"/>
              <a:gd name="connsiteY0" fmla="*/ 878424 h 878424"/>
              <a:gd name="connsiteX1" fmla="*/ 1353597 w 2686049"/>
              <a:gd name="connsiteY1" fmla="*/ 171 h 878424"/>
              <a:gd name="connsiteX2" fmla="*/ 2686049 w 2686049"/>
              <a:gd name="connsiteY2" fmla="*/ 868899 h 878424"/>
              <a:gd name="connsiteX0" fmla="*/ 0 w 2686049"/>
              <a:gd name="connsiteY0" fmla="*/ 879672 h 879672"/>
              <a:gd name="connsiteX1" fmla="*/ 1353597 w 2686049"/>
              <a:gd name="connsiteY1" fmla="*/ 1419 h 879672"/>
              <a:gd name="connsiteX2" fmla="*/ 2686049 w 2686049"/>
              <a:gd name="connsiteY2" fmla="*/ 870147 h 879672"/>
            </a:gdLst>
            <a:ahLst/>
            <a:cxnLst>
              <a:cxn ang="0">
                <a:pos x="connsiteX0" y="connsiteY0"/>
              </a:cxn>
              <a:cxn ang="0">
                <a:pos x="connsiteX1" y="connsiteY1"/>
              </a:cxn>
              <a:cxn ang="0">
                <a:pos x="connsiteX2" y="connsiteY2"/>
              </a:cxn>
            </a:cxnLst>
            <a:rect l="l" t="t" r="r" b="b"/>
            <a:pathLst>
              <a:path w="2686049" h="879672">
                <a:moveTo>
                  <a:pt x="0" y="879672"/>
                </a:moveTo>
                <a:cubicBezTo>
                  <a:pt x="274963" y="261809"/>
                  <a:pt x="782097" y="31581"/>
                  <a:pt x="1353597" y="1419"/>
                </a:cubicBezTo>
                <a:cubicBezTo>
                  <a:pt x="1925097" y="-28743"/>
                  <a:pt x="2495224" y="426909"/>
                  <a:pt x="2686049" y="870147"/>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8" name="椭圆 37"/>
          <p:cNvSpPr/>
          <p:nvPr/>
        </p:nvSpPr>
        <p:spPr>
          <a:xfrm>
            <a:off x="4563523" y="1961322"/>
            <a:ext cx="1490077" cy="1859328"/>
          </a:xfrm>
          <a:custGeom>
            <a:avLst/>
            <a:gdLst>
              <a:gd name="connsiteX0" fmla="*/ 0 w 2956655"/>
              <a:gd name="connsiteY0" fmla="*/ 1478328 h 2956655"/>
              <a:gd name="connsiteX1" fmla="*/ 1478328 w 2956655"/>
              <a:gd name="connsiteY1" fmla="*/ 0 h 2956655"/>
              <a:gd name="connsiteX2" fmla="*/ 2956656 w 2956655"/>
              <a:gd name="connsiteY2" fmla="*/ 1478328 h 2956655"/>
              <a:gd name="connsiteX3" fmla="*/ 1478328 w 2956655"/>
              <a:gd name="connsiteY3" fmla="*/ 2956656 h 2956655"/>
              <a:gd name="connsiteX4" fmla="*/ 0 w 2956655"/>
              <a:gd name="connsiteY4" fmla="*/ 1478328 h 2956655"/>
              <a:gd name="connsiteX0" fmla="*/ 0 w 3084384"/>
              <a:gd name="connsiteY0" fmla="*/ 1486580 h 2964908"/>
              <a:gd name="connsiteX1" fmla="*/ 1478328 w 3084384"/>
              <a:gd name="connsiteY1" fmla="*/ 8252 h 2964908"/>
              <a:gd name="connsiteX2" fmla="*/ 2839356 w 3084384"/>
              <a:gd name="connsiteY2" fmla="*/ 915081 h 2964908"/>
              <a:gd name="connsiteX3" fmla="*/ 2956656 w 3084384"/>
              <a:gd name="connsiteY3" fmla="*/ 1486580 h 2964908"/>
              <a:gd name="connsiteX4" fmla="*/ 1478328 w 3084384"/>
              <a:gd name="connsiteY4" fmla="*/ 2964908 h 2964908"/>
              <a:gd name="connsiteX5" fmla="*/ 0 w 3084384"/>
              <a:gd name="connsiteY5" fmla="*/ 1486580 h 2964908"/>
              <a:gd name="connsiteX0" fmla="*/ 1478328 w 3084384"/>
              <a:gd name="connsiteY0" fmla="*/ 8252 h 2964908"/>
              <a:gd name="connsiteX1" fmla="*/ 2839356 w 3084384"/>
              <a:gd name="connsiteY1" fmla="*/ 915081 h 2964908"/>
              <a:gd name="connsiteX2" fmla="*/ 2956656 w 3084384"/>
              <a:gd name="connsiteY2" fmla="*/ 1486580 h 2964908"/>
              <a:gd name="connsiteX3" fmla="*/ 1478328 w 3084384"/>
              <a:gd name="connsiteY3" fmla="*/ 2964908 h 2964908"/>
              <a:gd name="connsiteX4" fmla="*/ 0 w 3084384"/>
              <a:gd name="connsiteY4" fmla="*/ 1486580 h 2964908"/>
              <a:gd name="connsiteX5" fmla="*/ 1569768 w 3084384"/>
              <a:gd name="connsiteY5" fmla="*/ 99692 h 2964908"/>
              <a:gd name="connsiteX0" fmla="*/ 2839356 w 3084384"/>
              <a:gd name="connsiteY0" fmla="*/ 823853 h 2873680"/>
              <a:gd name="connsiteX1" fmla="*/ 2956656 w 3084384"/>
              <a:gd name="connsiteY1" fmla="*/ 1395352 h 2873680"/>
              <a:gd name="connsiteX2" fmla="*/ 1478328 w 3084384"/>
              <a:gd name="connsiteY2" fmla="*/ 2873680 h 2873680"/>
              <a:gd name="connsiteX3" fmla="*/ 0 w 3084384"/>
              <a:gd name="connsiteY3" fmla="*/ 1395352 h 2873680"/>
              <a:gd name="connsiteX4" fmla="*/ 1569768 w 3084384"/>
              <a:gd name="connsiteY4" fmla="*/ 8464 h 2873680"/>
              <a:gd name="connsiteX0" fmla="*/ 2839356 w 3084384"/>
              <a:gd name="connsiteY0" fmla="*/ 0 h 2049827"/>
              <a:gd name="connsiteX1" fmla="*/ 2956656 w 3084384"/>
              <a:gd name="connsiteY1" fmla="*/ 571499 h 2049827"/>
              <a:gd name="connsiteX2" fmla="*/ 1478328 w 3084384"/>
              <a:gd name="connsiteY2" fmla="*/ 2049827 h 2049827"/>
              <a:gd name="connsiteX3" fmla="*/ 0 w 3084384"/>
              <a:gd name="connsiteY3" fmla="*/ 571499 h 2049827"/>
              <a:gd name="connsiteX0" fmla="*/ 1361028 w 1606056"/>
              <a:gd name="connsiteY0" fmla="*/ 0 h 2049827"/>
              <a:gd name="connsiteX1" fmla="*/ 1478328 w 1606056"/>
              <a:gd name="connsiteY1" fmla="*/ 571499 h 2049827"/>
              <a:gd name="connsiteX2" fmla="*/ 0 w 1606056"/>
              <a:gd name="connsiteY2" fmla="*/ 2049827 h 2049827"/>
              <a:gd name="connsiteX0" fmla="*/ 1361028 w 1606056"/>
              <a:gd name="connsiteY0" fmla="*/ 0 h 2049827"/>
              <a:gd name="connsiteX1" fmla="*/ 1478328 w 1606056"/>
              <a:gd name="connsiteY1" fmla="*/ 571499 h 2049827"/>
              <a:gd name="connsiteX2" fmla="*/ 0 w 1606056"/>
              <a:gd name="connsiteY2" fmla="*/ 2049827 h 2049827"/>
              <a:gd name="connsiteX0" fmla="*/ 1361028 w 1514990"/>
              <a:gd name="connsiteY0" fmla="*/ 0 h 2049827"/>
              <a:gd name="connsiteX1" fmla="*/ 1478328 w 1514990"/>
              <a:gd name="connsiteY1" fmla="*/ 571499 h 2049827"/>
              <a:gd name="connsiteX2" fmla="*/ 0 w 1514990"/>
              <a:gd name="connsiteY2" fmla="*/ 2049827 h 2049827"/>
              <a:gd name="connsiteX0" fmla="*/ 1361028 w 1480211"/>
              <a:gd name="connsiteY0" fmla="*/ 0 h 2049827"/>
              <a:gd name="connsiteX1" fmla="*/ 1478328 w 1480211"/>
              <a:gd name="connsiteY1" fmla="*/ 571499 h 2049827"/>
              <a:gd name="connsiteX2" fmla="*/ 0 w 1480211"/>
              <a:gd name="connsiteY2" fmla="*/ 2049827 h 2049827"/>
              <a:gd name="connsiteX0" fmla="*/ 1437228 w 1503469"/>
              <a:gd name="connsiteY0" fmla="*/ 0 h 1811702"/>
              <a:gd name="connsiteX1" fmla="*/ 1478328 w 1503469"/>
              <a:gd name="connsiteY1" fmla="*/ 333374 h 1811702"/>
              <a:gd name="connsiteX2" fmla="*/ 0 w 1503469"/>
              <a:gd name="connsiteY2" fmla="*/ 1811702 h 1811702"/>
              <a:gd name="connsiteX0" fmla="*/ 1437228 w 1480575"/>
              <a:gd name="connsiteY0" fmla="*/ 0 h 1811702"/>
              <a:gd name="connsiteX1" fmla="*/ 1478328 w 1480575"/>
              <a:gd name="connsiteY1" fmla="*/ 333374 h 1811702"/>
              <a:gd name="connsiteX2" fmla="*/ 0 w 1480575"/>
              <a:gd name="connsiteY2" fmla="*/ 1811702 h 1811702"/>
              <a:gd name="connsiteX0" fmla="*/ 1478328 w 1478328"/>
              <a:gd name="connsiteY0" fmla="*/ 0 h 1478328"/>
              <a:gd name="connsiteX1" fmla="*/ 0 w 1478328"/>
              <a:gd name="connsiteY1" fmla="*/ 1478328 h 1478328"/>
              <a:gd name="connsiteX0" fmla="*/ 1459278 w 1459278"/>
              <a:gd name="connsiteY0" fmla="*/ 0 h 1859328"/>
              <a:gd name="connsiteX1" fmla="*/ 0 w 1459278"/>
              <a:gd name="connsiteY1" fmla="*/ 1859328 h 1859328"/>
              <a:gd name="connsiteX0" fmla="*/ 1459278 w 1480606"/>
              <a:gd name="connsiteY0" fmla="*/ 0 h 1859328"/>
              <a:gd name="connsiteX1" fmla="*/ 0 w 1480606"/>
              <a:gd name="connsiteY1" fmla="*/ 1859328 h 1859328"/>
              <a:gd name="connsiteX0" fmla="*/ 1430703 w 1452677"/>
              <a:gd name="connsiteY0" fmla="*/ 0 h 1859328"/>
              <a:gd name="connsiteX1" fmla="*/ 0 w 1452677"/>
              <a:gd name="connsiteY1" fmla="*/ 1859328 h 1859328"/>
              <a:gd name="connsiteX0" fmla="*/ 1430703 w 1455835"/>
              <a:gd name="connsiteY0" fmla="*/ 0 h 1859328"/>
              <a:gd name="connsiteX1" fmla="*/ 0 w 1455835"/>
              <a:gd name="connsiteY1" fmla="*/ 1859328 h 1859328"/>
              <a:gd name="connsiteX0" fmla="*/ 1430703 w 1460723"/>
              <a:gd name="connsiteY0" fmla="*/ 0 h 1859328"/>
              <a:gd name="connsiteX1" fmla="*/ 0 w 1460723"/>
              <a:gd name="connsiteY1" fmla="*/ 1859328 h 1859328"/>
              <a:gd name="connsiteX0" fmla="*/ 1430703 w 1476740"/>
              <a:gd name="connsiteY0" fmla="*/ 0 h 1859328"/>
              <a:gd name="connsiteX1" fmla="*/ 0 w 1476740"/>
              <a:gd name="connsiteY1" fmla="*/ 1859328 h 1859328"/>
              <a:gd name="connsiteX0" fmla="*/ 1430703 w 1490077"/>
              <a:gd name="connsiteY0" fmla="*/ 0 h 1859328"/>
              <a:gd name="connsiteX1" fmla="*/ 0 w 1490077"/>
              <a:gd name="connsiteY1" fmla="*/ 1859328 h 1859328"/>
            </a:gdLst>
            <a:ahLst/>
            <a:cxnLst>
              <a:cxn ang="0">
                <a:pos x="connsiteX0" y="connsiteY0"/>
              </a:cxn>
              <a:cxn ang="0">
                <a:pos x="connsiteX1" y="connsiteY1"/>
              </a:cxn>
            </a:cxnLst>
            <a:rect l="l" t="t" r="r" b="b"/>
            <a:pathLst>
              <a:path w="1490077" h="1859328">
                <a:moveTo>
                  <a:pt x="1430703" y="0"/>
                </a:moveTo>
                <a:cubicBezTo>
                  <a:pt x="1670590" y="728988"/>
                  <a:pt x="1181583" y="1840278"/>
                  <a:pt x="0" y="185932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39" name="椭圆 38"/>
          <p:cNvSpPr/>
          <p:nvPr/>
        </p:nvSpPr>
        <p:spPr>
          <a:xfrm>
            <a:off x="3106371" y="2526459"/>
            <a:ext cx="1243378" cy="1284653"/>
          </a:xfrm>
          <a:custGeom>
            <a:avLst/>
            <a:gdLst>
              <a:gd name="connsiteX0" fmla="*/ 0 w 2956655"/>
              <a:gd name="connsiteY0" fmla="*/ 1478328 h 2956655"/>
              <a:gd name="connsiteX1" fmla="*/ 1478328 w 2956655"/>
              <a:gd name="connsiteY1" fmla="*/ 0 h 2956655"/>
              <a:gd name="connsiteX2" fmla="*/ 2956656 w 2956655"/>
              <a:gd name="connsiteY2" fmla="*/ 1478328 h 2956655"/>
              <a:gd name="connsiteX3" fmla="*/ 1478328 w 2956655"/>
              <a:gd name="connsiteY3" fmla="*/ 2956656 h 2956655"/>
              <a:gd name="connsiteX4" fmla="*/ 0 w 2956655"/>
              <a:gd name="connsiteY4" fmla="*/ 1478328 h 2956655"/>
              <a:gd name="connsiteX0" fmla="*/ 0 w 2937606"/>
              <a:gd name="connsiteY0" fmla="*/ 1612204 h 2957830"/>
              <a:gd name="connsiteX1" fmla="*/ 1459278 w 2937606"/>
              <a:gd name="connsiteY1" fmla="*/ 526 h 2957830"/>
              <a:gd name="connsiteX2" fmla="*/ 2937606 w 2937606"/>
              <a:gd name="connsiteY2" fmla="*/ 1478854 h 2957830"/>
              <a:gd name="connsiteX3" fmla="*/ 1459278 w 2937606"/>
              <a:gd name="connsiteY3" fmla="*/ 2957182 h 2957830"/>
              <a:gd name="connsiteX4" fmla="*/ 0 w 2937606"/>
              <a:gd name="connsiteY4" fmla="*/ 1612204 h 2957830"/>
              <a:gd name="connsiteX0" fmla="*/ 810 w 2938416"/>
              <a:gd name="connsiteY0" fmla="*/ 1612204 h 2967118"/>
              <a:gd name="connsiteX1" fmla="*/ 1460088 w 2938416"/>
              <a:gd name="connsiteY1" fmla="*/ 526 h 2967118"/>
              <a:gd name="connsiteX2" fmla="*/ 2938416 w 2938416"/>
              <a:gd name="connsiteY2" fmla="*/ 1478854 h 2967118"/>
              <a:gd name="connsiteX3" fmla="*/ 1279113 w 2938416"/>
              <a:gd name="connsiteY3" fmla="*/ 2966707 h 2967118"/>
              <a:gd name="connsiteX4" fmla="*/ 810 w 2938416"/>
              <a:gd name="connsiteY4" fmla="*/ 1612204 h 2967118"/>
              <a:gd name="connsiteX0" fmla="*/ 2938416 w 3029856"/>
              <a:gd name="connsiteY0" fmla="*/ 1478854 h 2967118"/>
              <a:gd name="connsiteX1" fmla="*/ 1279113 w 3029856"/>
              <a:gd name="connsiteY1" fmla="*/ 2966707 h 2967118"/>
              <a:gd name="connsiteX2" fmla="*/ 810 w 3029856"/>
              <a:gd name="connsiteY2" fmla="*/ 1612204 h 2967118"/>
              <a:gd name="connsiteX3" fmla="*/ 1460088 w 3029856"/>
              <a:gd name="connsiteY3" fmla="*/ 526 h 2967118"/>
              <a:gd name="connsiteX4" fmla="*/ 3029856 w 3029856"/>
              <a:gd name="connsiteY4" fmla="*/ 1570294 h 2967118"/>
              <a:gd name="connsiteX0" fmla="*/ 2938416 w 2938416"/>
              <a:gd name="connsiteY0" fmla="*/ 1478328 h 2966592"/>
              <a:gd name="connsiteX1" fmla="*/ 1279113 w 2938416"/>
              <a:gd name="connsiteY1" fmla="*/ 2966181 h 2966592"/>
              <a:gd name="connsiteX2" fmla="*/ 810 w 2938416"/>
              <a:gd name="connsiteY2" fmla="*/ 1611678 h 2966592"/>
              <a:gd name="connsiteX3" fmla="*/ 1460088 w 2938416"/>
              <a:gd name="connsiteY3" fmla="*/ 0 h 2966592"/>
              <a:gd name="connsiteX0" fmla="*/ 1279113 w 1460088"/>
              <a:gd name="connsiteY0" fmla="*/ 2966181 h 2966592"/>
              <a:gd name="connsiteX1" fmla="*/ 810 w 1460088"/>
              <a:gd name="connsiteY1" fmla="*/ 1611678 h 2966592"/>
              <a:gd name="connsiteX2" fmla="*/ 1460088 w 1460088"/>
              <a:gd name="connsiteY2" fmla="*/ 0 h 2966592"/>
              <a:gd name="connsiteX0" fmla="*/ 1279113 w 1279113"/>
              <a:gd name="connsiteY0" fmla="*/ 1354503 h 1354914"/>
              <a:gd name="connsiteX1" fmla="*/ 810 w 1279113"/>
              <a:gd name="connsiteY1" fmla="*/ 0 h 1354914"/>
              <a:gd name="connsiteX0" fmla="*/ 1250566 w 1250566"/>
              <a:gd name="connsiteY0" fmla="*/ 1297353 h 1297792"/>
              <a:gd name="connsiteX1" fmla="*/ 838 w 1250566"/>
              <a:gd name="connsiteY1" fmla="*/ 0 h 1297792"/>
              <a:gd name="connsiteX0" fmla="*/ 1250888 w 1250888"/>
              <a:gd name="connsiteY0" fmla="*/ 1297353 h 1297353"/>
              <a:gd name="connsiteX1" fmla="*/ 1160 w 1250888"/>
              <a:gd name="connsiteY1" fmla="*/ 0 h 1297353"/>
              <a:gd name="connsiteX0" fmla="*/ 1238213 w 1238213"/>
              <a:gd name="connsiteY0" fmla="*/ 1316403 h 1316403"/>
              <a:gd name="connsiteX1" fmla="*/ 1185 w 1238213"/>
              <a:gd name="connsiteY1" fmla="*/ 0 h 1316403"/>
              <a:gd name="connsiteX0" fmla="*/ 1238109 w 1238109"/>
              <a:gd name="connsiteY0" fmla="*/ 1316403 h 1316403"/>
              <a:gd name="connsiteX1" fmla="*/ 1081 w 1238109"/>
              <a:gd name="connsiteY1" fmla="*/ 0 h 1316403"/>
              <a:gd name="connsiteX0" fmla="*/ 1257126 w 1257126"/>
              <a:gd name="connsiteY0" fmla="*/ 1316403 h 1316403"/>
              <a:gd name="connsiteX1" fmla="*/ 1048 w 1257126"/>
              <a:gd name="connsiteY1" fmla="*/ 0 h 1316403"/>
              <a:gd name="connsiteX0" fmla="*/ 1256078 w 1256078"/>
              <a:gd name="connsiteY0" fmla="*/ 1316403 h 1316403"/>
              <a:gd name="connsiteX1" fmla="*/ 0 w 1256078"/>
              <a:gd name="connsiteY1" fmla="*/ 0 h 1316403"/>
              <a:gd name="connsiteX0" fmla="*/ 1256078 w 1256078"/>
              <a:gd name="connsiteY0" fmla="*/ 1316403 h 1316403"/>
              <a:gd name="connsiteX1" fmla="*/ 0 w 1256078"/>
              <a:gd name="connsiteY1" fmla="*/ 0 h 1316403"/>
              <a:gd name="connsiteX0" fmla="*/ 1243378 w 1243378"/>
              <a:gd name="connsiteY0" fmla="*/ 1284653 h 1284653"/>
              <a:gd name="connsiteX1" fmla="*/ 0 w 1243378"/>
              <a:gd name="connsiteY1" fmla="*/ 0 h 1284653"/>
            </a:gdLst>
            <a:ahLst/>
            <a:cxnLst>
              <a:cxn ang="0">
                <a:pos x="connsiteX0" y="connsiteY0"/>
              </a:cxn>
              <a:cxn ang="0">
                <a:pos x="connsiteX1" y="connsiteY1"/>
              </a:cxn>
            </a:cxnLst>
            <a:rect l="l" t="t" r="r" b="b"/>
            <a:pathLst>
              <a:path w="1243378" h="1284653">
                <a:moveTo>
                  <a:pt x="1243378" y="1284653"/>
                </a:moveTo>
                <a:cubicBezTo>
                  <a:pt x="582327" y="1211628"/>
                  <a:pt x="58738" y="576913"/>
                  <a:pt x="0" y="0"/>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28" name="平行四边形 27"/>
          <p:cNvSpPr/>
          <p:nvPr/>
        </p:nvSpPr>
        <p:spPr>
          <a:xfrm>
            <a:off x="5868144" y="2568061"/>
            <a:ext cx="216024" cy="200919"/>
          </a:xfrm>
          <a:prstGeom prst="parallelogram">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kern="0">
              <a:solidFill>
                <a:sysClr val="windowText" lastClr="000000"/>
              </a:solidFill>
            </a:endParaRPr>
          </a:p>
        </p:txBody>
      </p:sp>
      <p:sp>
        <p:nvSpPr>
          <p:cNvPr id="4" name="文本框 3"/>
          <p:cNvSpPr txBox="1"/>
          <p:nvPr/>
        </p:nvSpPr>
        <p:spPr>
          <a:xfrm>
            <a:off x="4620089" y="4784574"/>
            <a:ext cx="4557637" cy="1631216"/>
          </a:xfrm>
          <a:prstGeom prst="rect">
            <a:avLst/>
          </a:prstGeom>
          <a:noFill/>
        </p:spPr>
        <p:txBody>
          <a:bodyPr wrap="square" rtlCol="0">
            <a:spAutoFit/>
          </a:bodyPr>
          <a:lstStyle/>
          <a:p>
            <a:r>
              <a:rPr lang="zh-CN" altLang="en-US" sz="2000" dirty="0">
                <a:latin typeface="方正姚体" panose="02010601030101010101" pitchFamily="2" charset="-122"/>
                <a:ea typeface="方正姚体" panose="02010601030101010101" pitchFamily="2" charset="-122"/>
              </a:rPr>
              <a:t>邱</a:t>
            </a:r>
            <a:r>
              <a:rPr lang="en-US" altLang="zh-CN" sz="2000" dirty="0">
                <a:latin typeface="方正姚体" panose="02010601030101010101" pitchFamily="2" charset="-122"/>
                <a:ea typeface="方正姚体" panose="02010601030101010101" pitchFamily="2" charset="-122"/>
              </a:rPr>
              <a:t> </a:t>
            </a:r>
            <a:r>
              <a:rPr lang="zh-CN" altLang="en-US" sz="2000" dirty="0">
                <a:latin typeface="方正姚体" panose="02010601030101010101" pitchFamily="2" charset="-122"/>
                <a:ea typeface="方正姚体" panose="02010601030101010101" pitchFamily="2" charset="-122"/>
              </a:rPr>
              <a:t>莹  </a:t>
            </a:r>
            <a:endParaRPr lang="en-US" altLang="zh-CN" sz="2000" dirty="0">
              <a:latin typeface="方正姚体" panose="02010601030101010101" pitchFamily="2" charset="-122"/>
              <a:ea typeface="方正姚体" panose="02010601030101010101" pitchFamily="2" charset="-122"/>
            </a:endParaRPr>
          </a:p>
          <a:p>
            <a:r>
              <a:rPr lang="zh-CN" altLang="en-US" sz="2000" dirty="0">
                <a:latin typeface="方正姚体" panose="02010601030101010101" pitchFamily="2" charset="-122"/>
                <a:ea typeface="方正姚体" panose="02010601030101010101" pitchFamily="2" charset="-122"/>
              </a:rPr>
              <a:t>北京石油化工学院</a:t>
            </a:r>
            <a:r>
              <a:rPr lang="zh-CN" altLang="en-US" sz="2000" dirty="0">
                <a:latin typeface="方正姚体" panose="02010601030101010101" pitchFamily="2" charset="-122"/>
                <a:ea typeface="方正姚体" panose="02010601030101010101" pitchFamily="2" charset="-122"/>
                <a:sym typeface="Wingdings" panose="05000000000000000000" pitchFamily="2" charset="2"/>
              </a:rPr>
              <a:t>应急管</a:t>
            </a:r>
            <a:r>
              <a:rPr lang="zh-CN" altLang="en-US" sz="2000" dirty="0">
                <a:latin typeface="方正姚体" panose="02010601030101010101" pitchFamily="2" charset="-122"/>
                <a:ea typeface="方正姚体" panose="02010601030101010101" pitchFamily="2" charset="-122"/>
              </a:rPr>
              <a:t>理研究中心</a:t>
            </a:r>
            <a:endParaRPr lang="en-US" altLang="zh-CN" sz="2000" dirty="0">
              <a:latin typeface="方正姚体" panose="02010601030101010101" pitchFamily="2" charset="-122"/>
              <a:ea typeface="方正姚体" panose="02010601030101010101" pitchFamily="2" charset="-122"/>
            </a:endParaRPr>
          </a:p>
          <a:p>
            <a:r>
              <a:rPr lang="zh-CN" altLang="en-US" sz="2000" dirty="0">
                <a:latin typeface="方正姚体" panose="02010601030101010101" pitchFamily="2" charset="-122"/>
                <a:ea typeface="方正姚体" panose="02010601030101010101" pitchFamily="2" charset="-122"/>
              </a:rPr>
              <a:t>北京市安全生产工程技术研究院</a:t>
            </a:r>
            <a:endParaRPr lang="en-US" altLang="zh-CN" sz="2000" dirty="0">
              <a:latin typeface="方正姚体" panose="02010601030101010101" pitchFamily="2" charset="-122"/>
              <a:ea typeface="方正姚体" panose="02010601030101010101" pitchFamily="2" charset="-122"/>
            </a:endParaRPr>
          </a:p>
          <a:p>
            <a:r>
              <a:rPr lang="zh-CN" altLang="en-US" sz="2000" dirty="0">
                <a:latin typeface="方正姚体" panose="02010601030101010101" pitchFamily="2" charset="-122"/>
                <a:ea typeface="方正姚体" panose="02010601030101010101" pitchFamily="2" charset="-122"/>
              </a:rPr>
              <a:t>联系方式：</a:t>
            </a:r>
            <a:r>
              <a:rPr lang="en-US" altLang="zh-CN" sz="2000" dirty="0">
                <a:latin typeface="方正姚体" panose="02010601030101010101" pitchFamily="2" charset="-122"/>
                <a:ea typeface="方正姚体" panose="02010601030101010101" pitchFamily="2" charset="-122"/>
                <a:hlinkClick r:id="rId4"/>
              </a:rPr>
              <a:t>qiuying@bipt.edu.cn</a:t>
            </a:r>
            <a:endParaRPr lang="en-US" altLang="zh-CN" sz="2000" dirty="0">
              <a:latin typeface="方正姚体" panose="02010601030101010101" pitchFamily="2" charset="-122"/>
              <a:ea typeface="方正姚体" panose="02010601030101010101" pitchFamily="2" charset="-122"/>
            </a:endParaRPr>
          </a:p>
          <a:p>
            <a:r>
              <a:rPr lang="en-US" altLang="zh-CN" sz="2000" dirty="0">
                <a:latin typeface="方正姚体" panose="02010601030101010101" pitchFamily="2" charset="-122"/>
                <a:ea typeface="方正姚体" panose="02010601030101010101" pitchFamily="2" charset="-122"/>
              </a:rPr>
              <a:t>18611895693</a:t>
            </a:r>
            <a:endParaRPr lang="zh-CN" altLang="en-US" sz="2000" dirty="0">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36170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6830" y="1177549"/>
            <a:ext cx="8097864" cy="369332"/>
          </a:xfrm>
          <a:prstGeom prst="rect">
            <a:avLst/>
          </a:prstGeom>
          <a:solidFill>
            <a:srgbClr val="CCFFCC"/>
          </a:solidFill>
          <a:ln>
            <a:solidFill>
              <a:srgbClr val="00B050"/>
            </a:solidFill>
          </a:ln>
        </p:spPr>
        <p:txBody>
          <a:bodyPr wrap="square">
            <a:spAutoFit/>
          </a:bodyPr>
          <a:lstStyle/>
          <a:p>
            <a:pPr marL="285750" indent="-285750">
              <a:buFont typeface="Arial" panose="020B0604020202020204" pitchFamily="34" charset="0"/>
              <a:buChar char="•"/>
            </a:pPr>
            <a:r>
              <a:rPr lang="zh-CN" altLang="en-US" dirty="0">
                <a:latin typeface="tahoma" panose="020B0604030504040204" pitchFamily="34" charset="0"/>
              </a:rPr>
              <a:t>第五条 生产经营单位的主要负责人对本单位的安全生产工作全面负责。</a:t>
            </a:r>
          </a:p>
        </p:txBody>
      </p:sp>
      <p:sp>
        <p:nvSpPr>
          <p:cNvPr id="5" name="文本框 4"/>
          <p:cNvSpPr txBox="1"/>
          <p:nvPr/>
        </p:nvSpPr>
        <p:spPr>
          <a:xfrm>
            <a:off x="131332" y="574380"/>
            <a:ext cx="7749153" cy="400110"/>
          </a:xfrm>
          <a:prstGeom prst="rect">
            <a:avLst/>
          </a:prstGeom>
          <a:noFill/>
        </p:spPr>
        <p:txBody>
          <a:bodyPr wrap="square" rtlCol="0">
            <a:spAutoFit/>
          </a:bodyPr>
          <a:lstStyle/>
          <a:p>
            <a:r>
              <a:rPr lang="zh-CN" altLang="en-US" sz="2000" b="1" dirty="0">
                <a:solidFill>
                  <a:schemeClr val="bg1"/>
                </a:solidFill>
              </a:rPr>
              <a:t>主要依据之一：</a:t>
            </a:r>
            <a:r>
              <a:rPr lang="en-US" altLang="zh-CN" sz="2000" b="1" dirty="0">
                <a:solidFill>
                  <a:schemeClr val="bg1"/>
                </a:solidFill>
              </a:rPr>
              <a:t>《</a:t>
            </a:r>
            <a:r>
              <a:rPr lang="zh-CN" altLang="en-US" sz="2000" b="1" dirty="0">
                <a:solidFill>
                  <a:schemeClr val="bg1"/>
                </a:solidFill>
              </a:rPr>
              <a:t>中华人民共和国安全生产法</a:t>
            </a:r>
            <a:r>
              <a:rPr lang="en-US" altLang="zh-CN" sz="2000" b="1" dirty="0">
                <a:solidFill>
                  <a:schemeClr val="bg1"/>
                </a:solidFill>
              </a:rPr>
              <a:t>》</a:t>
            </a:r>
            <a:endParaRPr lang="zh-CN" altLang="en-US" sz="2000" b="1" dirty="0">
              <a:solidFill>
                <a:schemeClr val="bg1"/>
              </a:solidFill>
            </a:endParaRPr>
          </a:p>
        </p:txBody>
      </p:sp>
      <p:sp>
        <p:nvSpPr>
          <p:cNvPr id="6" name="矩形 5"/>
          <p:cNvSpPr/>
          <p:nvPr/>
        </p:nvSpPr>
        <p:spPr>
          <a:xfrm>
            <a:off x="256830" y="1678600"/>
            <a:ext cx="8097864" cy="646331"/>
          </a:xfrm>
          <a:prstGeom prst="rect">
            <a:avLst/>
          </a:prstGeom>
          <a:solidFill>
            <a:srgbClr val="CCFFCC"/>
          </a:solidFill>
          <a:ln>
            <a:solidFill>
              <a:srgbClr val="00B050"/>
            </a:solidFill>
          </a:ln>
        </p:spPr>
        <p:txBody>
          <a:bodyPr wrap="square">
            <a:spAutoFit/>
          </a:bodyPr>
          <a:lstStyle/>
          <a:p>
            <a:pPr marL="285750" indent="-285750">
              <a:buFont typeface="Arial" panose="020B0604020202020204" pitchFamily="34" charset="0"/>
              <a:buChar char="•"/>
            </a:pPr>
            <a:r>
              <a:rPr lang="zh-CN" altLang="en-US" dirty="0">
                <a:latin typeface="tahoma" panose="020B0604030504040204" pitchFamily="34" charset="0"/>
              </a:rPr>
              <a:t>第十九条生产经营单位的安全生产责任制应当明确</a:t>
            </a:r>
            <a:r>
              <a:rPr lang="zh-CN" altLang="en-US" dirty="0">
                <a:solidFill>
                  <a:srgbClr val="C00000"/>
                </a:solidFill>
                <a:latin typeface="tahoma" panose="020B0604030504040204" pitchFamily="34" charset="0"/>
              </a:rPr>
              <a:t>各岗位</a:t>
            </a:r>
            <a:r>
              <a:rPr lang="zh-CN" altLang="en-US" dirty="0">
                <a:latin typeface="tahoma" panose="020B0604030504040204" pitchFamily="34" charset="0"/>
              </a:rPr>
              <a:t>的责任人员、责任范围和考核标准等内容。</a:t>
            </a:r>
          </a:p>
        </p:txBody>
      </p:sp>
      <p:sp>
        <p:nvSpPr>
          <p:cNvPr id="9" name="矩形 8">
            <a:extLst>
              <a:ext uri="{FF2B5EF4-FFF2-40B4-BE49-F238E27FC236}">
                <a16:creationId xmlns:a16="http://schemas.microsoft.com/office/drawing/2014/main" id="{1198B40B-CC99-4D35-95DC-41FE9535FFBC}"/>
              </a:ext>
            </a:extLst>
          </p:cNvPr>
          <p:cNvSpPr/>
          <p:nvPr/>
        </p:nvSpPr>
        <p:spPr>
          <a:xfrm>
            <a:off x="131332" y="3352780"/>
            <a:ext cx="1402521" cy="422039"/>
          </a:xfrm>
          <a:prstGeom prst="rect">
            <a:avLst/>
          </a:prstGeom>
          <a:solidFill>
            <a:schemeClr val="accent2">
              <a:lumMod val="60000"/>
              <a:lumOff val="40000"/>
            </a:schemeClr>
          </a:solidFill>
        </p:spPr>
        <p:txBody>
          <a:bodyPr wrap="square">
            <a:spAutoFit/>
          </a:bodyPr>
          <a:lstStyle/>
          <a:p>
            <a:pPr>
              <a:lnSpc>
                <a:spcPct val="130000"/>
              </a:lnSpc>
            </a:pPr>
            <a:r>
              <a:rPr lang="zh-CN" altLang="en-US" b="1" dirty="0"/>
              <a:t>事故案例：</a:t>
            </a:r>
            <a:endParaRPr lang="en-US" altLang="zh-CN" b="1" dirty="0"/>
          </a:p>
        </p:txBody>
      </p:sp>
      <p:sp>
        <p:nvSpPr>
          <p:cNvPr id="2" name="矩形 1">
            <a:extLst>
              <a:ext uri="{FF2B5EF4-FFF2-40B4-BE49-F238E27FC236}">
                <a16:creationId xmlns:a16="http://schemas.microsoft.com/office/drawing/2014/main" id="{055F3944-DDFE-41AD-84EE-4E698DB3AEB1}"/>
              </a:ext>
            </a:extLst>
          </p:cNvPr>
          <p:cNvSpPr/>
          <p:nvPr/>
        </p:nvSpPr>
        <p:spPr>
          <a:xfrm>
            <a:off x="3031283" y="3181265"/>
            <a:ext cx="5954220" cy="3662926"/>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en-US" altLang="zh-CN" dirty="0">
                <a:solidFill>
                  <a:srgbClr val="000000"/>
                </a:solidFill>
                <a:latin typeface="仿宋_GB2312"/>
                <a:cs typeface="Times New Roman" panose="02020603050405020304" pitchFamily="18" charset="0"/>
              </a:rPr>
              <a:t>2014</a:t>
            </a:r>
            <a:r>
              <a:rPr lang="zh-CN" altLang="zh-CN" dirty="0">
                <a:solidFill>
                  <a:srgbClr val="000000"/>
                </a:solidFill>
                <a:ea typeface="仿宋_GB2312"/>
                <a:cs typeface="宋体" panose="02010600030101010101" pitchFamily="2" charset="-122"/>
              </a:rPr>
              <a:t>年</a:t>
            </a:r>
            <a:r>
              <a:rPr lang="en-US" altLang="zh-CN" dirty="0">
                <a:solidFill>
                  <a:srgbClr val="000000"/>
                </a:solidFill>
                <a:latin typeface="仿宋_GB2312"/>
                <a:cs typeface="Times New Roman" panose="02020603050405020304" pitchFamily="18" charset="0"/>
              </a:rPr>
              <a:t>1</a:t>
            </a:r>
            <a:r>
              <a:rPr lang="zh-CN" altLang="zh-CN" dirty="0">
                <a:solidFill>
                  <a:srgbClr val="000000"/>
                </a:solidFill>
                <a:ea typeface="仿宋_GB2312"/>
                <a:cs typeface="宋体" panose="02010600030101010101" pitchFamily="2" charset="-122"/>
              </a:rPr>
              <a:t>月</a:t>
            </a:r>
            <a:r>
              <a:rPr lang="en-US" altLang="zh-CN" dirty="0">
                <a:solidFill>
                  <a:srgbClr val="000000"/>
                </a:solidFill>
                <a:latin typeface="仿宋_GB2312"/>
                <a:cs typeface="Times New Roman" panose="02020603050405020304" pitchFamily="18" charset="0"/>
              </a:rPr>
              <a:t>14</a:t>
            </a:r>
            <a:r>
              <a:rPr lang="zh-CN" altLang="zh-CN" dirty="0">
                <a:solidFill>
                  <a:srgbClr val="000000"/>
                </a:solidFill>
                <a:ea typeface="仿宋_GB2312"/>
                <a:cs typeface="宋体" panose="02010600030101010101" pitchFamily="2" charset="-122"/>
              </a:rPr>
              <a:t>日</a:t>
            </a:r>
            <a:r>
              <a:rPr lang="en-US" altLang="zh-CN" dirty="0">
                <a:solidFill>
                  <a:srgbClr val="000000"/>
                </a:solidFill>
                <a:latin typeface="仿宋_GB2312"/>
                <a:cs typeface="Times New Roman" panose="02020603050405020304" pitchFamily="18" charset="0"/>
              </a:rPr>
              <a:t>14</a:t>
            </a:r>
            <a:r>
              <a:rPr lang="zh-CN" altLang="zh-CN" dirty="0">
                <a:solidFill>
                  <a:srgbClr val="000000"/>
                </a:solidFill>
                <a:ea typeface="仿宋_GB2312"/>
                <a:cs typeface="宋体" panose="02010600030101010101" pitchFamily="2" charset="-122"/>
              </a:rPr>
              <a:t>时</a:t>
            </a:r>
            <a:r>
              <a:rPr lang="en-US" altLang="zh-CN" dirty="0">
                <a:solidFill>
                  <a:srgbClr val="000000"/>
                </a:solidFill>
                <a:latin typeface="仿宋_GB2312"/>
                <a:cs typeface="Times New Roman" panose="02020603050405020304" pitchFamily="18" charset="0"/>
              </a:rPr>
              <a:t>40</a:t>
            </a:r>
            <a:r>
              <a:rPr lang="zh-CN" altLang="zh-CN" dirty="0">
                <a:solidFill>
                  <a:srgbClr val="000000"/>
                </a:solidFill>
                <a:ea typeface="仿宋_GB2312"/>
                <a:cs typeface="宋体" panose="02010600030101010101" pitchFamily="2" charset="-122"/>
              </a:rPr>
              <a:t>分左右，浙江省温岭市台州大东鞋业有限公司发生火灾事故，</a:t>
            </a:r>
            <a:r>
              <a:rPr lang="zh-CN" altLang="zh-CN" b="1" i="1" u="sng" dirty="0">
                <a:solidFill>
                  <a:srgbClr val="006666"/>
                </a:solidFill>
                <a:ea typeface="仿宋_GB2312"/>
                <a:cs typeface="宋体" panose="02010600030101010101" pitchFamily="2" charset="-122"/>
              </a:rPr>
              <a:t>造成</a:t>
            </a:r>
            <a:r>
              <a:rPr lang="en-US" altLang="zh-CN" b="1" i="1" u="sng" dirty="0">
                <a:solidFill>
                  <a:srgbClr val="006666"/>
                </a:solidFill>
                <a:latin typeface="仿宋_GB2312"/>
                <a:cs typeface="Times New Roman" panose="02020603050405020304" pitchFamily="18" charset="0"/>
              </a:rPr>
              <a:t>16</a:t>
            </a:r>
            <a:r>
              <a:rPr lang="zh-CN" altLang="zh-CN" b="1" i="1" u="sng" dirty="0">
                <a:solidFill>
                  <a:srgbClr val="006666"/>
                </a:solidFill>
                <a:ea typeface="仿宋_GB2312"/>
                <a:cs typeface="宋体" panose="02010600030101010101" pitchFamily="2" charset="-122"/>
              </a:rPr>
              <a:t>人死亡，</a:t>
            </a:r>
            <a:r>
              <a:rPr lang="en-US" altLang="zh-CN" b="1" i="1" u="sng" dirty="0">
                <a:solidFill>
                  <a:srgbClr val="006666"/>
                </a:solidFill>
                <a:latin typeface="仿宋_GB2312"/>
                <a:cs typeface="Times New Roman" panose="02020603050405020304" pitchFamily="18" charset="0"/>
              </a:rPr>
              <a:t>5</a:t>
            </a:r>
            <a:r>
              <a:rPr lang="zh-CN" altLang="zh-CN" b="1" i="1" u="sng" dirty="0">
                <a:solidFill>
                  <a:srgbClr val="006666"/>
                </a:solidFill>
                <a:ea typeface="仿宋_GB2312"/>
                <a:cs typeface="宋体" panose="02010600030101010101" pitchFamily="2" charset="-122"/>
              </a:rPr>
              <a:t>人受伤，</a:t>
            </a:r>
            <a:r>
              <a:rPr lang="zh-CN" altLang="en-US" b="1" i="1" u="sng" dirty="0">
                <a:solidFill>
                  <a:srgbClr val="006666"/>
                </a:solidFill>
                <a:ea typeface="仿宋_GB2312"/>
                <a:cs typeface="宋体" panose="02010600030101010101" pitchFamily="2" charset="-122"/>
              </a:rPr>
              <a:t>失火</a:t>
            </a:r>
            <a:r>
              <a:rPr lang="zh-CN" altLang="zh-CN" b="1" i="1" u="sng" dirty="0">
                <a:solidFill>
                  <a:srgbClr val="006666"/>
                </a:solidFill>
                <a:ea typeface="仿宋_GB2312"/>
                <a:cs typeface="宋体" panose="02010600030101010101" pitchFamily="2" charset="-122"/>
              </a:rPr>
              <a:t>面积约</a:t>
            </a:r>
            <a:r>
              <a:rPr lang="en-US" altLang="zh-CN" b="1" i="1" u="sng" dirty="0">
                <a:solidFill>
                  <a:srgbClr val="006666"/>
                </a:solidFill>
                <a:latin typeface="仿宋_GB2312"/>
                <a:cs typeface="Times New Roman" panose="02020603050405020304" pitchFamily="18" charset="0"/>
              </a:rPr>
              <a:t>1080</a:t>
            </a:r>
            <a:r>
              <a:rPr lang="zh-CN" altLang="zh-CN" b="1" i="1" u="sng" dirty="0">
                <a:solidFill>
                  <a:srgbClr val="006666"/>
                </a:solidFill>
                <a:ea typeface="仿宋_GB2312"/>
                <a:cs typeface="宋体" panose="02010600030101010101" pitchFamily="2" charset="-122"/>
              </a:rPr>
              <a:t>平方米</a:t>
            </a:r>
            <a:r>
              <a:rPr lang="zh-CN" altLang="zh-CN" dirty="0">
                <a:solidFill>
                  <a:srgbClr val="000000"/>
                </a:solidFill>
                <a:ea typeface="仿宋_GB2312"/>
                <a:cs typeface="宋体" panose="02010600030101010101" pitchFamily="2" charset="-122"/>
              </a:rPr>
              <a:t>。</a:t>
            </a:r>
            <a:endParaRPr lang="en-US" altLang="zh-CN" dirty="0">
              <a:solidFill>
                <a:srgbClr val="000000"/>
              </a:solidFill>
              <a:ea typeface="仿宋_GB2312"/>
              <a:cs typeface="宋体" panose="02010600030101010101" pitchFamily="2" charset="-122"/>
            </a:endParaRPr>
          </a:p>
          <a:p>
            <a:pPr>
              <a:lnSpc>
                <a:spcPct val="130000"/>
              </a:lnSpc>
            </a:pPr>
            <a:r>
              <a:rPr lang="zh-CN" altLang="zh-CN" dirty="0">
                <a:solidFill>
                  <a:srgbClr val="000000"/>
                </a:solidFill>
                <a:ea typeface="仿宋_GB2312"/>
                <a:cs typeface="宋体" panose="02010600030101010101" pitchFamily="2" charset="-122"/>
              </a:rPr>
              <a:t>经调查，</a:t>
            </a:r>
            <a:r>
              <a:rPr lang="zh-CN" altLang="en-US" dirty="0">
                <a:solidFill>
                  <a:srgbClr val="000000"/>
                </a:solidFill>
                <a:ea typeface="仿宋_GB2312"/>
                <a:cs typeface="宋体" panose="02010600030101010101" pitchFamily="2" charset="-122"/>
              </a:rPr>
              <a:t>事故直接原因是</a:t>
            </a:r>
            <a:r>
              <a:rPr lang="zh-CN" altLang="zh-CN" dirty="0"/>
              <a:t>电气线路故障</a:t>
            </a:r>
            <a:r>
              <a:rPr lang="zh-CN" altLang="en-US" dirty="0"/>
              <a:t>、</a:t>
            </a:r>
            <a:r>
              <a:rPr lang="zh-CN" altLang="zh-CN" dirty="0"/>
              <a:t>引燃周围鞋盒等可燃物引发火灾。</a:t>
            </a:r>
            <a:r>
              <a:rPr lang="zh-CN" altLang="en-US" dirty="0"/>
              <a:t>重要的间接原因之一，则是</a:t>
            </a:r>
            <a:r>
              <a:rPr lang="zh-CN" altLang="zh-CN" dirty="0">
                <a:solidFill>
                  <a:srgbClr val="000000"/>
                </a:solidFill>
                <a:ea typeface="仿宋_GB2312"/>
                <a:cs typeface="宋体" panose="02010600030101010101" pitchFamily="2" charset="-122"/>
              </a:rPr>
              <a:t>大东鞋厂内部</a:t>
            </a:r>
            <a:r>
              <a:rPr lang="zh-CN" altLang="zh-CN" b="1" i="1" u="sng" dirty="0">
                <a:solidFill>
                  <a:srgbClr val="006666"/>
                </a:solidFill>
                <a:latin typeface="仿宋_GB2312"/>
                <a:cs typeface="Times New Roman" panose="02020603050405020304" pitchFamily="18" charset="0"/>
              </a:rPr>
              <a:t>安全管理混乱</a:t>
            </a:r>
            <a:r>
              <a:rPr lang="zh-CN" altLang="zh-CN" dirty="0">
                <a:solidFill>
                  <a:srgbClr val="000000"/>
                </a:solidFill>
                <a:ea typeface="仿宋_GB2312"/>
                <a:cs typeface="宋体" panose="02010600030101010101" pitchFamily="2" charset="-122"/>
              </a:rPr>
              <a:t>，</a:t>
            </a:r>
            <a:r>
              <a:rPr lang="zh-CN" altLang="zh-CN" b="1" i="1" u="sng" dirty="0">
                <a:solidFill>
                  <a:srgbClr val="006666"/>
                </a:solidFill>
                <a:latin typeface="仿宋_GB2312"/>
                <a:cs typeface="Times New Roman" panose="02020603050405020304" pitchFamily="18" charset="0"/>
              </a:rPr>
              <a:t>安全生产和应急管理主体责任不落实，应急管理、消防安全等工作无专职人员负责</a:t>
            </a:r>
            <a:r>
              <a:rPr lang="zh-CN" altLang="en-US" dirty="0">
                <a:solidFill>
                  <a:srgbClr val="000000"/>
                </a:solidFill>
                <a:ea typeface="仿宋_GB2312"/>
                <a:cs typeface="宋体" panose="02010600030101010101" pitchFamily="2" charset="-122"/>
              </a:rPr>
              <a:t>。同时，</a:t>
            </a:r>
            <a:r>
              <a:rPr lang="zh-CN" altLang="zh-CN" dirty="0">
                <a:solidFill>
                  <a:srgbClr val="000000"/>
                </a:solidFill>
                <a:ea typeface="仿宋_GB2312"/>
                <a:cs typeface="宋体" panose="02010600030101010101" pitchFamily="2" charset="-122"/>
              </a:rPr>
              <a:t>因计件工资及员工流动性大等原因，</a:t>
            </a:r>
            <a:r>
              <a:rPr lang="zh-CN" altLang="zh-CN" b="1" i="1" u="sng" dirty="0">
                <a:solidFill>
                  <a:srgbClr val="006666"/>
                </a:solidFill>
                <a:latin typeface="仿宋_GB2312"/>
                <a:cs typeface="Times New Roman" panose="02020603050405020304" pitchFamily="18" charset="0"/>
              </a:rPr>
              <a:t>企业内部组织管理松散</a:t>
            </a:r>
            <a:r>
              <a:rPr lang="zh-CN" altLang="zh-CN" dirty="0">
                <a:solidFill>
                  <a:srgbClr val="000000"/>
                </a:solidFill>
                <a:ea typeface="仿宋_GB2312"/>
                <a:cs typeface="宋体" panose="02010600030101010101" pitchFamily="2" charset="-122"/>
              </a:rPr>
              <a:t>，</a:t>
            </a:r>
            <a:r>
              <a:rPr lang="zh-CN" altLang="zh-CN" b="1" i="1" u="sng" dirty="0">
                <a:solidFill>
                  <a:srgbClr val="006666"/>
                </a:solidFill>
                <a:latin typeface="仿宋_GB2312"/>
                <a:cs typeface="Times New Roman" panose="02020603050405020304" pitchFamily="18" charset="0"/>
              </a:rPr>
              <a:t>没有建立安全生产应急管理责任体系</a:t>
            </a:r>
            <a:r>
              <a:rPr lang="zh-CN" altLang="zh-CN" dirty="0">
                <a:solidFill>
                  <a:srgbClr val="000000"/>
                </a:solidFill>
                <a:ea typeface="仿宋_GB2312"/>
                <a:cs typeface="宋体" panose="02010600030101010101" pitchFamily="2" charset="-122"/>
              </a:rPr>
              <a:t>，各项安全生产规章制度均得不到有效执行。</a:t>
            </a:r>
            <a:endParaRPr lang="zh-CN" altLang="en-US" dirty="0"/>
          </a:p>
        </p:txBody>
      </p:sp>
      <p:pic>
        <p:nvPicPr>
          <p:cNvPr id="10" name="图片 9">
            <a:extLst>
              <a:ext uri="{FF2B5EF4-FFF2-40B4-BE49-F238E27FC236}">
                <a16:creationId xmlns:a16="http://schemas.microsoft.com/office/drawing/2014/main" id="{772856EC-E9A7-4612-80F4-A5E3113CFE1F}"/>
              </a:ext>
            </a:extLst>
          </p:cNvPr>
          <p:cNvPicPr>
            <a:picLocks noChangeAspect="1"/>
          </p:cNvPicPr>
          <p:nvPr/>
        </p:nvPicPr>
        <p:blipFill>
          <a:blip r:embed="rId2"/>
          <a:stretch>
            <a:fillRect/>
          </a:stretch>
        </p:blipFill>
        <p:spPr>
          <a:xfrm>
            <a:off x="131332" y="3788458"/>
            <a:ext cx="2787657" cy="3029405"/>
          </a:xfrm>
          <a:prstGeom prst="rect">
            <a:avLst/>
          </a:prstGeom>
        </p:spPr>
      </p:pic>
      <p:sp>
        <p:nvSpPr>
          <p:cNvPr id="11" name="矩形 10">
            <a:extLst>
              <a:ext uri="{FF2B5EF4-FFF2-40B4-BE49-F238E27FC236}">
                <a16:creationId xmlns:a16="http://schemas.microsoft.com/office/drawing/2014/main" id="{610AAEE0-CBB1-4B27-8684-12F43CCCBD0F}"/>
              </a:ext>
            </a:extLst>
          </p:cNvPr>
          <p:cNvSpPr/>
          <p:nvPr/>
        </p:nvSpPr>
        <p:spPr>
          <a:xfrm>
            <a:off x="256830" y="2823569"/>
            <a:ext cx="8097864" cy="369332"/>
          </a:xfrm>
          <a:prstGeom prst="rect">
            <a:avLst/>
          </a:prstGeom>
          <a:solidFill>
            <a:srgbClr val="CCFFCC"/>
          </a:solidFill>
          <a:ln>
            <a:solidFill>
              <a:srgbClr val="00B050"/>
            </a:solidFill>
          </a:ln>
        </p:spPr>
        <p:txBody>
          <a:bodyPr wrap="square">
            <a:spAutoFit/>
          </a:bodyPr>
          <a:lstStyle/>
          <a:p>
            <a:pPr marL="285750" indent="-285750">
              <a:buFont typeface="Arial" panose="020B0604020202020204" pitchFamily="34" charset="0"/>
              <a:buChar char="•"/>
            </a:pPr>
            <a:r>
              <a:rPr lang="zh-CN" altLang="en-US" dirty="0">
                <a:latin typeface="tahoma" panose="020B0604030504040204" pitchFamily="34" charset="0"/>
              </a:rPr>
              <a:t>第二章第五条</a:t>
            </a:r>
            <a:r>
              <a:rPr lang="zh-CN" altLang="en-US" dirty="0"/>
              <a:t>存在有限空间作业的工贸企业应当建立作业安全责任制度</a:t>
            </a:r>
            <a:r>
              <a:rPr lang="zh-CN" altLang="en-US" dirty="0">
                <a:latin typeface="tahoma" panose="020B0604030504040204" pitchFamily="34" charset="0"/>
              </a:rPr>
              <a:t>。</a:t>
            </a:r>
          </a:p>
        </p:txBody>
      </p:sp>
      <p:sp>
        <p:nvSpPr>
          <p:cNvPr id="12" name="文本框 11">
            <a:extLst>
              <a:ext uri="{FF2B5EF4-FFF2-40B4-BE49-F238E27FC236}">
                <a16:creationId xmlns:a16="http://schemas.microsoft.com/office/drawing/2014/main" id="{009FE094-17CA-4657-9302-B497CFD32718}"/>
              </a:ext>
            </a:extLst>
          </p:cNvPr>
          <p:cNvSpPr txBox="1"/>
          <p:nvPr/>
        </p:nvSpPr>
        <p:spPr>
          <a:xfrm>
            <a:off x="131332" y="2351029"/>
            <a:ext cx="7749153" cy="400110"/>
          </a:xfrm>
          <a:prstGeom prst="rect">
            <a:avLst/>
          </a:prstGeom>
          <a:noFill/>
        </p:spPr>
        <p:txBody>
          <a:bodyPr wrap="square" rtlCol="0">
            <a:spAutoFit/>
          </a:bodyPr>
          <a:lstStyle/>
          <a:p>
            <a:r>
              <a:rPr lang="zh-CN" altLang="en-US" sz="2000" b="1" dirty="0">
                <a:solidFill>
                  <a:schemeClr val="accent6">
                    <a:lumMod val="75000"/>
                  </a:schemeClr>
                </a:solidFill>
              </a:rPr>
              <a:t>主要依据之二：</a:t>
            </a:r>
            <a:r>
              <a:rPr lang="en-US" altLang="zh-CN" sz="2000" b="1" dirty="0">
                <a:solidFill>
                  <a:schemeClr val="accent6">
                    <a:lumMod val="75000"/>
                  </a:schemeClr>
                </a:solidFill>
              </a:rPr>
              <a:t>《</a:t>
            </a:r>
            <a:r>
              <a:rPr lang="zh-CN" altLang="en-US" sz="2000" b="1" dirty="0">
                <a:solidFill>
                  <a:schemeClr val="accent6">
                    <a:lumMod val="75000"/>
                  </a:schemeClr>
                </a:solidFill>
              </a:rPr>
              <a:t>工贸企业有限空间作业安全管理与监督暂行规定</a:t>
            </a:r>
            <a:r>
              <a:rPr lang="en-US" altLang="zh-CN" sz="2000" b="1" dirty="0">
                <a:solidFill>
                  <a:schemeClr val="accent6">
                    <a:lumMod val="75000"/>
                  </a:schemeClr>
                </a:solidFill>
              </a:rPr>
              <a:t>》</a:t>
            </a:r>
            <a:endParaRPr lang="zh-CN" altLang="en-US" sz="2000" b="1" dirty="0">
              <a:solidFill>
                <a:schemeClr val="accent6">
                  <a:lumMod val="75000"/>
                </a:schemeClr>
              </a:solidFill>
            </a:endParaRPr>
          </a:p>
        </p:txBody>
      </p:sp>
    </p:spTree>
    <p:extLst>
      <p:ext uri="{BB962C8B-B14F-4D97-AF65-F5344CB8AC3E}">
        <p14:creationId xmlns:p14="http://schemas.microsoft.com/office/powerpoint/2010/main" val="11990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243" y="459477"/>
            <a:ext cx="7574509" cy="400110"/>
          </a:xfrm>
          <a:prstGeom prst="rect">
            <a:avLst/>
          </a:prstGeom>
          <a:noFill/>
        </p:spPr>
        <p:txBody>
          <a:bodyPr wrap="none" rtlCol="0">
            <a:spAutoFit/>
          </a:bodyPr>
          <a:lstStyle/>
          <a:p>
            <a:r>
              <a:rPr lang="zh-CN" altLang="en-US" sz="2000" b="1" dirty="0">
                <a:solidFill>
                  <a:schemeClr val="bg1"/>
                </a:solidFill>
              </a:rPr>
              <a:t>企业安全生产应急管理过程中，应明确哪些职责？</a:t>
            </a:r>
            <a:r>
              <a:rPr lang="en-US" altLang="zh-CN" sz="2000" b="1" dirty="0">
                <a:solidFill>
                  <a:schemeClr val="bg1"/>
                </a:solidFill>
              </a:rPr>
              <a:t>——</a:t>
            </a:r>
            <a:r>
              <a:rPr lang="zh-CN" altLang="en-US" sz="2000" b="1" dirty="0">
                <a:solidFill>
                  <a:schemeClr val="bg1"/>
                </a:solidFill>
              </a:rPr>
              <a:t>第一责任人</a:t>
            </a:r>
          </a:p>
        </p:txBody>
      </p:sp>
      <p:sp>
        <p:nvSpPr>
          <p:cNvPr id="5" name="文本框 4"/>
          <p:cNvSpPr txBox="1"/>
          <p:nvPr/>
        </p:nvSpPr>
        <p:spPr>
          <a:xfrm>
            <a:off x="189389" y="1248191"/>
            <a:ext cx="7749153" cy="400110"/>
          </a:xfrm>
          <a:prstGeom prst="rect">
            <a:avLst/>
          </a:prstGeom>
          <a:noFill/>
        </p:spPr>
        <p:txBody>
          <a:bodyPr wrap="square" rtlCol="0">
            <a:spAutoFit/>
          </a:bodyPr>
          <a:lstStyle/>
          <a:p>
            <a:r>
              <a:rPr lang="en-US" altLang="zh-CN" sz="2000" b="1" dirty="0">
                <a:solidFill>
                  <a:srgbClr val="C00000"/>
                </a:solidFill>
              </a:rPr>
              <a:t>《</a:t>
            </a:r>
            <a:r>
              <a:rPr lang="zh-CN" altLang="en-US" sz="2000" b="1" dirty="0">
                <a:solidFill>
                  <a:srgbClr val="C00000"/>
                </a:solidFill>
              </a:rPr>
              <a:t>中华人民共和国安全生产法</a:t>
            </a:r>
            <a:r>
              <a:rPr lang="en-US" altLang="zh-CN" sz="2000" b="1" dirty="0">
                <a:solidFill>
                  <a:srgbClr val="C00000"/>
                </a:solidFill>
              </a:rPr>
              <a:t>》</a:t>
            </a:r>
            <a:endParaRPr lang="zh-CN" altLang="en-US" sz="2000" b="1" dirty="0">
              <a:solidFill>
                <a:srgbClr val="C00000"/>
              </a:solidFill>
            </a:endParaRPr>
          </a:p>
        </p:txBody>
      </p:sp>
      <p:sp>
        <p:nvSpPr>
          <p:cNvPr id="7" name="矩形 6"/>
          <p:cNvSpPr/>
          <p:nvPr/>
        </p:nvSpPr>
        <p:spPr>
          <a:xfrm>
            <a:off x="356727" y="1827239"/>
            <a:ext cx="8097864" cy="2308324"/>
          </a:xfrm>
          <a:prstGeom prst="rect">
            <a:avLst/>
          </a:prstGeom>
          <a:ln>
            <a:solidFill>
              <a:srgbClr val="0070C0"/>
            </a:solidFill>
          </a:ln>
        </p:spPr>
        <p:txBody>
          <a:bodyPr wrap="square">
            <a:spAutoFit/>
          </a:bodyPr>
          <a:lstStyle/>
          <a:p>
            <a:pPr marL="285750" indent="-285750">
              <a:buFont typeface="Arial" panose="020B0604020202020204" pitchFamily="34" charset="0"/>
              <a:buChar char="•"/>
            </a:pPr>
            <a:r>
              <a:rPr lang="zh-CN" altLang="en-US" b="1" dirty="0">
                <a:latin typeface="tahoma" panose="020B0604030504040204" pitchFamily="34" charset="0"/>
              </a:rPr>
              <a:t>第十八条生产经营单位的</a:t>
            </a:r>
            <a:r>
              <a:rPr lang="zh-CN" altLang="en-US" b="1" dirty="0">
                <a:solidFill>
                  <a:srgbClr val="C00000"/>
                </a:solidFill>
                <a:latin typeface="tahoma" panose="020B0604030504040204" pitchFamily="34" charset="0"/>
              </a:rPr>
              <a:t>主要负责人</a:t>
            </a:r>
            <a:r>
              <a:rPr lang="zh-CN" altLang="en-US" b="1" dirty="0">
                <a:latin typeface="tahoma" panose="020B0604030504040204" pitchFamily="34" charset="0"/>
              </a:rPr>
              <a:t>对本单位安全生产工作负有下列职责</a:t>
            </a:r>
            <a:r>
              <a:rPr lang="zh-CN" altLang="en-US" dirty="0">
                <a:latin typeface="tahoma" panose="020B0604030504040204" pitchFamily="34" charset="0"/>
              </a:rPr>
              <a:t>：</a:t>
            </a:r>
            <a:endParaRPr lang="en-US" altLang="zh-CN" dirty="0">
              <a:latin typeface="tahoma" panose="020B0604030504040204" pitchFamily="34" charset="0"/>
              <a:sym typeface="Wingdings" panose="05000000000000000000" pitchFamily="2" charset="2"/>
            </a:endParaRPr>
          </a:p>
          <a:p>
            <a:pPr marL="342900" indent="-342900">
              <a:buFont typeface="+mj-ea"/>
              <a:buAutoNum type="circleNumDbPlain"/>
            </a:pPr>
            <a:r>
              <a:rPr lang="zh-CN" altLang="en-US" dirty="0">
                <a:latin typeface="tahoma" panose="020B0604030504040204" pitchFamily="34" charset="0"/>
              </a:rPr>
              <a:t>建立、健全本单位</a:t>
            </a:r>
            <a:r>
              <a:rPr lang="zh-CN" altLang="en-US" i="1" u="sng" dirty="0">
                <a:solidFill>
                  <a:srgbClr val="006666"/>
                </a:solidFill>
                <a:latin typeface="tahoma" panose="020B0604030504040204" pitchFamily="34" charset="0"/>
              </a:rPr>
              <a:t>安全生产责任制</a:t>
            </a:r>
            <a:r>
              <a:rPr lang="en-US" altLang="zh-CN" dirty="0">
                <a:latin typeface="tahoma" panose="020B0604030504040204" pitchFamily="34" charset="0"/>
              </a:rPr>
              <a:t>;</a:t>
            </a:r>
          </a:p>
          <a:p>
            <a:pPr marL="342900" indent="-342900">
              <a:buFont typeface="+mj-ea"/>
              <a:buAutoNum type="circleNumDbPlain"/>
            </a:pPr>
            <a:r>
              <a:rPr lang="zh-CN" altLang="en-US" dirty="0">
                <a:latin typeface="tahoma" panose="020B0604030504040204" pitchFamily="34" charset="0"/>
              </a:rPr>
              <a:t>组织制定本单位安全生产</a:t>
            </a:r>
            <a:r>
              <a:rPr lang="zh-CN" altLang="en-US" i="1" u="sng" dirty="0">
                <a:solidFill>
                  <a:srgbClr val="006666"/>
                </a:solidFill>
                <a:latin typeface="tahoma" panose="020B0604030504040204" pitchFamily="34" charset="0"/>
              </a:rPr>
              <a:t>规章制度和操作规程</a:t>
            </a:r>
            <a:r>
              <a:rPr lang="en-US" altLang="zh-CN" dirty="0">
                <a:latin typeface="tahoma" panose="020B0604030504040204" pitchFamily="34" charset="0"/>
              </a:rPr>
              <a:t>;</a:t>
            </a:r>
          </a:p>
          <a:p>
            <a:pPr marL="342900" indent="-342900">
              <a:buFont typeface="+mj-ea"/>
              <a:buAutoNum type="circleNumDbPlain"/>
            </a:pPr>
            <a:r>
              <a:rPr lang="zh-CN" altLang="en-US" dirty="0">
                <a:latin typeface="tahoma" panose="020B0604030504040204" pitchFamily="34" charset="0"/>
              </a:rPr>
              <a:t>组织制定并实施本单位安全生产</a:t>
            </a:r>
            <a:r>
              <a:rPr lang="zh-CN" altLang="en-US" i="1" u="sng" dirty="0">
                <a:solidFill>
                  <a:srgbClr val="006666"/>
                </a:solidFill>
                <a:latin typeface="tahoma" panose="020B0604030504040204" pitchFamily="34" charset="0"/>
              </a:rPr>
              <a:t>教育和培训</a:t>
            </a:r>
            <a:r>
              <a:rPr lang="zh-CN" altLang="en-US" dirty="0">
                <a:latin typeface="tahoma" panose="020B0604030504040204" pitchFamily="34" charset="0"/>
              </a:rPr>
              <a:t>计划</a:t>
            </a:r>
            <a:r>
              <a:rPr lang="en-US" altLang="zh-CN" dirty="0">
                <a:latin typeface="tahoma" panose="020B0604030504040204" pitchFamily="34" charset="0"/>
              </a:rPr>
              <a:t>;</a:t>
            </a:r>
          </a:p>
          <a:p>
            <a:pPr marL="342900" indent="-342900">
              <a:buFont typeface="+mj-ea"/>
              <a:buAutoNum type="circleNumDbPlain"/>
            </a:pPr>
            <a:r>
              <a:rPr lang="zh-CN" altLang="en-US" dirty="0">
                <a:latin typeface="tahoma" panose="020B0604030504040204" pitchFamily="34" charset="0"/>
              </a:rPr>
              <a:t>保证本单位</a:t>
            </a:r>
            <a:r>
              <a:rPr lang="zh-CN" altLang="en-US" i="1" u="sng" dirty="0">
                <a:solidFill>
                  <a:srgbClr val="006666"/>
                </a:solidFill>
                <a:latin typeface="tahoma" panose="020B0604030504040204" pitchFamily="34" charset="0"/>
              </a:rPr>
              <a:t>安全生产投入的有效实施</a:t>
            </a:r>
            <a:r>
              <a:rPr lang="en-US" altLang="zh-CN" dirty="0">
                <a:latin typeface="tahoma" panose="020B0604030504040204" pitchFamily="34" charset="0"/>
              </a:rPr>
              <a:t>;</a:t>
            </a:r>
          </a:p>
          <a:p>
            <a:pPr marL="342900" indent="-342900">
              <a:buFont typeface="+mj-ea"/>
              <a:buAutoNum type="circleNumDbPlain"/>
            </a:pPr>
            <a:r>
              <a:rPr lang="zh-CN" altLang="en-US" i="1" u="sng" dirty="0">
                <a:solidFill>
                  <a:srgbClr val="006666"/>
                </a:solidFill>
                <a:latin typeface="tahoma" panose="020B0604030504040204" pitchFamily="34" charset="0"/>
              </a:rPr>
              <a:t>督促、检查</a:t>
            </a:r>
            <a:r>
              <a:rPr lang="zh-CN" altLang="en-US" dirty="0">
                <a:latin typeface="tahoma" panose="020B0604030504040204" pitchFamily="34" charset="0"/>
              </a:rPr>
              <a:t>本单位的安全生产工作，及时</a:t>
            </a:r>
            <a:r>
              <a:rPr lang="zh-CN" altLang="en-US" i="1" u="sng" dirty="0">
                <a:solidFill>
                  <a:srgbClr val="006666"/>
                </a:solidFill>
                <a:latin typeface="tahoma" panose="020B0604030504040204" pitchFamily="34" charset="0"/>
              </a:rPr>
              <a:t>消除生产安全事故隐患</a:t>
            </a:r>
            <a:r>
              <a:rPr lang="en-US" altLang="zh-CN" dirty="0">
                <a:latin typeface="tahoma" panose="020B0604030504040204" pitchFamily="34" charset="0"/>
              </a:rPr>
              <a:t>;</a:t>
            </a:r>
          </a:p>
          <a:p>
            <a:pPr marL="342900" indent="-342900">
              <a:buFont typeface="+mj-ea"/>
              <a:buAutoNum type="circleNumDbPlain"/>
            </a:pPr>
            <a:r>
              <a:rPr lang="zh-CN" altLang="en-US" dirty="0">
                <a:latin typeface="tahoma" panose="020B0604030504040204" pitchFamily="34" charset="0"/>
              </a:rPr>
              <a:t>组织制定并实施本单位的</a:t>
            </a:r>
            <a:r>
              <a:rPr lang="zh-CN" altLang="en-US" i="1" u="sng" dirty="0">
                <a:solidFill>
                  <a:srgbClr val="006666"/>
                </a:solidFill>
                <a:latin typeface="tahoma" panose="020B0604030504040204" pitchFamily="34" charset="0"/>
              </a:rPr>
              <a:t>生产安全事故应急救援预案</a:t>
            </a:r>
            <a:r>
              <a:rPr lang="en-US" altLang="zh-CN" dirty="0">
                <a:latin typeface="tahoma" panose="020B0604030504040204" pitchFamily="34" charset="0"/>
              </a:rPr>
              <a:t>;</a:t>
            </a:r>
          </a:p>
          <a:p>
            <a:pPr marL="342900" indent="-342900">
              <a:buFont typeface="+mj-ea"/>
              <a:buAutoNum type="circleNumDbPlain"/>
            </a:pPr>
            <a:r>
              <a:rPr lang="zh-CN" altLang="en-US" dirty="0">
                <a:latin typeface="tahoma" panose="020B0604030504040204" pitchFamily="34" charset="0"/>
              </a:rPr>
              <a:t>及时、如实</a:t>
            </a:r>
            <a:r>
              <a:rPr lang="zh-CN" altLang="en-US" i="1" u="sng" dirty="0">
                <a:solidFill>
                  <a:srgbClr val="006666"/>
                </a:solidFill>
                <a:latin typeface="tahoma" panose="020B0604030504040204" pitchFamily="34" charset="0"/>
              </a:rPr>
              <a:t>报告</a:t>
            </a:r>
            <a:r>
              <a:rPr lang="zh-CN" altLang="en-US" dirty="0">
                <a:latin typeface="tahoma" panose="020B0604030504040204" pitchFamily="34" charset="0"/>
              </a:rPr>
              <a:t>生产安全事故。</a:t>
            </a:r>
          </a:p>
        </p:txBody>
      </p:sp>
      <p:sp>
        <p:nvSpPr>
          <p:cNvPr id="2" name="矩形 1">
            <a:extLst>
              <a:ext uri="{FF2B5EF4-FFF2-40B4-BE49-F238E27FC236}">
                <a16:creationId xmlns:a16="http://schemas.microsoft.com/office/drawing/2014/main" id="{EB75FBA8-C368-4DEA-9621-87CC771420E9}"/>
              </a:ext>
            </a:extLst>
          </p:cNvPr>
          <p:cNvSpPr/>
          <p:nvPr/>
        </p:nvSpPr>
        <p:spPr>
          <a:xfrm>
            <a:off x="356727" y="4893549"/>
            <a:ext cx="8159326" cy="646331"/>
          </a:xfrm>
          <a:prstGeom prst="rect">
            <a:avLst/>
          </a:prstGeom>
          <a:ln>
            <a:solidFill>
              <a:srgbClr val="0070C0"/>
            </a:solidFill>
          </a:ln>
        </p:spPr>
        <p:txBody>
          <a:bodyPr wrap="square">
            <a:spAutoFit/>
          </a:bodyPr>
          <a:lstStyle/>
          <a:p>
            <a:pPr marL="285750" indent="-285750">
              <a:buFont typeface="Arial" panose="020B0604020202020204" pitchFamily="34" charset="0"/>
              <a:buChar char="•"/>
            </a:pPr>
            <a:r>
              <a:rPr lang="zh-CN" altLang="en-US" dirty="0">
                <a:latin typeface="tahoma" panose="020B0604030504040204" pitchFamily="34" charset="0"/>
              </a:rPr>
              <a:t>第五条  生产经营单位主要负责人</a:t>
            </a:r>
            <a:r>
              <a:rPr lang="zh-CN" altLang="en-US" i="1" u="sng" dirty="0">
                <a:solidFill>
                  <a:srgbClr val="006666"/>
                </a:solidFill>
                <a:latin typeface="tahoma" panose="020B0604030504040204" pitchFamily="34" charset="0"/>
              </a:rPr>
              <a:t>负责组织编制和实施本单位的应急预案</a:t>
            </a:r>
            <a:r>
              <a:rPr lang="zh-CN" altLang="en-US" dirty="0">
                <a:latin typeface="tahoma" panose="020B0604030504040204" pitchFamily="34" charset="0"/>
              </a:rPr>
              <a:t>，并对应急预案的真实性和实用性负责。</a:t>
            </a:r>
          </a:p>
        </p:txBody>
      </p:sp>
      <p:sp>
        <p:nvSpPr>
          <p:cNvPr id="9" name="矩形 8">
            <a:extLst>
              <a:ext uri="{FF2B5EF4-FFF2-40B4-BE49-F238E27FC236}">
                <a16:creationId xmlns:a16="http://schemas.microsoft.com/office/drawing/2014/main" id="{C54D54A6-FC75-4F2B-BB4F-4F0144C66DFE}"/>
              </a:ext>
            </a:extLst>
          </p:cNvPr>
          <p:cNvSpPr/>
          <p:nvPr/>
        </p:nvSpPr>
        <p:spPr>
          <a:xfrm>
            <a:off x="189389" y="4314501"/>
            <a:ext cx="9056211" cy="400110"/>
          </a:xfrm>
          <a:prstGeom prst="rect">
            <a:avLst/>
          </a:prstGeom>
          <a:noFill/>
        </p:spPr>
        <p:txBody>
          <a:bodyPr wrap="square" rtlCol="0">
            <a:spAutoFit/>
          </a:bodyPr>
          <a:lstStyle/>
          <a:p>
            <a:r>
              <a:rPr lang="en-US" altLang="zh-CN" sz="2000" b="1">
                <a:solidFill>
                  <a:srgbClr val="C00000"/>
                </a:solidFill>
              </a:rPr>
              <a:t>《</a:t>
            </a:r>
            <a:r>
              <a:rPr lang="zh-CN" altLang="en-US" sz="2000" b="1">
                <a:solidFill>
                  <a:srgbClr val="C00000"/>
                </a:solidFill>
              </a:rPr>
              <a:t>生产安全事故应急预案管理办法</a:t>
            </a:r>
            <a:r>
              <a:rPr lang="en-US" altLang="zh-CN" sz="2000" b="1" dirty="0">
                <a:solidFill>
                  <a:srgbClr val="C00000"/>
                </a:solidFill>
              </a:rPr>
              <a:t>》</a:t>
            </a:r>
            <a:r>
              <a:rPr lang="zh-CN" altLang="en-US" sz="2000" b="1" dirty="0">
                <a:solidFill>
                  <a:srgbClr val="C00000"/>
                </a:solidFill>
              </a:rPr>
              <a:t>（国家安全生产监督管理</a:t>
            </a:r>
            <a:r>
              <a:rPr lang="zh-CN" altLang="en-US" sz="2000" b="1">
                <a:solidFill>
                  <a:srgbClr val="C00000"/>
                </a:solidFill>
              </a:rPr>
              <a:t>总局 第</a:t>
            </a:r>
            <a:r>
              <a:rPr lang="en-US" altLang="zh-CN" sz="2000" b="1" dirty="0">
                <a:solidFill>
                  <a:srgbClr val="C00000"/>
                </a:solidFill>
              </a:rPr>
              <a:t>88</a:t>
            </a:r>
            <a:r>
              <a:rPr lang="zh-CN" altLang="en-US" sz="2000" b="1" dirty="0">
                <a:solidFill>
                  <a:srgbClr val="C00000"/>
                </a:solidFill>
              </a:rPr>
              <a:t>号令）</a:t>
            </a:r>
          </a:p>
        </p:txBody>
      </p:sp>
    </p:spTree>
    <p:extLst>
      <p:ext uri="{BB962C8B-B14F-4D97-AF65-F5344CB8AC3E}">
        <p14:creationId xmlns:p14="http://schemas.microsoft.com/office/powerpoint/2010/main" val="378815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bwMode="auto">
          <a:xfrm>
            <a:off x="324679" y="45640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2</a:t>
            </a:r>
            <a:r>
              <a:rPr lang="zh-CN" altLang="en-US" sz="2400" b="1" kern="0" dirty="0">
                <a:solidFill>
                  <a:schemeClr val="bg1"/>
                </a:solidFill>
                <a:latin typeface="+mn-ea"/>
                <a:ea typeface="+mn-ea"/>
                <a:cs typeface="+mn-cs"/>
              </a:rPr>
              <a:t>）机构建设 </a:t>
            </a:r>
            <a:r>
              <a:rPr lang="en-US" altLang="zh-CN" sz="2400" b="1" kern="0" dirty="0">
                <a:solidFill>
                  <a:schemeClr val="bg1"/>
                </a:solidFill>
                <a:latin typeface="+mn-ea"/>
                <a:ea typeface="+mn-ea"/>
                <a:cs typeface="+mn-cs"/>
              </a:rPr>
              <a:t>6</a:t>
            </a:r>
            <a:r>
              <a:rPr lang="zh-CN" altLang="en-US" sz="2400" b="1" kern="0" dirty="0">
                <a:solidFill>
                  <a:schemeClr val="bg1"/>
                </a:solidFill>
                <a:latin typeface="+mn-ea"/>
                <a:ea typeface="+mn-ea"/>
                <a:cs typeface="+mn-cs"/>
              </a:rPr>
              <a:t>分</a:t>
            </a:r>
          </a:p>
        </p:txBody>
      </p:sp>
      <p:sp>
        <p:nvSpPr>
          <p:cNvPr id="5" name="矩形 4">
            <a:extLst>
              <a:ext uri="{FF2B5EF4-FFF2-40B4-BE49-F238E27FC236}">
                <a16:creationId xmlns:a16="http://schemas.microsoft.com/office/drawing/2014/main" id="{AFF25898-7421-4DB4-B21A-2B0B830C79CC}"/>
              </a:ext>
            </a:extLst>
          </p:cNvPr>
          <p:cNvSpPr/>
          <p:nvPr/>
        </p:nvSpPr>
        <p:spPr>
          <a:xfrm>
            <a:off x="324679" y="1755483"/>
            <a:ext cx="8558064" cy="47324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130000"/>
              </a:lnSpc>
              <a:buFont typeface="Wingdings" panose="05000000000000000000" pitchFamily="2" charset="2"/>
              <a:buChar char="Ø"/>
            </a:pPr>
            <a:r>
              <a:rPr lang="zh-CN" altLang="en-US" sz="2000" b="1" dirty="0">
                <a:solidFill>
                  <a:schemeClr val="tx1"/>
                </a:solidFill>
              </a:rPr>
              <a:t>构建完善的安全生产应急管理机构</a:t>
            </a:r>
          </a:p>
          <a:p>
            <a:pPr marL="285750" indent="-285750">
              <a:lnSpc>
                <a:spcPct val="130000"/>
              </a:lnSpc>
              <a:buFont typeface="Wingdings" panose="05000000000000000000" pitchFamily="2" charset="2"/>
              <a:buChar char="Ø"/>
            </a:pPr>
            <a:r>
              <a:rPr lang="zh-CN" altLang="en-US" sz="2000" b="1" dirty="0">
                <a:solidFill>
                  <a:schemeClr val="tx1"/>
                </a:solidFill>
              </a:rPr>
              <a:t>合理配备、安排安全生产应急管理人员</a:t>
            </a:r>
          </a:p>
          <a:p>
            <a:pPr marL="285750" indent="-285750">
              <a:lnSpc>
                <a:spcPct val="130000"/>
              </a:lnSpc>
              <a:buFont typeface="Arial" panose="020B0604020202020204" pitchFamily="34" charset="0"/>
              <a:buChar char="•"/>
            </a:pPr>
            <a:r>
              <a:rPr lang="zh-CN" altLang="en-US" sz="2000" dirty="0">
                <a:solidFill>
                  <a:schemeClr val="tx1"/>
                </a:solidFill>
              </a:rPr>
              <a:t>完善的安全生产应急管理机构、合理合格的应急管理人员，是落实企业应急管理主体责任的重要保障。</a:t>
            </a:r>
            <a:endParaRPr lang="en-US" altLang="zh-CN" sz="2000" dirty="0">
              <a:solidFill>
                <a:schemeClr val="tx1"/>
              </a:solidFill>
            </a:endParaRPr>
          </a:p>
          <a:p>
            <a:pPr marL="285750" indent="-285750">
              <a:lnSpc>
                <a:spcPct val="130000"/>
              </a:lnSpc>
              <a:buFont typeface="Wingdings" panose="05000000000000000000" pitchFamily="2" charset="2"/>
              <a:buChar char="Ø"/>
            </a:pPr>
            <a:r>
              <a:rPr lang="zh-CN" altLang="en-US" sz="2000" b="1" dirty="0">
                <a:solidFill>
                  <a:schemeClr val="tx1"/>
                </a:solidFill>
              </a:rPr>
              <a:t>在明确应急管理机构、管理人员及各岗位职责的基础上，形成应急管理网络体系</a:t>
            </a:r>
          </a:p>
          <a:p>
            <a:pPr marL="285750" indent="-285750">
              <a:lnSpc>
                <a:spcPct val="130000"/>
              </a:lnSpc>
              <a:buFont typeface="Arial" panose="020B0604020202020204" pitchFamily="34" charset="0"/>
              <a:buChar char="•"/>
            </a:pPr>
            <a:r>
              <a:rPr lang="zh-CN" altLang="en-US" sz="2000" dirty="0">
                <a:solidFill>
                  <a:schemeClr val="tx1"/>
                </a:solidFill>
              </a:rPr>
              <a:t>应急管理网络帮助企业</a:t>
            </a:r>
            <a:r>
              <a:rPr lang="zh-CN" altLang="en-US" sz="2000" dirty="0">
                <a:solidFill>
                  <a:srgbClr val="C00000"/>
                </a:solidFill>
              </a:rPr>
              <a:t>将应急管理职责分配到各个层级、各个部门</a:t>
            </a:r>
          </a:p>
          <a:p>
            <a:pPr marL="285750" indent="-285750">
              <a:lnSpc>
                <a:spcPct val="130000"/>
              </a:lnSpc>
              <a:buFont typeface="Arial" panose="020B0604020202020204" pitchFamily="34" charset="0"/>
              <a:buChar char="•"/>
            </a:pPr>
            <a:r>
              <a:rPr lang="zh-CN" altLang="en-US" sz="2000" dirty="0">
                <a:solidFill>
                  <a:schemeClr val="tx1"/>
                </a:solidFill>
              </a:rPr>
              <a:t>应急管理网络有助于企业开展</a:t>
            </a:r>
            <a:r>
              <a:rPr lang="zh-CN" altLang="en-US" sz="2000" dirty="0">
                <a:solidFill>
                  <a:srgbClr val="C00000"/>
                </a:solidFill>
              </a:rPr>
              <a:t>系统性</a:t>
            </a:r>
            <a:r>
              <a:rPr lang="zh-CN" altLang="en-US" sz="2000" dirty="0">
                <a:solidFill>
                  <a:schemeClr val="tx1"/>
                </a:solidFill>
              </a:rPr>
              <a:t>的应急管理工作，避免工作过程的疏漏，引导企业</a:t>
            </a:r>
            <a:r>
              <a:rPr lang="zh-CN" altLang="en-US" sz="2000" dirty="0">
                <a:solidFill>
                  <a:srgbClr val="C00000"/>
                </a:solidFill>
              </a:rPr>
              <a:t>涵盖应急管理的多个模块</a:t>
            </a:r>
            <a:endParaRPr lang="en-US" altLang="zh-CN" sz="2000" dirty="0">
              <a:solidFill>
                <a:srgbClr val="C00000"/>
              </a:solidFill>
            </a:endParaRPr>
          </a:p>
          <a:p>
            <a:pPr marL="285750" indent="-285750">
              <a:lnSpc>
                <a:spcPct val="130000"/>
              </a:lnSpc>
              <a:buFont typeface="Arial" panose="020B0604020202020204" pitchFamily="34" charset="0"/>
              <a:buChar char="•"/>
            </a:pPr>
            <a:r>
              <a:rPr lang="zh-CN" altLang="en-US" sz="2000" dirty="0">
                <a:solidFill>
                  <a:schemeClr val="tx1"/>
                </a:solidFill>
              </a:rPr>
              <a:t>应急管理网络体系的形成，有助于企业形成“</a:t>
            </a:r>
            <a:r>
              <a:rPr lang="zh-CN" altLang="en-US" sz="2000" dirty="0">
                <a:solidFill>
                  <a:srgbClr val="C00000"/>
                </a:solidFill>
              </a:rPr>
              <a:t>有效应急准备和高效应急处置”</a:t>
            </a:r>
            <a:r>
              <a:rPr lang="zh-CN" altLang="en-US" sz="2000" dirty="0">
                <a:solidFill>
                  <a:schemeClr val="tx1"/>
                </a:solidFill>
              </a:rPr>
              <a:t>的应急工作体系。</a:t>
            </a:r>
            <a:endParaRPr lang="en-US" altLang="zh-CN" sz="2000" dirty="0">
              <a:solidFill>
                <a:schemeClr val="tx1"/>
              </a:solidFill>
            </a:endParaRPr>
          </a:p>
        </p:txBody>
      </p:sp>
      <p:sp>
        <p:nvSpPr>
          <p:cNvPr id="6" name="矩形 5">
            <a:extLst>
              <a:ext uri="{FF2B5EF4-FFF2-40B4-BE49-F238E27FC236}">
                <a16:creationId xmlns:a16="http://schemas.microsoft.com/office/drawing/2014/main" id="{880DDF98-008E-4AC6-8C8E-1B9C1D1D85F5}"/>
              </a:ext>
            </a:extLst>
          </p:cNvPr>
          <p:cNvSpPr/>
          <p:nvPr/>
        </p:nvSpPr>
        <p:spPr>
          <a:xfrm>
            <a:off x="165023" y="1126584"/>
            <a:ext cx="967092" cy="452432"/>
          </a:xfrm>
          <a:prstGeom prst="rect">
            <a:avLst/>
          </a:prstGeom>
          <a:solidFill>
            <a:srgbClr val="FFC000"/>
          </a:solidFill>
        </p:spPr>
        <p:txBody>
          <a:bodyPr wrap="square">
            <a:spAutoFit/>
          </a:bodyPr>
          <a:lstStyle/>
          <a:p>
            <a:pPr>
              <a:lnSpc>
                <a:spcPct val="130000"/>
              </a:lnSpc>
            </a:pPr>
            <a:r>
              <a:rPr lang="zh-CN" altLang="en-US" b="1" dirty="0"/>
              <a:t>要  点：</a:t>
            </a:r>
            <a:endParaRPr lang="en-US" altLang="zh-CN" b="1" dirty="0"/>
          </a:p>
        </p:txBody>
      </p:sp>
    </p:spTree>
    <p:extLst>
      <p:ext uri="{BB962C8B-B14F-4D97-AF65-F5344CB8AC3E}">
        <p14:creationId xmlns:p14="http://schemas.microsoft.com/office/powerpoint/2010/main" val="280288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398983279"/>
              </p:ext>
            </p:extLst>
          </p:nvPr>
        </p:nvGraphicFramePr>
        <p:xfrm>
          <a:off x="390336" y="1201586"/>
          <a:ext cx="8583183" cy="4743618"/>
        </p:xfrm>
        <a:graphic>
          <a:graphicData uri="http://schemas.openxmlformats.org/drawingml/2006/table">
            <a:tbl>
              <a:tblPr firstRow="1" bandRow="1">
                <a:tableStyleId>{72833802-FEF1-4C79-8D5D-14CF1EAF98D9}</a:tableStyleId>
              </a:tblPr>
              <a:tblGrid>
                <a:gridCol w="936098">
                  <a:extLst>
                    <a:ext uri="{9D8B030D-6E8A-4147-A177-3AD203B41FA5}">
                      <a16:colId xmlns:a16="http://schemas.microsoft.com/office/drawing/2014/main" val="3771089194"/>
                    </a:ext>
                  </a:extLst>
                </a:gridCol>
                <a:gridCol w="4001354">
                  <a:extLst>
                    <a:ext uri="{9D8B030D-6E8A-4147-A177-3AD203B41FA5}">
                      <a16:colId xmlns:a16="http://schemas.microsoft.com/office/drawing/2014/main" val="3737978645"/>
                    </a:ext>
                  </a:extLst>
                </a:gridCol>
                <a:gridCol w="2251827">
                  <a:extLst>
                    <a:ext uri="{9D8B030D-6E8A-4147-A177-3AD203B41FA5}">
                      <a16:colId xmlns:a16="http://schemas.microsoft.com/office/drawing/2014/main" val="3317198830"/>
                    </a:ext>
                  </a:extLst>
                </a:gridCol>
                <a:gridCol w="1393904">
                  <a:extLst>
                    <a:ext uri="{9D8B030D-6E8A-4147-A177-3AD203B41FA5}">
                      <a16:colId xmlns:a16="http://schemas.microsoft.com/office/drawing/2014/main" val="1465755359"/>
                    </a:ext>
                  </a:extLst>
                </a:gridCol>
              </a:tblGrid>
              <a:tr h="354498">
                <a:tc>
                  <a:txBody>
                    <a:bodyPr/>
                    <a:lstStyle/>
                    <a:p>
                      <a:pPr algn="ctr"/>
                      <a:r>
                        <a:rPr lang="zh-CN" altLang="en-US" sz="1600" b="1" dirty="0">
                          <a:latin typeface="仿宋" panose="02010609060101010101" pitchFamily="49" charset="-122"/>
                          <a:ea typeface="仿宋" panose="02010609060101010101" pitchFamily="49" charset="-122"/>
                        </a:rPr>
                        <a:t>项目</a:t>
                      </a:r>
                    </a:p>
                  </a:txBody>
                  <a:tcPr/>
                </a:tc>
                <a:tc>
                  <a:txBody>
                    <a:bodyPr/>
                    <a:lstStyle/>
                    <a:p>
                      <a:pPr algn="ctr"/>
                      <a:r>
                        <a:rPr lang="zh-CN" altLang="en-US" sz="16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6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6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1333537">
                <a:tc>
                  <a:txBody>
                    <a:bodyPr/>
                    <a:lstStyle/>
                    <a:p>
                      <a:r>
                        <a:rPr lang="zh-CN" altLang="en-US" sz="1800" dirty="0">
                          <a:latin typeface="仿宋" panose="02010609060101010101" pitchFamily="49" charset="-122"/>
                          <a:ea typeface="仿宋" panose="02010609060101010101" pitchFamily="49" charset="-122"/>
                        </a:rPr>
                        <a:t>安全生产应急管理机构</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）设置安全生产</a:t>
                      </a:r>
                      <a:r>
                        <a:rPr lang="zh-CN" altLang="en-US" sz="1800" i="1" u="sng" kern="1200" dirty="0">
                          <a:solidFill>
                            <a:srgbClr val="006666"/>
                          </a:solidFill>
                          <a:latin typeface="仿宋" panose="02010609060101010101" pitchFamily="49" charset="-122"/>
                          <a:ea typeface="仿宋" panose="02010609060101010101" pitchFamily="49" charset="-122"/>
                          <a:cs typeface="+mn-cs"/>
                        </a:rPr>
                        <a:t>应急管理（组织）机构</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）安全生产应急管理机构应明确</a:t>
                      </a:r>
                      <a:r>
                        <a:rPr lang="zh-CN" altLang="en-US" sz="1800" i="1" u="sng" kern="1200" dirty="0">
                          <a:solidFill>
                            <a:srgbClr val="006666"/>
                          </a:solidFill>
                          <a:latin typeface="仿宋" panose="02010609060101010101" pitchFamily="49" charset="-122"/>
                          <a:ea typeface="仿宋" panose="02010609060101010101" pitchFamily="49" charset="-122"/>
                          <a:cs typeface="+mn-cs"/>
                        </a:rPr>
                        <a:t>日常应急管理和应急协调指挥</a:t>
                      </a:r>
                      <a:r>
                        <a:rPr lang="zh-CN" altLang="en-US" sz="1800" dirty="0">
                          <a:latin typeface="仿宋" panose="02010609060101010101" pitchFamily="49" charset="-122"/>
                          <a:ea typeface="仿宋" panose="02010609060101010101" pitchFamily="49" charset="-122"/>
                        </a:rPr>
                        <a:t>两方面的</a:t>
                      </a:r>
                      <a:r>
                        <a:rPr lang="zh-CN" altLang="en-US" sz="1800" i="1" u="sng" kern="1200" dirty="0">
                          <a:solidFill>
                            <a:srgbClr val="006666"/>
                          </a:solidFill>
                          <a:latin typeface="仿宋" panose="02010609060101010101" pitchFamily="49" charset="-122"/>
                          <a:ea typeface="仿宋" panose="02010609060101010101" pitchFamily="49" charset="-122"/>
                          <a:cs typeface="+mn-cs"/>
                        </a:rPr>
                        <a:t>职责</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安全生产应急管理机构设立的</a:t>
                      </a:r>
                      <a:r>
                        <a:rPr lang="zh-CN" altLang="en-US" sz="1800" i="1" u="sng" kern="1200" dirty="0">
                          <a:solidFill>
                            <a:srgbClr val="006666"/>
                          </a:solidFill>
                          <a:latin typeface="仿宋" panose="02010609060101010101" pitchFamily="49" charset="-122"/>
                          <a:ea typeface="仿宋" panose="02010609060101010101" pitchFamily="49" charset="-122"/>
                          <a:cs typeface="+mn-cs"/>
                        </a:rPr>
                        <a:t>文件</a:t>
                      </a:r>
                      <a:r>
                        <a:rPr lang="zh-CN" altLang="en-US" sz="18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分。单独设立机构的得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分；机构未独立设置的得</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1333537">
                <a:tc>
                  <a:txBody>
                    <a:bodyPr/>
                    <a:lstStyle/>
                    <a:p>
                      <a:r>
                        <a:rPr lang="zh-CN" altLang="en-US" sz="1800" kern="100" spc="-30" dirty="0">
                          <a:effectLst/>
                          <a:latin typeface="仿宋" panose="02010609060101010101" pitchFamily="49" charset="-122"/>
                          <a:ea typeface="仿宋" panose="02010609060101010101" pitchFamily="49" charset="-122"/>
                        </a:rPr>
                        <a:t>安全生产应急管理人员</a:t>
                      </a:r>
                      <a:endParaRPr lang="zh-CN" altLang="en-US" sz="1800" dirty="0">
                        <a:latin typeface="仿宋" panose="02010609060101010101" pitchFamily="49" charset="-122"/>
                        <a:ea typeface="仿宋" panose="02010609060101010101" pitchFamily="49" charset="-122"/>
                      </a:endParaRP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）配备专职或者兼职安全生产</a:t>
                      </a:r>
                      <a:r>
                        <a:rPr lang="zh-CN" altLang="en-US" sz="1800" i="1" u="sng" kern="1200" dirty="0">
                          <a:solidFill>
                            <a:srgbClr val="006666"/>
                          </a:solidFill>
                          <a:latin typeface="仿宋" panose="02010609060101010101" pitchFamily="49" charset="-122"/>
                          <a:ea typeface="仿宋" panose="02010609060101010101" pitchFamily="49" charset="-122"/>
                          <a:cs typeface="+mn-cs"/>
                        </a:rPr>
                        <a:t>应急管理人员</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）安全生产应急管理人员应明确</a:t>
                      </a:r>
                      <a:r>
                        <a:rPr lang="zh-CN" altLang="en-US" sz="1800" i="1" u="sng" kern="1200" dirty="0">
                          <a:solidFill>
                            <a:srgbClr val="006666"/>
                          </a:solidFill>
                          <a:latin typeface="仿宋" panose="02010609060101010101" pitchFamily="49" charset="-122"/>
                          <a:ea typeface="仿宋" panose="02010609060101010101" pitchFamily="49" charset="-122"/>
                          <a:cs typeface="+mn-cs"/>
                        </a:rPr>
                        <a:t>日常应急管理和应急协调指挥</a:t>
                      </a:r>
                      <a:r>
                        <a:rPr lang="zh-CN" altLang="en-US" sz="1800" dirty="0">
                          <a:latin typeface="仿宋" panose="02010609060101010101" pitchFamily="49" charset="-122"/>
                          <a:ea typeface="仿宋" panose="02010609060101010101" pitchFamily="49" charset="-122"/>
                        </a:rPr>
                        <a:t>两方面的</a:t>
                      </a:r>
                      <a:r>
                        <a:rPr lang="zh-CN" altLang="en-US" sz="1800" i="1" u="sng" kern="1200" dirty="0">
                          <a:solidFill>
                            <a:srgbClr val="006666"/>
                          </a:solidFill>
                          <a:latin typeface="仿宋" panose="02010609060101010101" pitchFamily="49" charset="-122"/>
                          <a:ea typeface="仿宋" panose="02010609060101010101" pitchFamily="49" charset="-122"/>
                          <a:cs typeface="+mn-cs"/>
                        </a:rPr>
                        <a:t>职责</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安全生产应急管理人员任命的</a:t>
                      </a:r>
                      <a:r>
                        <a:rPr lang="zh-CN" altLang="en-US" sz="1800" i="1" u="sng" kern="1200" dirty="0">
                          <a:solidFill>
                            <a:srgbClr val="006666"/>
                          </a:solidFill>
                          <a:latin typeface="仿宋" panose="02010609060101010101" pitchFamily="49" charset="-122"/>
                          <a:ea typeface="仿宋" panose="02010609060101010101" pitchFamily="49" charset="-122"/>
                          <a:cs typeface="+mn-cs"/>
                        </a:rPr>
                        <a:t>文件</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分。配备专职人员的得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分；配备兼职人员的得</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r h="1085437">
                <a:tc>
                  <a:txBody>
                    <a:bodyPr/>
                    <a:lstStyle/>
                    <a:p>
                      <a:r>
                        <a:rPr lang="zh-CN" altLang="en-US" sz="1800" dirty="0">
                          <a:latin typeface="仿宋" panose="02010609060101010101" pitchFamily="49" charset="-122"/>
                          <a:ea typeface="仿宋" panose="02010609060101010101" pitchFamily="49" charset="-122"/>
                        </a:rPr>
                        <a:t>应急管理网络体系</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）建立企业安全生产应急管理</a:t>
                      </a:r>
                      <a:r>
                        <a:rPr lang="zh-CN" altLang="en-US" sz="1800" i="1" u="sng" kern="1200" dirty="0">
                          <a:solidFill>
                            <a:srgbClr val="006666"/>
                          </a:solidFill>
                          <a:latin typeface="仿宋" panose="02010609060101010101" pitchFamily="49" charset="-122"/>
                          <a:ea typeface="仿宋" panose="02010609060101010101" pitchFamily="49" charset="-122"/>
                          <a:cs typeface="+mn-cs"/>
                        </a:rPr>
                        <a:t>网络体系</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）应急管理网络体系应体现</a:t>
                      </a:r>
                      <a:r>
                        <a:rPr lang="zh-CN" altLang="en-US" sz="1800" i="1" u="sng" kern="1200" dirty="0">
                          <a:solidFill>
                            <a:srgbClr val="006666"/>
                          </a:solidFill>
                          <a:latin typeface="仿宋" panose="02010609060101010101" pitchFamily="49" charset="-122"/>
                          <a:ea typeface="仿宋" panose="02010609060101010101" pitchFamily="49" charset="-122"/>
                          <a:cs typeface="+mn-cs"/>
                        </a:rPr>
                        <a:t>横向到边</a:t>
                      </a:r>
                      <a:r>
                        <a:rPr lang="en-US" altLang="zh-CN" sz="1800" i="1" u="sng" kern="1200" dirty="0">
                          <a:solidFill>
                            <a:srgbClr val="006666"/>
                          </a:solidFill>
                          <a:latin typeface="仿宋" panose="02010609060101010101" pitchFamily="49" charset="-122"/>
                          <a:ea typeface="仿宋" panose="02010609060101010101" pitchFamily="49" charset="-122"/>
                          <a:cs typeface="+mn-cs"/>
                        </a:rPr>
                        <a:t>,</a:t>
                      </a:r>
                      <a:r>
                        <a:rPr lang="zh-CN" altLang="en-US" sz="1800" i="1" u="sng" kern="1200" dirty="0">
                          <a:solidFill>
                            <a:srgbClr val="006666"/>
                          </a:solidFill>
                          <a:latin typeface="仿宋" panose="02010609060101010101" pitchFamily="49" charset="-122"/>
                          <a:ea typeface="仿宋" panose="02010609060101010101" pitchFamily="49" charset="-122"/>
                          <a:cs typeface="+mn-cs"/>
                        </a:rPr>
                        <a:t>纵向到底</a:t>
                      </a:r>
                      <a:r>
                        <a:rPr lang="en-US" altLang="zh-CN" sz="1800" i="1" u="sng" kern="1200" dirty="0">
                          <a:solidFill>
                            <a:srgbClr val="006666"/>
                          </a:solidFill>
                          <a:latin typeface="仿宋" panose="02010609060101010101" pitchFamily="49" charset="-122"/>
                          <a:ea typeface="仿宋" panose="02010609060101010101" pitchFamily="49" charset="-122"/>
                          <a:cs typeface="+mn-cs"/>
                        </a:rPr>
                        <a:t>,</a:t>
                      </a:r>
                      <a:r>
                        <a:rPr lang="zh-CN" altLang="en-US" sz="1800" i="1" u="sng" kern="1200" dirty="0">
                          <a:solidFill>
                            <a:srgbClr val="006666"/>
                          </a:solidFill>
                          <a:latin typeface="仿宋" panose="02010609060101010101" pitchFamily="49" charset="-122"/>
                          <a:ea typeface="仿宋" panose="02010609060101010101" pitchFamily="49" charset="-122"/>
                          <a:cs typeface="+mn-cs"/>
                        </a:rPr>
                        <a:t>全面覆盖的要求</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应急管理</a:t>
                      </a:r>
                      <a:r>
                        <a:rPr lang="zh-CN" altLang="en-US" sz="1800" i="1" u="sng" kern="1200" dirty="0">
                          <a:solidFill>
                            <a:srgbClr val="006666"/>
                          </a:solidFill>
                          <a:latin typeface="仿宋" panose="02010609060101010101" pitchFamily="49" charset="-122"/>
                          <a:ea typeface="仿宋" panose="02010609060101010101" pitchFamily="49" charset="-122"/>
                          <a:cs typeface="+mn-cs"/>
                        </a:rPr>
                        <a:t>网络体系图</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分。编制应急管理网络体系图的得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2055678760"/>
                  </a:ext>
                </a:extLst>
              </a:tr>
            </a:tbl>
          </a:graphicData>
        </a:graphic>
      </p:graphicFrame>
      <p:sp>
        <p:nvSpPr>
          <p:cNvPr id="4" name="标题 2"/>
          <p:cNvSpPr txBox="1">
            <a:spLocks/>
          </p:cNvSpPr>
          <p:nvPr/>
        </p:nvSpPr>
        <p:spPr bwMode="auto">
          <a:xfrm>
            <a:off x="324679" y="45640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2</a:t>
            </a:r>
            <a:r>
              <a:rPr lang="zh-CN" altLang="en-US" sz="2400" b="1" kern="0" dirty="0">
                <a:solidFill>
                  <a:schemeClr val="bg1"/>
                </a:solidFill>
                <a:latin typeface="+mn-ea"/>
                <a:ea typeface="+mn-ea"/>
                <a:cs typeface="+mn-cs"/>
              </a:rPr>
              <a:t>）机构建设 </a:t>
            </a:r>
            <a:r>
              <a:rPr lang="en-US" altLang="zh-CN" sz="2400" b="1" kern="0" dirty="0">
                <a:solidFill>
                  <a:schemeClr val="bg1"/>
                </a:solidFill>
                <a:latin typeface="+mn-ea"/>
                <a:ea typeface="+mn-ea"/>
                <a:cs typeface="+mn-cs"/>
              </a:rPr>
              <a:t>6</a:t>
            </a:r>
            <a:r>
              <a:rPr lang="zh-CN" altLang="en-US" sz="2400" b="1" kern="0" dirty="0">
                <a:solidFill>
                  <a:schemeClr val="bg1"/>
                </a:solidFill>
                <a:latin typeface="+mn-ea"/>
                <a:ea typeface="+mn-ea"/>
                <a:cs typeface="+mn-cs"/>
              </a:rPr>
              <a:t>分</a:t>
            </a:r>
          </a:p>
        </p:txBody>
      </p:sp>
    </p:spTree>
    <p:extLst>
      <p:ext uri="{BB962C8B-B14F-4D97-AF65-F5344CB8AC3E}">
        <p14:creationId xmlns:p14="http://schemas.microsoft.com/office/powerpoint/2010/main" val="287304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9407" y="1959887"/>
            <a:ext cx="7749153" cy="2613023"/>
          </a:xfrm>
          <a:prstGeom prst="rect">
            <a:avLst/>
          </a:prstGeom>
          <a:ln>
            <a:solidFill>
              <a:srgbClr val="00B050"/>
            </a:solidFill>
          </a:ln>
        </p:spPr>
        <p:txBody>
          <a:bodyPr wrap="square">
            <a:spAutoFit/>
          </a:bodyPr>
          <a:lstStyle/>
          <a:p>
            <a:pPr marL="285750" indent="-285750">
              <a:lnSpc>
                <a:spcPct val="130000"/>
              </a:lnSpc>
              <a:buFont typeface="Arial" panose="020B0604020202020204" pitchFamily="34" charset="0"/>
              <a:buChar char="•"/>
            </a:pPr>
            <a:r>
              <a:rPr lang="zh-CN" altLang="en-US" dirty="0">
                <a:latin typeface="tahoma" panose="020B0604030504040204" pitchFamily="34" charset="0"/>
              </a:rPr>
              <a:t>第二十一 条矿山、金属冶炼、建筑施工、道路运输单位和危险物品的生产、经营、储存单位，应当设置</a:t>
            </a:r>
            <a:r>
              <a:rPr lang="zh-CN" altLang="en-US" i="1" u="sng" dirty="0">
                <a:solidFill>
                  <a:srgbClr val="006666"/>
                </a:solidFill>
                <a:latin typeface="仿宋" panose="02010609060101010101" pitchFamily="49" charset="-122"/>
                <a:ea typeface="仿宋" panose="02010609060101010101" pitchFamily="49" charset="-122"/>
              </a:rPr>
              <a:t>安全生产管理机构或者配备专职安全生产管理人员</a:t>
            </a:r>
            <a:r>
              <a:rPr lang="zh-CN" altLang="en-US" dirty="0">
                <a:latin typeface="tahoma" panose="020B0604030504040204" pitchFamily="34" charset="0"/>
              </a:rPr>
              <a:t>。</a:t>
            </a:r>
            <a:endParaRPr lang="en-US" altLang="zh-CN" dirty="0">
              <a:latin typeface="tahoma" panose="020B0604030504040204" pitchFamily="34" charset="0"/>
            </a:endParaRPr>
          </a:p>
          <a:p>
            <a:pPr marL="285750" indent="-285750">
              <a:lnSpc>
                <a:spcPct val="130000"/>
              </a:lnSpc>
              <a:buFont typeface="Arial" panose="020B0604020202020204" pitchFamily="34" charset="0"/>
              <a:buChar char="•"/>
            </a:pPr>
            <a:r>
              <a:rPr lang="zh-CN" altLang="en-US" dirty="0"/>
              <a:t>第二十三条生产经营单位的安全生产管理机构以及安全生产管理人员应当恪尽职守，</a:t>
            </a:r>
            <a:r>
              <a:rPr lang="zh-CN" altLang="en-US" i="1" u="sng" dirty="0">
                <a:solidFill>
                  <a:srgbClr val="006666"/>
                </a:solidFill>
                <a:latin typeface="仿宋" panose="02010609060101010101" pitchFamily="49" charset="-122"/>
                <a:ea typeface="仿宋" panose="02010609060101010101" pitchFamily="49" charset="-122"/>
              </a:rPr>
              <a:t>依法履行职责</a:t>
            </a:r>
            <a:r>
              <a:rPr lang="zh-CN" altLang="en-US" dirty="0"/>
              <a:t>。</a:t>
            </a:r>
            <a:endParaRPr lang="en-US" altLang="zh-CN" dirty="0"/>
          </a:p>
          <a:p>
            <a:pPr marL="285750" indent="-285750">
              <a:lnSpc>
                <a:spcPct val="130000"/>
              </a:lnSpc>
              <a:buFont typeface="Arial" panose="020B0604020202020204" pitchFamily="34" charset="0"/>
              <a:buChar char="•"/>
            </a:pPr>
            <a:r>
              <a:rPr lang="zh-CN" altLang="en-US" dirty="0"/>
              <a:t>第二十四条生产经营单位的主要负责人和安全生产管理人员必须具备与本单位所从事的生产经营活动相应的</a:t>
            </a:r>
            <a:r>
              <a:rPr lang="zh-CN" altLang="en-US" i="1" u="sng" dirty="0">
                <a:solidFill>
                  <a:srgbClr val="006666"/>
                </a:solidFill>
                <a:latin typeface="仿宋" panose="02010609060101010101" pitchFamily="49" charset="-122"/>
                <a:ea typeface="仿宋" panose="02010609060101010101" pitchFamily="49" charset="-122"/>
              </a:rPr>
              <a:t>安全生产知识和管理能力</a:t>
            </a:r>
            <a:r>
              <a:rPr lang="zh-CN" altLang="en-US" dirty="0"/>
              <a:t>。</a:t>
            </a:r>
            <a:endParaRPr lang="zh-CN" altLang="en-US" dirty="0">
              <a:latin typeface="tahoma" panose="020B0604030504040204" pitchFamily="34" charset="0"/>
            </a:endParaRPr>
          </a:p>
        </p:txBody>
      </p:sp>
      <p:sp>
        <p:nvSpPr>
          <p:cNvPr id="3" name="文本框 2"/>
          <p:cNvSpPr txBox="1"/>
          <p:nvPr/>
        </p:nvSpPr>
        <p:spPr>
          <a:xfrm>
            <a:off x="131733" y="459477"/>
            <a:ext cx="6596678" cy="400110"/>
          </a:xfrm>
          <a:prstGeom prst="rect">
            <a:avLst/>
          </a:prstGeom>
          <a:noFill/>
        </p:spPr>
        <p:txBody>
          <a:bodyPr wrap="none" rtlCol="0">
            <a:spAutoFit/>
          </a:bodyPr>
          <a:lstStyle/>
          <a:p>
            <a:r>
              <a:rPr lang="zh-CN" altLang="en-US" sz="2000" b="1" dirty="0">
                <a:solidFill>
                  <a:schemeClr val="bg1"/>
                </a:solidFill>
              </a:rPr>
              <a:t>完备的应急管理机构，是企业开展应急管理工作的前提。</a:t>
            </a:r>
          </a:p>
        </p:txBody>
      </p:sp>
      <p:sp>
        <p:nvSpPr>
          <p:cNvPr id="4" name="文本框 3"/>
          <p:cNvSpPr txBox="1"/>
          <p:nvPr/>
        </p:nvSpPr>
        <p:spPr>
          <a:xfrm>
            <a:off x="423832" y="1245090"/>
            <a:ext cx="7749153" cy="400110"/>
          </a:xfrm>
          <a:prstGeom prst="rect">
            <a:avLst/>
          </a:prstGeom>
          <a:noFill/>
        </p:spPr>
        <p:txBody>
          <a:bodyPr wrap="square" rtlCol="0">
            <a:spAutoFit/>
          </a:bodyPr>
          <a:lstStyle/>
          <a:p>
            <a:r>
              <a:rPr lang="zh-CN" altLang="en-US" sz="2000" b="1" dirty="0">
                <a:solidFill>
                  <a:srgbClr val="C00000"/>
                </a:solidFill>
              </a:rPr>
              <a:t>主要依据之一：</a:t>
            </a:r>
            <a:r>
              <a:rPr lang="en-US" altLang="zh-CN" sz="2000" b="1" dirty="0">
                <a:solidFill>
                  <a:srgbClr val="C00000"/>
                </a:solidFill>
              </a:rPr>
              <a:t>《</a:t>
            </a:r>
            <a:r>
              <a:rPr lang="zh-CN" altLang="en-US" sz="2000" b="1" dirty="0">
                <a:solidFill>
                  <a:srgbClr val="C00000"/>
                </a:solidFill>
              </a:rPr>
              <a:t>中华人民共和国安全生产法</a:t>
            </a:r>
            <a:r>
              <a:rPr lang="en-US" altLang="zh-CN" sz="2000" b="1" dirty="0">
                <a:solidFill>
                  <a:srgbClr val="C00000"/>
                </a:solidFill>
              </a:rPr>
              <a:t>》</a:t>
            </a:r>
            <a:endParaRPr lang="zh-CN" altLang="en-US" sz="2000" b="1" dirty="0">
              <a:solidFill>
                <a:srgbClr val="C00000"/>
              </a:solidFill>
            </a:endParaRPr>
          </a:p>
        </p:txBody>
      </p:sp>
      <p:sp>
        <p:nvSpPr>
          <p:cNvPr id="5" name="矩形 4"/>
          <p:cNvSpPr/>
          <p:nvPr/>
        </p:nvSpPr>
        <p:spPr>
          <a:xfrm>
            <a:off x="619407" y="4866468"/>
            <a:ext cx="7749153" cy="898901"/>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FFC000"/>
                </a:solidFill>
              </a:rPr>
              <a:t>每个企业具有不同的组织结构、岗位职责，如何构建横向到边</a:t>
            </a:r>
            <a:r>
              <a:rPr lang="en-US" altLang="zh-CN" sz="2000" b="1" dirty="0">
                <a:solidFill>
                  <a:srgbClr val="FFC000"/>
                </a:solidFill>
              </a:rPr>
              <a:t>,</a:t>
            </a:r>
            <a:r>
              <a:rPr lang="zh-CN" altLang="en-US" sz="2000" b="1" dirty="0">
                <a:solidFill>
                  <a:srgbClr val="FFC000"/>
                </a:solidFill>
              </a:rPr>
              <a:t>纵向到底</a:t>
            </a:r>
            <a:r>
              <a:rPr lang="en-US" altLang="zh-CN" sz="2000" b="1" dirty="0">
                <a:solidFill>
                  <a:srgbClr val="FFC000"/>
                </a:solidFill>
              </a:rPr>
              <a:t>,</a:t>
            </a:r>
            <a:r>
              <a:rPr lang="zh-CN" altLang="en-US" sz="2000" b="1" dirty="0">
                <a:solidFill>
                  <a:srgbClr val="FFC000"/>
                </a:solidFill>
              </a:rPr>
              <a:t>全面覆盖的应急管理网络体系？？？</a:t>
            </a:r>
          </a:p>
        </p:txBody>
      </p:sp>
    </p:spTree>
    <p:extLst>
      <p:ext uri="{BB962C8B-B14F-4D97-AF65-F5344CB8AC3E}">
        <p14:creationId xmlns:p14="http://schemas.microsoft.com/office/powerpoint/2010/main" val="10781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2687" y="3735381"/>
            <a:ext cx="5819048" cy="2895238"/>
          </a:xfrm>
          <a:prstGeom prst="rect">
            <a:avLst/>
          </a:prstGeom>
        </p:spPr>
      </p:pic>
      <p:pic>
        <p:nvPicPr>
          <p:cNvPr id="2" name="图片 1"/>
          <p:cNvPicPr>
            <a:picLocks noChangeAspect="1"/>
          </p:cNvPicPr>
          <p:nvPr/>
        </p:nvPicPr>
        <p:blipFill>
          <a:blip r:embed="rId3"/>
          <a:stretch>
            <a:fillRect/>
          </a:stretch>
        </p:blipFill>
        <p:spPr>
          <a:xfrm>
            <a:off x="212203" y="448777"/>
            <a:ext cx="4857092" cy="3150489"/>
          </a:xfrm>
          <a:prstGeom prst="rect">
            <a:avLst/>
          </a:prstGeom>
        </p:spPr>
      </p:pic>
      <p:sp>
        <p:nvSpPr>
          <p:cNvPr id="4" name="弧形 3"/>
          <p:cNvSpPr/>
          <p:nvPr/>
        </p:nvSpPr>
        <p:spPr>
          <a:xfrm rot="17744927">
            <a:off x="4895484" y="229775"/>
            <a:ext cx="901148" cy="2839459"/>
          </a:xfrm>
          <a:prstGeom prst="arc">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dirty="0">
              <a:solidFill>
                <a:schemeClr val="accent2">
                  <a:lumMod val="75000"/>
                </a:schemeClr>
              </a:solidFill>
            </a:endParaRPr>
          </a:p>
        </p:txBody>
      </p:sp>
      <p:pic>
        <p:nvPicPr>
          <p:cNvPr id="5" name="图片 4"/>
          <p:cNvPicPr>
            <a:picLocks noChangeAspect="1"/>
          </p:cNvPicPr>
          <p:nvPr/>
        </p:nvPicPr>
        <p:blipFill>
          <a:blip r:embed="rId4"/>
          <a:stretch>
            <a:fillRect/>
          </a:stretch>
        </p:blipFill>
        <p:spPr>
          <a:xfrm>
            <a:off x="4638124" y="1872506"/>
            <a:ext cx="4438489" cy="2157188"/>
          </a:xfrm>
          <a:prstGeom prst="rect">
            <a:avLst/>
          </a:prstGeom>
        </p:spPr>
      </p:pic>
      <p:sp>
        <p:nvSpPr>
          <p:cNvPr id="6" name="弧形 5"/>
          <p:cNvSpPr/>
          <p:nvPr/>
        </p:nvSpPr>
        <p:spPr>
          <a:xfrm rot="3108873">
            <a:off x="5686436" y="3777698"/>
            <a:ext cx="901148" cy="2839459"/>
          </a:xfrm>
          <a:prstGeom prst="arc">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dirty="0">
              <a:solidFill>
                <a:schemeClr val="accent2">
                  <a:lumMod val="75000"/>
                </a:schemeClr>
              </a:solidFill>
            </a:endParaRPr>
          </a:p>
        </p:txBody>
      </p:sp>
      <p:sp>
        <p:nvSpPr>
          <p:cNvPr id="7" name="矩形 6"/>
          <p:cNvSpPr/>
          <p:nvPr/>
        </p:nvSpPr>
        <p:spPr>
          <a:xfrm>
            <a:off x="212203" y="49049"/>
            <a:ext cx="4570482" cy="369332"/>
          </a:xfrm>
          <a:prstGeom prst="rect">
            <a:avLst/>
          </a:prstGeom>
        </p:spPr>
        <p:txBody>
          <a:bodyPr wrap="none">
            <a:spAutoFit/>
          </a:bodyPr>
          <a:lstStyle/>
          <a:p>
            <a:r>
              <a:rPr lang="zh-CN" altLang="en-US" dirty="0">
                <a:latin typeface="仿宋" panose="02010609060101010101" pitchFamily="49" charset="-122"/>
                <a:ea typeface="仿宋" panose="02010609060101010101" pitchFamily="49" charset="-122"/>
              </a:rPr>
              <a:t>企业安全生产应急管理网络体系的构成示意</a:t>
            </a:r>
            <a:endParaRPr lang="zh-CN" altLang="en-US" dirty="0"/>
          </a:p>
        </p:txBody>
      </p:sp>
      <p:sp>
        <p:nvSpPr>
          <p:cNvPr id="8" name="矩形 7"/>
          <p:cNvSpPr/>
          <p:nvPr/>
        </p:nvSpPr>
        <p:spPr>
          <a:xfrm>
            <a:off x="5227817" y="228078"/>
            <a:ext cx="318548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CN" altLang="en-US" b="1" dirty="0">
                <a:solidFill>
                  <a:srgbClr val="C00000"/>
                </a:solidFill>
                <a:latin typeface="仿宋" panose="02010609060101010101" pitchFamily="49" charset="-122"/>
                <a:ea typeface="仿宋" panose="02010609060101010101" pitchFamily="49" charset="-122"/>
              </a:rPr>
              <a:t>横向到边</a:t>
            </a:r>
            <a:r>
              <a:rPr lang="en-US" altLang="zh-CN" b="1" dirty="0">
                <a:solidFill>
                  <a:srgbClr val="C00000"/>
                </a:solidFill>
                <a:latin typeface="仿宋" panose="02010609060101010101" pitchFamily="49" charset="-122"/>
                <a:ea typeface="仿宋" panose="02010609060101010101" pitchFamily="49" charset="-122"/>
              </a:rPr>
              <a:t>,</a:t>
            </a:r>
            <a:r>
              <a:rPr lang="zh-CN" altLang="en-US" b="1" dirty="0">
                <a:solidFill>
                  <a:srgbClr val="C00000"/>
                </a:solidFill>
                <a:latin typeface="仿宋" panose="02010609060101010101" pitchFamily="49" charset="-122"/>
                <a:ea typeface="仿宋" panose="02010609060101010101" pitchFamily="49" charset="-122"/>
              </a:rPr>
              <a:t>纵向到底</a:t>
            </a:r>
            <a:r>
              <a:rPr lang="en-US" altLang="zh-CN" b="1" dirty="0">
                <a:solidFill>
                  <a:srgbClr val="C00000"/>
                </a:solidFill>
                <a:latin typeface="仿宋" panose="02010609060101010101" pitchFamily="49" charset="-122"/>
                <a:ea typeface="仿宋" panose="02010609060101010101" pitchFamily="49" charset="-122"/>
              </a:rPr>
              <a:t>,</a:t>
            </a:r>
            <a:r>
              <a:rPr lang="zh-CN" altLang="en-US" b="1" dirty="0">
                <a:solidFill>
                  <a:srgbClr val="C00000"/>
                </a:solidFill>
                <a:latin typeface="仿宋" panose="02010609060101010101" pitchFamily="49" charset="-122"/>
                <a:ea typeface="仿宋" panose="02010609060101010101" pitchFamily="49" charset="-122"/>
              </a:rPr>
              <a:t>全面覆盖</a:t>
            </a:r>
            <a:endParaRPr lang="zh-CN" altLang="en-US" b="1" dirty="0">
              <a:solidFill>
                <a:srgbClr val="C00000"/>
              </a:solidFill>
            </a:endParaRPr>
          </a:p>
        </p:txBody>
      </p:sp>
      <p:sp>
        <p:nvSpPr>
          <p:cNvPr id="9" name="文本框 8">
            <a:extLst>
              <a:ext uri="{FF2B5EF4-FFF2-40B4-BE49-F238E27FC236}">
                <a16:creationId xmlns:a16="http://schemas.microsoft.com/office/drawing/2014/main" id="{379D0E48-1A00-4A1C-8E5A-5B67D9ADCFCE}"/>
              </a:ext>
            </a:extLst>
          </p:cNvPr>
          <p:cNvSpPr txBox="1"/>
          <p:nvPr/>
        </p:nvSpPr>
        <p:spPr>
          <a:xfrm>
            <a:off x="5708123" y="4057454"/>
            <a:ext cx="3642102"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“命令</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执行”纵向关系</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层级关系</a:t>
            </a:r>
          </a:p>
        </p:txBody>
      </p:sp>
      <p:sp>
        <p:nvSpPr>
          <p:cNvPr id="10" name="文本框 9">
            <a:extLst>
              <a:ext uri="{FF2B5EF4-FFF2-40B4-BE49-F238E27FC236}">
                <a16:creationId xmlns:a16="http://schemas.microsoft.com/office/drawing/2014/main" id="{5AAD323F-63BA-4AB5-95DE-402496028302}"/>
              </a:ext>
            </a:extLst>
          </p:cNvPr>
          <p:cNvSpPr txBox="1"/>
          <p:nvPr/>
        </p:nvSpPr>
        <p:spPr>
          <a:xfrm>
            <a:off x="72622" y="2951100"/>
            <a:ext cx="3642102"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功能模块横向联系</a:t>
            </a:r>
          </a:p>
        </p:txBody>
      </p:sp>
    </p:spTree>
    <p:extLst>
      <p:ext uri="{BB962C8B-B14F-4D97-AF65-F5344CB8AC3E}">
        <p14:creationId xmlns:p14="http://schemas.microsoft.com/office/powerpoint/2010/main" val="19838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445" y="1662910"/>
            <a:ext cx="8539565"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第二十二条 生产经营单位的安全生产</a:t>
            </a:r>
            <a:r>
              <a:rPr kumimoji="0" lang="zh-CN" altLang="en-US" sz="1800" b="1" i="0" u="none" strike="noStrike" kern="1200" cap="none" spc="0" normalizeH="0" baseline="0" noProof="0" dirty="0">
                <a:ln>
                  <a:noFill/>
                </a:ln>
                <a:solidFill>
                  <a:srgbClr val="C00000"/>
                </a:solidFill>
                <a:effectLst/>
                <a:uLnTx/>
                <a:uFillTx/>
                <a:latin typeface="tahoma" panose="020B0604030504040204" pitchFamily="34" charset="0"/>
                <a:ea typeface="微软雅黑"/>
                <a:cs typeface="+mn-cs"/>
              </a:rPr>
              <a:t>管理机构以及安全生产管理人员</a:t>
            </a:r>
            <a:r>
              <a:rPr kumimoji="0" lang="zh-CN" altLang="en-US" sz="1800" b="1"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履行下列职责：</a:t>
            </a: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组织或者参与拟订本单位</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安全生产规章制度、操作规程和生产安全事故应急救援预案</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组织或者参与本单位安全生产</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教育和培训</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，如实记录安全生产教育和培训情况</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督促落实本单位</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重大危险源的安全管理措施</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组织或者参与本单位</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应急救援演练</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检查</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本单位的安全生产状况，及时</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排查</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生产安全事故隐患，提出改进安全生产管理的建议</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制止和纠正</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违章指挥、强令冒险作业、违反操作规程</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的行为</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督促落实本单位安全生产</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整改措施</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p:txBody>
      </p:sp>
      <p:sp>
        <p:nvSpPr>
          <p:cNvPr id="5" name="矩形 4"/>
          <p:cNvSpPr/>
          <p:nvPr/>
        </p:nvSpPr>
        <p:spPr>
          <a:xfrm>
            <a:off x="371961" y="5547681"/>
            <a:ext cx="8539564"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第五条 各</a:t>
            </a:r>
            <a:r>
              <a:rPr kumimoji="0" lang="zh-CN" altLang="en-US" sz="1800" b="1" i="0" u="none" strike="noStrike" kern="1200" cap="none" spc="0" normalizeH="0" baseline="0" noProof="0" dirty="0">
                <a:ln>
                  <a:noFill/>
                </a:ln>
                <a:solidFill>
                  <a:srgbClr val="C00000"/>
                </a:solidFill>
                <a:effectLst/>
                <a:uLnTx/>
                <a:uFillTx/>
                <a:latin typeface="tahoma" panose="020B0604030504040204" pitchFamily="34" charset="0"/>
                <a:ea typeface="微软雅黑"/>
                <a:cs typeface="+mn-cs"/>
              </a:rPr>
              <a:t>分管负责人</a:t>
            </a:r>
            <a:r>
              <a:rPr kumimoji="0" lang="zh-CN" altLang="en-US" sz="1800" b="1"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应当按照职责分工</a:t>
            </a:r>
            <a:r>
              <a:rPr kumimoji="0" lang="zh-CN" altLang="en-US" sz="1800" b="0" i="1" u="sng" strike="noStrike" kern="1200" cap="none" spc="0" normalizeH="0" baseline="0" noProof="0" dirty="0">
                <a:ln>
                  <a:noFill/>
                </a:ln>
                <a:solidFill>
                  <a:srgbClr val="006666"/>
                </a:solidFill>
                <a:effectLst/>
                <a:uLnTx/>
                <a:uFillTx/>
                <a:latin typeface="tahoma" panose="020B0604030504040204" pitchFamily="34" charset="0"/>
                <a:ea typeface="微软雅黑"/>
                <a:cs typeface="+mn-cs"/>
              </a:rPr>
              <a:t>落实应急预案规定的职责</a:t>
            </a:r>
            <a:r>
              <a:rPr kumimoji="0" lang="zh-CN" altLang="en-US" sz="1800" b="1"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a:t>
            </a:r>
          </a:p>
        </p:txBody>
      </p:sp>
      <p:sp>
        <p:nvSpPr>
          <p:cNvPr id="7" name="文本框 6">
            <a:extLst>
              <a:ext uri="{FF2B5EF4-FFF2-40B4-BE49-F238E27FC236}">
                <a16:creationId xmlns:a16="http://schemas.microsoft.com/office/drawing/2014/main" id="{9DED9EE4-B032-425D-BA89-4F81E2D70A17}"/>
              </a:ext>
            </a:extLst>
          </p:cNvPr>
          <p:cNvSpPr txBox="1"/>
          <p:nvPr/>
        </p:nvSpPr>
        <p:spPr>
          <a:xfrm>
            <a:off x="54613" y="473991"/>
            <a:ext cx="885691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alibri"/>
                <a:ea typeface="微软雅黑"/>
                <a:cs typeface="+mn-cs"/>
              </a:rPr>
              <a:t>企业安全生产应急管理过程中，应明确哪些职责？</a:t>
            </a:r>
            <a:r>
              <a:rPr kumimoji="0" lang="en-US" altLang="zh-CN" sz="2000" b="1" i="0" u="none" strike="noStrike" kern="1200" cap="none" spc="0" normalizeH="0" baseline="0" noProof="0" dirty="0">
                <a:ln>
                  <a:noFill/>
                </a:ln>
                <a:solidFill>
                  <a:srgbClr val="FFFFFF"/>
                </a:solidFill>
                <a:effectLst/>
                <a:uLnTx/>
                <a:uFillTx/>
                <a:latin typeface="Calibri"/>
                <a:ea typeface="微软雅黑"/>
                <a:cs typeface="+mn-cs"/>
              </a:rPr>
              <a:t>——</a:t>
            </a:r>
            <a:r>
              <a:rPr kumimoji="0" lang="zh-CN" altLang="en-US" sz="2000" b="1" i="0" u="none" strike="noStrike" kern="1200" cap="none" spc="0" normalizeH="0" baseline="0" noProof="0" dirty="0">
                <a:ln>
                  <a:noFill/>
                </a:ln>
                <a:solidFill>
                  <a:srgbClr val="FFFFFF"/>
                </a:solidFill>
                <a:effectLst/>
                <a:uLnTx/>
                <a:uFillTx/>
                <a:latin typeface="Calibri"/>
                <a:ea typeface="微软雅黑"/>
                <a:cs typeface="+mn-cs"/>
              </a:rPr>
              <a:t>各应急管理机构及人员</a:t>
            </a:r>
          </a:p>
        </p:txBody>
      </p:sp>
      <p:sp>
        <p:nvSpPr>
          <p:cNvPr id="8" name="文本框 7">
            <a:extLst>
              <a:ext uri="{FF2B5EF4-FFF2-40B4-BE49-F238E27FC236}">
                <a16:creationId xmlns:a16="http://schemas.microsoft.com/office/drawing/2014/main" id="{A3C01D7F-ECE8-4F78-9589-825DFD0B0966}"/>
              </a:ext>
            </a:extLst>
          </p:cNvPr>
          <p:cNvSpPr txBox="1"/>
          <p:nvPr/>
        </p:nvSpPr>
        <p:spPr>
          <a:xfrm>
            <a:off x="189389" y="1204649"/>
            <a:ext cx="77491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uLnTx/>
                <a:uFillTx/>
                <a:latin typeface="Calibri"/>
                <a:ea typeface="微软雅黑"/>
                <a:cs typeface="+mn-cs"/>
              </a:rPr>
              <a:t>《</a:t>
            </a:r>
            <a:r>
              <a:rPr kumimoji="0" lang="zh-CN" altLang="en-US" sz="2000" b="1" i="0" u="none" strike="noStrike" kern="1200" cap="none" spc="0" normalizeH="0" baseline="0" noProof="0" dirty="0">
                <a:ln>
                  <a:noFill/>
                </a:ln>
                <a:solidFill>
                  <a:srgbClr val="C00000"/>
                </a:solidFill>
                <a:effectLst/>
                <a:uLnTx/>
                <a:uFillTx/>
                <a:latin typeface="Calibri"/>
                <a:ea typeface="微软雅黑"/>
                <a:cs typeface="+mn-cs"/>
              </a:rPr>
              <a:t>中华人民共和国安全生产法</a:t>
            </a:r>
            <a:r>
              <a:rPr kumimoji="0" lang="en-US" altLang="zh-CN" sz="2000" b="1" i="0" u="none" strike="noStrike" kern="1200" cap="none" spc="0" normalizeH="0" baseline="0" noProof="0" dirty="0">
                <a:ln>
                  <a:noFill/>
                </a:ln>
                <a:solidFill>
                  <a:srgbClr val="C00000"/>
                </a:solidFill>
                <a:effectLst/>
                <a:uLnTx/>
                <a:uFillTx/>
                <a:latin typeface="Calibri"/>
                <a:ea typeface="微软雅黑"/>
                <a:cs typeface="+mn-cs"/>
              </a:rPr>
              <a:t>》</a:t>
            </a:r>
            <a:endParaRPr kumimoji="0" lang="zh-CN" altLang="en-US" sz="2000" b="1" i="0" u="none" strike="noStrike" kern="1200" cap="none" spc="0" normalizeH="0" baseline="0" noProof="0" dirty="0">
              <a:ln>
                <a:noFill/>
              </a:ln>
              <a:solidFill>
                <a:srgbClr val="C00000"/>
              </a:solidFill>
              <a:effectLst/>
              <a:uLnTx/>
              <a:uFillTx/>
              <a:latin typeface="Calibri"/>
              <a:ea typeface="微软雅黑"/>
              <a:cs typeface="+mn-cs"/>
            </a:endParaRPr>
          </a:p>
        </p:txBody>
      </p:sp>
      <p:sp>
        <p:nvSpPr>
          <p:cNvPr id="9" name="矩形 8">
            <a:extLst>
              <a:ext uri="{FF2B5EF4-FFF2-40B4-BE49-F238E27FC236}">
                <a16:creationId xmlns:a16="http://schemas.microsoft.com/office/drawing/2014/main" id="{DA43EFC6-8A4C-4E92-8D14-F1D12BBAF2EC}"/>
              </a:ext>
            </a:extLst>
          </p:cNvPr>
          <p:cNvSpPr/>
          <p:nvPr/>
        </p:nvSpPr>
        <p:spPr>
          <a:xfrm>
            <a:off x="113637" y="5054728"/>
            <a:ext cx="90562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uLnTx/>
                <a:uFillTx/>
                <a:latin typeface="Calibri"/>
                <a:ea typeface="微软雅黑"/>
                <a:cs typeface="+mn-cs"/>
              </a:rPr>
              <a:t>《</a:t>
            </a:r>
            <a:r>
              <a:rPr kumimoji="0" lang="zh-CN" altLang="en-US" sz="2000" b="1" i="0" u="none" strike="noStrike" kern="1200" cap="none" spc="0" normalizeH="0" baseline="0" noProof="0" dirty="0">
                <a:ln>
                  <a:noFill/>
                </a:ln>
                <a:solidFill>
                  <a:srgbClr val="C00000"/>
                </a:solidFill>
                <a:effectLst/>
                <a:uLnTx/>
                <a:uFillTx/>
                <a:latin typeface="Calibri"/>
                <a:ea typeface="微软雅黑"/>
                <a:cs typeface="+mn-cs"/>
              </a:rPr>
              <a:t>生产安全事故应急预案管理办法</a:t>
            </a:r>
            <a:r>
              <a:rPr kumimoji="0" lang="en-US" altLang="zh-CN" sz="2000" b="1" i="0" u="none" strike="noStrike" kern="1200" cap="none" spc="0" normalizeH="0" baseline="0" noProof="0" dirty="0">
                <a:ln>
                  <a:noFill/>
                </a:ln>
                <a:solidFill>
                  <a:srgbClr val="C00000"/>
                </a:solidFill>
                <a:effectLst/>
                <a:uLnTx/>
                <a:uFillTx/>
                <a:latin typeface="Calibri"/>
                <a:ea typeface="微软雅黑"/>
                <a:cs typeface="+mn-cs"/>
              </a:rPr>
              <a:t>》</a:t>
            </a:r>
            <a:r>
              <a:rPr kumimoji="0" lang="zh-CN" altLang="en-US" sz="2000" b="1" i="0" u="none" strike="noStrike" kern="1200" cap="none" spc="0" normalizeH="0" baseline="0" noProof="0" dirty="0">
                <a:ln>
                  <a:noFill/>
                </a:ln>
                <a:solidFill>
                  <a:srgbClr val="C00000"/>
                </a:solidFill>
                <a:effectLst/>
                <a:uLnTx/>
                <a:uFillTx/>
                <a:latin typeface="Calibri"/>
                <a:ea typeface="微软雅黑"/>
                <a:cs typeface="+mn-cs"/>
              </a:rPr>
              <a:t>（国家安全生产监督管理总局 第</a:t>
            </a:r>
            <a:r>
              <a:rPr kumimoji="0" lang="en-US" altLang="zh-CN" sz="2000" b="1" i="0" u="none" strike="noStrike" kern="1200" cap="none" spc="0" normalizeH="0" baseline="0" noProof="0" dirty="0">
                <a:ln>
                  <a:noFill/>
                </a:ln>
                <a:solidFill>
                  <a:srgbClr val="C00000"/>
                </a:solidFill>
                <a:effectLst/>
                <a:uLnTx/>
                <a:uFillTx/>
                <a:latin typeface="Calibri"/>
                <a:ea typeface="微软雅黑"/>
                <a:cs typeface="+mn-cs"/>
              </a:rPr>
              <a:t>88</a:t>
            </a:r>
            <a:r>
              <a:rPr kumimoji="0" lang="zh-CN" altLang="en-US" sz="2000" b="1" i="0" u="none" strike="noStrike" kern="1200" cap="none" spc="0" normalizeH="0" baseline="0" noProof="0" dirty="0">
                <a:ln>
                  <a:noFill/>
                </a:ln>
                <a:solidFill>
                  <a:srgbClr val="C00000"/>
                </a:solidFill>
                <a:effectLst/>
                <a:uLnTx/>
                <a:uFillTx/>
                <a:latin typeface="Calibri"/>
                <a:ea typeface="微软雅黑"/>
                <a:cs typeface="+mn-cs"/>
              </a:rPr>
              <a:t>号令）</a:t>
            </a:r>
          </a:p>
        </p:txBody>
      </p:sp>
    </p:spTree>
    <p:extLst>
      <p:ext uri="{BB962C8B-B14F-4D97-AF65-F5344CB8AC3E}">
        <p14:creationId xmlns:p14="http://schemas.microsoft.com/office/powerpoint/2010/main" val="50736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168" y="23258"/>
            <a:ext cx="8589211" cy="830997"/>
          </a:xfrm>
          <a:prstGeom prst="rect">
            <a:avLst/>
          </a:prstGeom>
          <a:noFill/>
        </p:spPr>
        <p:txBody>
          <a:bodyPr wrap="none" rtlCol="0">
            <a:spAutoFit/>
          </a:bodyPr>
          <a:lstStyle/>
          <a:p>
            <a:r>
              <a:rPr lang="zh-CN" altLang="en-US" sz="2400" b="1" dirty="0">
                <a:solidFill>
                  <a:schemeClr val="bg1"/>
                </a:solidFill>
              </a:rPr>
              <a:t>如何制定各应急管理岗位职责？</a:t>
            </a:r>
            <a:endParaRPr lang="en-US" altLang="zh-CN" sz="2400" b="1" dirty="0">
              <a:solidFill>
                <a:schemeClr val="bg1"/>
              </a:solidFill>
            </a:endParaRPr>
          </a:p>
          <a:p>
            <a:r>
              <a:rPr lang="zh-CN" altLang="en-US" sz="2400" b="1" dirty="0">
                <a:solidFill>
                  <a:schemeClr val="bg1"/>
                </a:solidFill>
              </a:rPr>
              <a:t>案例：北京市某涉氨类重大危险源国企专项预案</a:t>
            </a:r>
            <a:r>
              <a:rPr lang="en-US" altLang="zh-CN" sz="2400" b="1" dirty="0">
                <a:solidFill>
                  <a:schemeClr val="bg1"/>
                </a:solidFill>
              </a:rPr>
              <a:t>-</a:t>
            </a:r>
            <a:r>
              <a:rPr lang="zh-CN" altLang="en-US" sz="2400" b="1" dirty="0">
                <a:solidFill>
                  <a:schemeClr val="bg1"/>
                </a:solidFill>
              </a:rPr>
              <a:t>应急管理职责</a:t>
            </a:r>
          </a:p>
        </p:txBody>
      </p:sp>
      <p:sp>
        <p:nvSpPr>
          <p:cNvPr id="9" name="矩形 8"/>
          <p:cNvSpPr/>
          <p:nvPr/>
        </p:nvSpPr>
        <p:spPr>
          <a:xfrm>
            <a:off x="216336" y="902381"/>
            <a:ext cx="8013266"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000" b="1" dirty="0">
                <a:latin typeface="仿宋" panose="02010609060101010101" pitchFamily="49" charset="-122"/>
                <a:ea typeface="仿宋" panose="02010609060101010101" pitchFamily="49" charset="-122"/>
              </a:rPr>
              <a:t>日常应急管理职责：</a:t>
            </a:r>
            <a:endParaRPr lang="en-US" altLang="zh-CN" sz="2000" b="1" dirty="0">
              <a:latin typeface="仿宋" panose="02010609060101010101" pitchFamily="49" charset="-122"/>
              <a:ea typeface="仿宋" panose="02010609060101010101" pitchFamily="49" charset="-122"/>
            </a:endParaRPr>
          </a:p>
          <a:p>
            <a:r>
              <a:rPr lang="zh-CN" altLang="en-US" sz="2000" b="1" dirty="0">
                <a:latin typeface="仿宋" panose="02010609060101010101" pitchFamily="49" charset="-122"/>
                <a:ea typeface="仿宋" panose="02010609060101010101" pitchFamily="49" charset="-122"/>
              </a:rPr>
              <a:t>本次示范试点工作标准、应急责任体系构建中明确指出：</a:t>
            </a:r>
            <a:endParaRPr lang="en-US" altLang="zh-CN" sz="2000" b="1"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安全生产应急管理责任制应明确预案管理、应急演练、应急救援组织、应急物资储备、应急救援装备、应急培训等内容</a:t>
            </a:r>
            <a:endParaRPr lang="en-US" altLang="zh-CN" sz="2000" dirty="0">
              <a:latin typeface="仿宋" panose="02010609060101010101" pitchFamily="49" charset="-122"/>
              <a:ea typeface="仿宋" panose="02010609060101010101" pitchFamily="49" charset="-122"/>
            </a:endParaRPr>
          </a:p>
          <a:p>
            <a:r>
              <a:rPr lang="zh-CN" altLang="en-US" sz="2000" b="1" dirty="0">
                <a:latin typeface="仿宋" panose="02010609060101010101" pitchFamily="49" charset="-122"/>
                <a:ea typeface="仿宋" panose="02010609060101010101" pitchFamily="49" charset="-122"/>
              </a:rPr>
              <a:t>应急协调指挥职责</a:t>
            </a:r>
          </a:p>
        </p:txBody>
      </p:sp>
      <p:sp>
        <p:nvSpPr>
          <p:cNvPr id="10" name="矩形 9">
            <a:extLst>
              <a:ext uri="{FF2B5EF4-FFF2-40B4-BE49-F238E27FC236}">
                <a16:creationId xmlns:a16="http://schemas.microsoft.com/office/drawing/2014/main" id="{B0ACA12B-FE61-47FB-A373-34F1E686CE20}"/>
              </a:ext>
            </a:extLst>
          </p:cNvPr>
          <p:cNvSpPr/>
          <p:nvPr/>
        </p:nvSpPr>
        <p:spPr>
          <a:xfrm>
            <a:off x="328295" y="3138581"/>
            <a:ext cx="8663553" cy="3333220"/>
          </a:xfrm>
          <a:prstGeom prst="rect">
            <a:avLst/>
          </a:prstGeom>
          <a:ln>
            <a:solidFill>
              <a:srgbClr val="0070C0"/>
            </a:solidFill>
          </a:ln>
        </p:spPr>
        <p:txBody>
          <a:bodyPr wrap="square">
            <a:spAutoFit/>
          </a:bodyPr>
          <a:lstStyle/>
          <a:p>
            <a:pPr marL="285750" indent="-285750">
              <a:lnSpc>
                <a:spcPct val="130000"/>
              </a:lnSpc>
              <a:buFont typeface="Arial" panose="020B0604020202020204" pitchFamily="34" charset="0"/>
              <a:buChar char="•"/>
            </a:pPr>
            <a:r>
              <a:rPr lang="zh-CN" altLang="zh-CN" b="1" dirty="0">
                <a:latin typeface="tahoma" panose="020B0604030504040204" pitchFamily="34" charset="0"/>
              </a:rPr>
              <a:t>应急救援指挥部总指挥由厂长、党委书记担任。</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1</a:t>
            </a:r>
            <a:r>
              <a:rPr lang="zh-CN" altLang="zh-CN" dirty="0">
                <a:latin typeface="tahoma" panose="020B0604030504040204" pitchFamily="34" charset="0"/>
              </a:rPr>
              <a:t>）负责</a:t>
            </a:r>
            <a:r>
              <a:rPr lang="zh-CN" altLang="zh-CN" i="1" u="sng" dirty="0">
                <a:solidFill>
                  <a:srgbClr val="006666"/>
                </a:solidFill>
                <a:latin typeface="tahoma" panose="020B0604030504040204" pitchFamily="34" charset="0"/>
              </a:rPr>
              <a:t>组织本专项预案的制定、修改、补充和完善工作</a:t>
            </a:r>
            <a:r>
              <a:rPr lang="zh-CN" altLang="zh-CN" dirty="0">
                <a:latin typeface="tahoma" panose="020B0604030504040204" pitchFamily="34" charset="0"/>
              </a:rPr>
              <a:t>；</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2</a:t>
            </a:r>
            <a:r>
              <a:rPr lang="zh-CN" altLang="zh-CN" dirty="0">
                <a:latin typeface="tahoma" panose="020B0604030504040204" pitchFamily="34" charset="0"/>
              </a:rPr>
              <a:t>）检查督促做好火灾、爆炸事故的</a:t>
            </a:r>
            <a:r>
              <a:rPr lang="zh-CN" altLang="zh-CN" i="1" u="sng" dirty="0">
                <a:solidFill>
                  <a:srgbClr val="006666"/>
                </a:solidFill>
                <a:latin typeface="tahoma" panose="020B0604030504040204" pitchFamily="34" charset="0"/>
              </a:rPr>
              <a:t>预防措施和应急救援</a:t>
            </a:r>
            <a:r>
              <a:rPr lang="zh-CN" altLang="zh-CN" dirty="0">
                <a:latin typeface="tahoma" panose="020B0604030504040204" pitchFamily="34" charset="0"/>
              </a:rPr>
              <a:t>的各项准备工作；</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3</a:t>
            </a:r>
            <a:r>
              <a:rPr lang="zh-CN" altLang="zh-CN" dirty="0">
                <a:latin typeface="tahoma" panose="020B0604030504040204" pitchFamily="34" charset="0"/>
              </a:rPr>
              <a:t>）批准本专项</a:t>
            </a:r>
            <a:r>
              <a:rPr lang="zh-CN" altLang="zh-CN" i="1" u="sng" dirty="0">
                <a:solidFill>
                  <a:srgbClr val="006666"/>
                </a:solidFill>
                <a:latin typeface="tahoma" panose="020B0604030504040204" pitchFamily="34" charset="0"/>
              </a:rPr>
              <a:t>预案的启动与终止</a:t>
            </a:r>
            <a:r>
              <a:rPr lang="zh-CN" altLang="zh-CN" dirty="0">
                <a:latin typeface="tahoma" panose="020B0604030504040204" pitchFamily="34" charset="0"/>
              </a:rPr>
              <a:t>；</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4</a:t>
            </a:r>
            <a:r>
              <a:rPr lang="zh-CN" altLang="zh-CN" dirty="0">
                <a:latin typeface="tahoma" panose="020B0604030504040204" pitchFamily="34" charset="0"/>
              </a:rPr>
              <a:t>）组织指挥救援队伍实施</a:t>
            </a:r>
            <a:r>
              <a:rPr lang="zh-CN" altLang="zh-CN" i="1" u="sng" dirty="0">
                <a:solidFill>
                  <a:srgbClr val="006666"/>
                </a:solidFill>
                <a:latin typeface="tahoma" panose="020B0604030504040204" pitchFamily="34" charset="0"/>
              </a:rPr>
              <a:t>救援</a:t>
            </a:r>
            <a:r>
              <a:rPr lang="zh-CN" altLang="zh-CN" dirty="0">
                <a:latin typeface="tahoma" panose="020B0604030504040204" pitchFamily="34" charset="0"/>
              </a:rPr>
              <a:t>行动及对外</a:t>
            </a:r>
            <a:r>
              <a:rPr lang="zh-CN" altLang="zh-CN" i="1" u="sng" dirty="0">
                <a:solidFill>
                  <a:srgbClr val="006666"/>
                </a:solidFill>
                <a:latin typeface="tahoma" panose="020B0604030504040204" pitchFamily="34" charset="0"/>
              </a:rPr>
              <a:t>消息发布</a:t>
            </a:r>
            <a:r>
              <a:rPr lang="zh-CN" altLang="zh-CN" dirty="0">
                <a:latin typeface="tahoma" panose="020B0604030504040204" pitchFamily="34" charset="0"/>
              </a:rPr>
              <a:t>；</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5</a:t>
            </a:r>
            <a:r>
              <a:rPr lang="zh-CN" altLang="zh-CN" dirty="0">
                <a:latin typeface="tahoma" panose="020B0604030504040204" pitchFamily="34" charset="0"/>
              </a:rPr>
              <a:t>）向上级</a:t>
            </a:r>
            <a:r>
              <a:rPr lang="zh-CN" altLang="zh-CN" i="1" u="sng" dirty="0">
                <a:solidFill>
                  <a:srgbClr val="006666"/>
                </a:solidFill>
                <a:latin typeface="tahoma" panose="020B0604030504040204" pitchFamily="34" charset="0"/>
              </a:rPr>
              <a:t>汇报</a:t>
            </a:r>
            <a:r>
              <a:rPr lang="zh-CN" altLang="zh-CN" dirty="0">
                <a:latin typeface="tahoma" panose="020B0604030504040204" pitchFamily="34" charset="0"/>
              </a:rPr>
              <a:t>和向友邻单位</a:t>
            </a:r>
            <a:r>
              <a:rPr lang="zh-CN" altLang="zh-CN" i="1" u="sng" dirty="0">
                <a:solidFill>
                  <a:srgbClr val="006666"/>
                </a:solidFill>
                <a:latin typeface="tahoma" panose="020B0604030504040204" pitchFamily="34" charset="0"/>
              </a:rPr>
              <a:t>通报</a:t>
            </a:r>
            <a:r>
              <a:rPr lang="zh-CN" altLang="zh-CN" dirty="0">
                <a:latin typeface="tahoma" panose="020B0604030504040204" pitchFamily="34" charset="0"/>
              </a:rPr>
              <a:t>事故情况，根据事故发展，决定是否请求增援；</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6</a:t>
            </a:r>
            <a:r>
              <a:rPr lang="zh-CN" altLang="zh-CN" dirty="0">
                <a:latin typeface="tahoma" panose="020B0604030504040204" pitchFamily="34" charset="0"/>
              </a:rPr>
              <a:t>）组织应急预案的</a:t>
            </a:r>
            <a:r>
              <a:rPr lang="zh-CN" altLang="zh-CN" i="1" u="sng" dirty="0">
                <a:solidFill>
                  <a:srgbClr val="006666"/>
                </a:solidFill>
                <a:latin typeface="tahoma" panose="020B0604030504040204" pitchFamily="34" charset="0"/>
              </a:rPr>
              <a:t>演练</a:t>
            </a:r>
            <a:r>
              <a:rPr lang="zh-CN" altLang="zh-CN" dirty="0">
                <a:latin typeface="tahoma" panose="020B0604030504040204" pitchFamily="34" charset="0"/>
              </a:rPr>
              <a:t>；</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7</a:t>
            </a:r>
            <a:r>
              <a:rPr lang="zh-CN" altLang="zh-CN" dirty="0">
                <a:latin typeface="tahoma" panose="020B0604030504040204" pitchFamily="34" charset="0"/>
              </a:rPr>
              <a:t>）负责应急行动的</a:t>
            </a:r>
            <a:r>
              <a:rPr lang="zh-CN" altLang="zh-CN" i="1" u="sng" dirty="0">
                <a:solidFill>
                  <a:srgbClr val="006666"/>
                </a:solidFill>
                <a:latin typeface="tahoma" panose="020B0604030504040204" pitchFamily="34" charset="0"/>
              </a:rPr>
              <a:t>运作协调</a:t>
            </a:r>
            <a:r>
              <a:rPr lang="zh-CN" altLang="zh-CN" dirty="0">
                <a:latin typeface="tahoma" panose="020B0604030504040204" pitchFamily="34" charset="0"/>
              </a:rPr>
              <a:t>，部署应急策略，保证应急救援工作的顺利完成；</a:t>
            </a:r>
          </a:p>
          <a:p>
            <a:pPr>
              <a:lnSpc>
                <a:spcPct val="130000"/>
              </a:lnSpc>
            </a:pPr>
            <a:r>
              <a:rPr lang="zh-CN" altLang="zh-CN" dirty="0">
                <a:latin typeface="tahoma" panose="020B0604030504040204" pitchFamily="34" charset="0"/>
              </a:rPr>
              <a:t>（</a:t>
            </a:r>
            <a:r>
              <a:rPr lang="en-US" altLang="zh-CN" dirty="0">
                <a:latin typeface="tahoma" panose="020B0604030504040204" pitchFamily="34" charset="0"/>
              </a:rPr>
              <a:t>8</a:t>
            </a:r>
            <a:r>
              <a:rPr lang="zh-CN" altLang="zh-CN" dirty="0">
                <a:latin typeface="tahoma" panose="020B0604030504040204" pitchFamily="34" charset="0"/>
              </a:rPr>
              <a:t>）组织</a:t>
            </a:r>
            <a:r>
              <a:rPr lang="zh-CN" altLang="zh-CN" i="1" u="sng" dirty="0">
                <a:solidFill>
                  <a:srgbClr val="006666"/>
                </a:solidFill>
                <a:latin typeface="tahoma" panose="020B0604030504040204" pitchFamily="34" charset="0"/>
              </a:rPr>
              <a:t>事故调查</a:t>
            </a:r>
            <a:r>
              <a:rPr lang="zh-CN" altLang="zh-CN" dirty="0">
                <a:latin typeface="tahoma" panose="020B0604030504040204" pitchFamily="34" charset="0"/>
              </a:rPr>
              <a:t>，总结应急救援工作经验。</a:t>
            </a:r>
          </a:p>
        </p:txBody>
      </p:sp>
      <p:sp>
        <p:nvSpPr>
          <p:cNvPr id="11" name="文本框 10">
            <a:extLst>
              <a:ext uri="{FF2B5EF4-FFF2-40B4-BE49-F238E27FC236}">
                <a16:creationId xmlns:a16="http://schemas.microsoft.com/office/drawing/2014/main" id="{4D942858-841C-4EB0-AFFB-AE6B168B7E54}"/>
              </a:ext>
            </a:extLst>
          </p:cNvPr>
          <p:cNvSpPr txBox="1"/>
          <p:nvPr/>
        </p:nvSpPr>
        <p:spPr>
          <a:xfrm>
            <a:off x="328295" y="2687997"/>
            <a:ext cx="1723549" cy="400110"/>
          </a:xfrm>
          <a:prstGeom prst="rect">
            <a:avLst/>
          </a:prstGeom>
          <a:noFill/>
        </p:spPr>
        <p:txBody>
          <a:bodyPr wrap="none" rtlCol="0">
            <a:spAutoFit/>
          </a:bodyPr>
          <a:lstStyle/>
          <a:p>
            <a:r>
              <a:rPr lang="zh-CN" altLang="en-US" sz="2000" b="1" dirty="0"/>
              <a:t>总指挥职责：</a:t>
            </a:r>
          </a:p>
        </p:txBody>
      </p:sp>
    </p:spTree>
    <p:extLst>
      <p:ext uri="{BB962C8B-B14F-4D97-AF65-F5344CB8AC3E}">
        <p14:creationId xmlns:p14="http://schemas.microsoft.com/office/powerpoint/2010/main" val="387195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973" y="1291705"/>
            <a:ext cx="8446576" cy="5097165"/>
          </a:xfrm>
          <a:prstGeom prst="rect">
            <a:avLst/>
          </a:prstGeom>
          <a:ln>
            <a:solidFill>
              <a:srgbClr val="0070C0"/>
            </a:solidFill>
          </a:ln>
        </p:spPr>
        <p:txBody>
          <a:bodyPr wrap="square">
            <a:spAutoFit/>
          </a:bodyPr>
          <a:lstStyle/>
          <a:p>
            <a:pPr>
              <a:lnSpc>
                <a:spcPct val="130000"/>
              </a:lnSpc>
            </a:pPr>
            <a:r>
              <a:rPr lang="zh-CN" altLang="zh-CN" b="1" dirty="0">
                <a:latin typeface="tahoma" panose="020B0604030504040204" pitchFamily="34" charset="0"/>
              </a:rPr>
              <a:t>抢险救援组由动力管理部、技术设备部人员组成，组长由总工程师担任。副组长由动力管理部部长、技术设备部部长担任。职责：针对事故类别，按应急处置方案开展抢险救援</a:t>
            </a:r>
            <a:r>
              <a:rPr lang="zh-CN" altLang="en-US" b="1" dirty="0">
                <a:latin typeface="tahoma" panose="020B0604030504040204" pitchFamily="34" charset="0"/>
              </a:rPr>
              <a:t>；完成救援后，编写事故分析报告，并参与预案修订</a:t>
            </a:r>
            <a:r>
              <a:rPr lang="zh-CN" altLang="zh-CN" b="1" dirty="0">
                <a:latin typeface="tahoma" panose="020B0604030504040204" pitchFamily="34" charset="0"/>
              </a:rPr>
              <a:t>。</a:t>
            </a:r>
          </a:p>
          <a:p>
            <a:pPr>
              <a:lnSpc>
                <a:spcPct val="130000"/>
              </a:lnSpc>
            </a:pPr>
            <a:r>
              <a:rPr lang="en-US" altLang="zh-CN" dirty="0">
                <a:latin typeface="tahoma" panose="020B0604030504040204" pitchFamily="34" charset="0"/>
              </a:rPr>
              <a:t>1</a:t>
            </a:r>
            <a:r>
              <a:rPr lang="zh-CN" altLang="zh-CN" dirty="0">
                <a:latin typeface="tahoma" panose="020B0604030504040204" pitchFamily="34" charset="0"/>
              </a:rPr>
              <a:t>）在第一时间组织抢险救援组成员</a:t>
            </a:r>
            <a:r>
              <a:rPr lang="zh-CN" altLang="zh-CN" i="1" u="sng" dirty="0">
                <a:solidFill>
                  <a:srgbClr val="006666"/>
                </a:solidFill>
                <a:latin typeface="tahoma" panose="020B0604030504040204" pitchFamily="34" charset="0"/>
              </a:rPr>
              <a:t>开展抢险</a:t>
            </a:r>
            <a:r>
              <a:rPr lang="zh-CN" altLang="zh-CN" dirty="0">
                <a:latin typeface="tahoma" panose="020B0604030504040204" pitchFamily="34" charset="0"/>
              </a:rPr>
              <a:t>，迅速转移可能扩大事故的危险源及实施其他可以防止事故扩大的防范措施。</a:t>
            </a:r>
            <a:r>
              <a:rPr lang="zh-CN" altLang="zh-CN" i="1" u="sng" dirty="0">
                <a:solidFill>
                  <a:srgbClr val="006666"/>
                </a:solidFill>
                <a:latin typeface="tahoma" panose="020B0604030504040204" pitchFamily="34" charset="0"/>
              </a:rPr>
              <a:t>协调现场各方救援力量</a:t>
            </a:r>
            <a:r>
              <a:rPr lang="zh-CN" altLang="zh-CN" dirty="0">
                <a:latin typeface="tahoma" panose="020B0604030504040204" pitchFamily="34" charset="0"/>
              </a:rPr>
              <a:t>，</a:t>
            </a:r>
            <a:r>
              <a:rPr lang="zh-CN" altLang="zh-CN" i="1" u="sng" dirty="0">
                <a:solidFill>
                  <a:srgbClr val="006666"/>
                </a:solidFill>
                <a:latin typeface="tahoma" panose="020B0604030504040204" pitchFamily="34" charset="0"/>
              </a:rPr>
              <a:t>配合</a:t>
            </a:r>
            <a:r>
              <a:rPr lang="zh-CN" altLang="zh-CN" dirty="0">
                <a:latin typeface="tahoma" panose="020B0604030504040204" pitchFamily="34" charset="0"/>
              </a:rPr>
              <a:t>专业救援力量顺利开展工作；</a:t>
            </a:r>
          </a:p>
          <a:p>
            <a:pPr>
              <a:lnSpc>
                <a:spcPct val="130000"/>
              </a:lnSpc>
            </a:pPr>
            <a:r>
              <a:rPr lang="en-US" altLang="zh-CN" dirty="0">
                <a:latin typeface="tahoma" panose="020B0604030504040204" pitchFamily="34" charset="0"/>
              </a:rPr>
              <a:t>2</a:t>
            </a:r>
            <a:r>
              <a:rPr lang="zh-CN" altLang="zh-CN" dirty="0">
                <a:latin typeface="tahoma" panose="020B0604030504040204" pitchFamily="34" charset="0"/>
              </a:rPr>
              <a:t>）对事故性质、类别、危害程度及影响范围等基本情况的</a:t>
            </a:r>
            <a:r>
              <a:rPr lang="zh-CN" altLang="zh-CN" i="1" u="sng" dirty="0">
                <a:solidFill>
                  <a:srgbClr val="006666"/>
                </a:solidFill>
                <a:latin typeface="tahoma" panose="020B0604030504040204" pitchFamily="34" charset="0"/>
              </a:rPr>
              <a:t>预测分析工作</a:t>
            </a:r>
            <a:r>
              <a:rPr lang="zh-CN" altLang="zh-CN" dirty="0">
                <a:latin typeface="tahoma" panose="020B0604030504040204" pitchFamily="34" charset="0"/>
              </a:rPr>
              <a:t>，并及时报告，为指挥部决策提供依据；</a:t>
            </a:r>
          </a:p>
          <a:p>
            <a:pPr>
              <a:lnSpc>
                <a:spcPct val="130000"/>
              </a:lnSpc>
            </a:pPr>
            <a:r>
              <a:rPr lang="en-US" altLang="zh-CN" dirty="0">
                <a:latin typeface="tahoma" panose="020B0604030504040204" pitchFamily="34" charset="0"/>
              </a:rPr>
              <a:t>3</a:t>
            </a:r>
            <a:r>
              <a:rPr lang="zh-CN" altLang="zh-CN" dirty="0">
                <a:latin typeface="tahoma" panose="020B0604030504040204" pitchFamily="34" charset="0"/>
              </a:rPr>
              <a:t>）事故抢救抢险结束后，由抢险救援组对</a:t>
            </a:r>
            <a:r>
              <a:rPr lang="zh-CN" altLang="zh-CN" i="1" u="sng" dirty="0">
                <a:solidFill>
                  <a:srgbClr val="006666"/>
                </a:solidFill>
                <a:latin typeface="tahoma" panose="020B0604030504040204" pitchFamily="34" charset="0"/>
              </a:rPr>
              <a:t>现场进行清洗、消毒</a:t>
            </a:r>
            <a:r>
              <a:rPr lang="zh-CN" altLang="zh-CN" dirty="0">
                <a:latin typeface="tahoma" panose="020B0604030504040204" pitchFamily="34" charset="0"/>
              </a:rPr>
              <a:t>，对于事故中产生的污染物进行统一收集，进行分类处理，无法处理的污染物交有相关资质的单位进行处理</a:t>
            </a:r>
            <a:r>
              <a:rPr lang="zh-CN" altLang="en-US" dirty="0">
                <a:latin typeface="tahoma" panose="020B0604030504040204" pitchFamily="34" charset="0"/>
              </a:rPr>
              <a:t>；</a:t>
            </a:r>
            <a:endParaRPr lang="zh-CN" altLang="zh-CN" dirty="0">
              <a:latin typeface="tahoma" panose="020B0604030504040204" pitchFamily="34" charset="0"/>
            </a:endParaRPr>
          </a:p>
          <a:p>
            <a:pPr>
              <a:lnSpc>
                <a:spcPct val="130000"/>
              </a:lnSpc>
            </a:pPr>
            <a:r>
              <a:rPr lang="en-US" altLang="zh-CN" dirty="0">
                <a:latin typeface="tahoma" panose="020B0604030504040204" pitchFamily="34" charset="0"/>
              </a:rPr>
              <a:t>4</a:t>
            </a:r>
            <a:r>
              <a:rPr lang="zh-CN" altLang="zh-CN" dirty="0">
                <a:latin typeface="tahoma" panose="020B0604030504040204" pitchFamily="34" charset="0"/>
              </a:rPr>
              <a:t>）</a:t>
            </a:r>
            <a:r>
              <a:rPr lang="zh-CN" altLang="en-US" i="1" u="sng" dirty="0">
                <a:solidFill>
                  <a:srgbClr val="006666"/>
                </a:solidFill>
                <a:latin typeface="tahoma" panose="020B0604030504040204" pitchFamily="34" charset="0"/>
              </a:rPr>
              <a:t>分析</a:t>
            </a:r>
            <a:r>
              <a:rPr lang="zh-CN" altLang="en-US" dirty="0">
                <a:latin typeface="tahoma" panose="020B0604030504040204" pitchFamily="34" charset="0"/>
              </a:rPr>
              <a:t>事故原因及救援抢险过程，</a:t>
            </a:r>
            <a:r>
              <a:rPr lang="zh-CN" altLang="en-US" i="1" u="sng" dirty="0">
                <a:solidFill>
                  <a:srgbClr val="006666"/>
                </a:solidFill>
                <a:latin typeface="tahoma" panose="020B0604030504040204" pitchFamily="34" charset="0"/>
              </a:rPr>
              <a:t>总结</a:t>
            </a:r>
            <a:r>
              <a:rPr lang="zh-CN" altLang="en-US" dirty="0">
                <a:latin typeface="tahoma" panose="020B0604030504040204" pitchFamily="34" charset="0"/>
              </a:rPr>
              <a:t>机构设置、人员配备、信息传达、现场救援等的经验教训，</a:t>
            </a:r>
            <a:r>
              <a:rPr lang="zh-CN" altLang="en-US" i="1" u="sng" dirty="0">
                <a:solidFill>
                  <a:srgbClr val="006666"/>
                </a:solidFill>
                <a:latin typeface="tahoma" panose="020B0604030504040204" pitchFamily="34" charset="0"/>
              </a:rPr>
              <a:t>为应急管理制度修订及预案修订提供依据</a:t>
            </a:r>
            <a:r>
              <a:rPr lang="zh-CN" altLang="en-US" dirty="0">
                <a:latin typeface="tahoma" panose="020B0604030504040204" pitchFamily="34" charset="0"/>
              </a:rPr>
              <a:t>；</a:t>
            </a:r>
            <a:endParaRPr lang="en-US" altLang="zh-CN" dirty="0">
              <a:latin typeface="tahoma" panose="020B0604030504040204" pitchFamily="34" charset="0"/>
            </a:endParaRPr>
          </a:p>
          <a:p>
            <a:pPr>
              <a:lnSpc>
                <a:spcPct val="130000"/>
              </a:lnSpc>
            </a:pPr>
            <a:r>
              <a:rPr lang="en-US" altLang="zh-CN" dirty="0">
                <a:latin typeface="tahoma" panose="020B0604030504040204" pitchFamily="34" charset="0"/>
              </a:rPr>
              <a:t>5</a:t>
            </a:r>
            <a:r>
              <a:rPr lang="zh-CN" altLang="en-US" dirty="0">
                <a:latin typeface="tahoma" panose="020B0604030504040204" pitchFamily="34" charset="0"/>
              </a:rPr>
              <a:t>）</a:t>
            </a:r>
            <a:r>
              <a:rPr lang="zh-CN" altLang="zh-CN" dirty="0">
                <a:latin typeface="tahoma" panose="020B0604030504040204" pitchFamily="34" charset="0"/>
              </a:rPr>
              <a:t>完成指挥部交办的其他工作。</a:t>
            </a:r>
          </a:p>
        </p:txBody>
      </p:sp>
      <p:sp>
        <p:nvSpPr>
          <p:cNvPr id="3" name="矩形 2"/>
          <p:cNvSpPr/>
          <p:nvPr/>
        </p:nvSpPr>
        <p:spPr>
          <a:xfrm>
            <a:off x="247973" y="351096"/>
            <a:ext cx="2646878" cy="461665"/>
          </a:xfrm>
          <a:prstGeom prst="rect">
            <a:avLst/>
          </a:prstGeom>
          <a:noFill/>
        </p:spPr>
        <p:txBody>
          <a:bodyPr wrap="none" rtlCol="0">
            <a:spAutoFit/>
          </a:bodyPr>
          <a:lstStyle/>
          <a:p>
            <a:r>
              <a:rPr lang="zh-CN" altLang="zh-CN" sz="2400" b="1" dirty="0">
                <a:solidFill>
                  <a:schemeClr val="bg1"/>
                </a:solidFill>
              </a:rPr>
              <a:t>抢险救援组</a:t>
            </a:r>
            <a:r>
              <a:rPr lang="zh-CN" altLang="en-US" sz="2400" b="1" dirty="0">
                <a:solidFill>
                  <a:schemeClr val="bg1"/>
                </a:solidFill>
              </a:rPr>
              <a:t>职责：</a:t>
            </a:r>
            <a:endParaRPr lang="zh-CN" altLang="zh-CN" sz="2400" b="1" dirty="0">
              <a:solidFill>
                <a:schemeClr val="bg1"/>
              </a:solidFill>
            </a:endParaRPr>
          </a:p>
        </p:txBody>
      </p:sp>
    </p:spTree>
    <p:extLst>
      <p:ext uri="{BB962C8B-B14F-4D97-AF65-F5344CB8AC3E}">
        <p14:creationId xmlns:p14="http://schemas.microsoft.com/office/powerpoint/2010/main" val="372095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bwMode="auto">
          <a:xfrm>
            <a:off x="324679" y="45640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chemeClr val="bg1"/>
                </a:solidFill>
                <a:effectLst/>
                <a:uLnTx/>
                <a:uFillTx/>
                <a:latin typeface="+mn-ea"/>
                <a:ea typeface="+mn-ea"/>
                <a:cs typeface="+mn-cs"/>
              </a:rPr>
              <a:t>（</a:t>
            </a:r>
            <a:r>
              <a:rPr lang="en-US" altLang="zh-CN" sz="2400" b="1" kern="0" dirty="0">
                <a:solidFill>
                  <a:schemeClr val="bg1"/>
                </a:solidFill>
                <a:latin typeface="+mn-ea"/>
                <a:ea typeface="+mn-ea"/>
                <a:cs typeface="+mn-cs"/>
              </a:rPr>
              <a:t>3</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）工作制度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5</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
        <p:nvSpPr>
          <p:cNvPr id="5" name="矩形 4">
            <a:extLst>
              <a:ext uri="{FF2B5EF4-FFF2-40B4-BE49-F238E27FC236}">
                <a16:creationId xmlns:a16="http://schemas.microsoft.com/office/drawing/2014/main" id="{B40064EA-ABE7-489F-960C-2A3EF85D3BD3}"/>
              </a:ext>
            </a:extLst>
          </p:cNvPr>
          <p:cNvSpPr/>
          <p:nvPr/>
        </p:nvSpPr>
        <p:spPr>
          <a:xfrm>
            <a:off x="992337" y="950117"/>
            <a:ext cx="8122635" cy="14789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130000"/>
              </a:lnSpc>
              <a:buFont typeface="Wingdings" panose="05000000000000000000" pitchFamily="2" charset="2"/>
              <a:buChar char="Ø"/>
            </a:pPr>
            <a:r>
              <a:rPr lang="zh-CN" altLang="en-US" b="1" dirty="0">
                <a:solidFill>
                  <a:schemeClr val="tx1"/>
                </a:solidFill>
              </a:rPr>
              <a:t>建立健全应急管理制度，并及时发布、传达至相关岗位</a:t>
            </a:r>
            <a:endParaRPr lang="en-US" altLang="zh-CN" b="1" dirty="0">
              <a:solidFill>
                <a:schemeClr val="tx1"/>
              </a:solidFill>
            </a:endParaRPr>
          </a:p>
          <a:p>
            <a:pPr marL="285750" indent="-285750">
              <a:lnSpc>
                <a:spcPct val="130000"/>
              </a:lnSpc>
              <a:buFont typeface="Arial" panose="020B0604020202020204" pitchFamily="34" charset="0"/>
              <a:buChar char="•"/>
            </a:pPr>
            <a:r>
              <a:rPr lang="zh-CN" altLang="zh-CN" dirty="0"/>
              <a:t>企业建立的应急管理工作制度，</a:t>
            </a:r>
            <a:r>
              <a:rPr lang="zh-CN" altLang="zh-CN" i="1" u="sng" dirty="0">
                <a:solidFill>
                  <a:srgbClr val="006666"/>
                </a:solidFill>
              </a:rPr>
              <a:t>是企业根据有关法律、法规、规章，结合自身情况和安全生产特点制定的关于应急管理工作的规范和要求</a:t>
            </a:r>
            <a:r>
              <a:rPr lang="zh-CN" altLang="zh-CN" dirty="0"/>
              <a:t>，是企业应急管理工作规范</a:t>
            </a:r>
            <a:r>
              <a:rPr lang="zh-CN" altLang="en-US" dirty="0"/>
              <a:t>、</a:t>
            </a:r>
            <a:r>
              <a:rPr lang="zh-CN" altLang="zh-CN" dirty="0"/>
              <a:t>有效开展的重要保障，也是最直接的制度依据。</a:t>
            </a:r>
            <a:endParaRPr lang="zh-CN" altLang="en-US" b="1" dirty="0">
              <a:solidFill>
                <a:schemeClr val="tx1"/>
              </a:solidFill>
            </a:endParaRPr>
          </a:p>
        </p:txBody>
      </p:sp>
      <p:sp>
        <p:nvSpPr>
          <p:cNvPr id="6" name="矩形 5">
            <a:extLst>
              <a:ext uri="{FF2B5EF4-FFF2-40B4-BE49-F238E27FC236}">
                <a16:creationId xmlns:a16="http://schemas.microsoft.com/office/drawing/2014/main" id="{077C044E-AB46-4C66-9050-9F6914B92848}"/>
              </a:ext>
            </a:extLst>
          </p:cNvPr>
          <p:cNvSpPr/>
          <p:nvPr/>
        </p:nvSpPr>
        <p:spPr>
          <a:xfrm>
            <a:off x="29030" y="950117"/>
            <a:ext cx="967092" cy="452432"/>
          </a:xfrm>
          <a:prstGeom prst="rect">
            <a:avLst/>
          </a:prstGeom>
          <a:solidFill>
            <a:srgbClr val="FFC000"/>
          </a:solidFill>
        </p:spPr>
        <p:txBody>
          <a:bodyPr wrap="square">
            <a:spAutoFit/>
          </a:bodyPr>
          <a:lstStyle/>
          <a:p>
            <a:pPr>
              <a:lnSpc>
                <a:spcPct val="130000"/>
              </a:lnSpc>
            </a:pPr>
            <a:r>
              <a:rPr lang="zh-CN" altLang="en-US" b="1" dirty="0"/>
              <a:t>要  点：</a:t>
            </a:r>
            <a:endParaRPr lang="en-US" altLang="zh-CN" b="1" dirty="0"/>
          </a:p>
        </p:txBody>
      </p:sp>
      <p:graphicFrame>
        <p:nvGraphicFramePr>
          <p:cNvPr id="7" name="表格 6">
            <a:extLst>
              <a:ext uri="{FF2B5EF4-FFF2-40B4-BE49-F238E27FC236}">
                <a16:creationId xmlns:a16="http://schemas.microsoft.com/office/drawing/2014/main" id="{7EC130DD-01D3-473C-B43F-B24A1DC3A2B2}"/>
              </a:ext>
            </a:extLst>
          </p:cNvPr>
          <p:cNvGraphicFramePr>
            <a:graphicFrameLocks noGrp="1"/>
          </p:cNvGraphicFramePr>
          <p:nvPr>
            <p:extLst>
              <p:ext uri="{D42A27DB-BD31-4B8C-83A1-F6EECF244321}">
                <p14:modId xmlns:p14="http://schemas.microsoft.com/office/powerpoint/2010/main" val="2174007238"/>
              </p:ext>
            </p:extLst>
          </p:nvPr>
        </p:nvGraphicFramePr>
        <p:xfrm>
          <a:off x="324679" y="2619260"/>
          <a:ext cx="8713569" cy="3571240"/>
        </p:xfrm>
        <a:graphic>
          <a:graphicData uri="http://schemas.openxmlformats.org/drawingml/2006/table">
            <a:tbl>
              <a:tblPr firstRow="1" bandRow="1">
                <a:tableStyleId>{72833802-FEF1-4C79-8D5D-14CF1EAF98D9}</a:tableStyleId>
              </a:tblPr>
              <a:tblGrid>
                <a:gridCol w="1155778">
                  <a:extLst>
                    <a:ext uri="{9D8B030D-6E8A-4147-A177-3AD203B41FA5}">
                      <a16:colId xmlns:a16="http://schemas.microsoft.com/office/drawing/2014/main" val="3771089194"/>
                    </a:ext>
                  </a:extLst>
                </a:gridCol>
                <a:gridCol w="4517387">
                  <a:extLst>
                    <a:ext uri="{9D8B030D-6E8A-4147-A177-3AD203B41FA5}">
                      <a16:colId xmlns:a16="http://schemas.microsoft.com/office/drawing/2014/main" val="3737978645"/>
                    </a:ext>
                  </a:extLst>
                </a:gridCol>
                <a:gridCol w="1625325">
                  <a:extLst>
                    <a:ext uri="{9D8B030D-6E8A-4147-A177-3AD203B41FA5}">
                      <a16:colId xmlns:a16="http://schemas.microsoft.com/office/drawing/2014/main" val="3317198830"/>
                    </a:ext>
                  </a:extLst>
                </a:gridCol>
                <a:gridCol w="1415079">
                  <a:extLst>
                    <a:ext uri="{9D8B030D-6E8A-4147-A177-3AD203B41FA5}">
                      <a16:colId xmlns:a16="http://schemas.microsoft.com/office/drawing/2014/main" val="1465755359"/>
                    </a:ext>
                  </a:extLst>
                </a:gridCol>
              </a:tblGrid>
              <a:tr h="370840">
                <a:tc>
                  <a:txBody>
                    <a:bodyPr/>
                    <a:lstStyle/>
                    <a:p>
                      <a:pPr algn="ctr"/>
                      <a:r>
                        <a:rPr lang="zh-CN" altLang="en-US" sz="1600" b="1" dirty="0">
                          <a:latin typeface="仿宋" panose="02010609060101010101" pitchFamily="49" charset="-122"/>
                          <a:ea typeface="仿宋" panose="02010609060101010101" pitchFamily="49" charset="-122"/>
                        </a:rPr>
                        <a:t>项目</a:t>
                      </a:r>
                    </a:p>
                  </a:txBody>
                  <a:tcPr/>
                </a:tc>
                <a:tc>
                  <a:txBody>
                    <a:bodyPr/>
                    <a:lstStyle/>
                    <a:p>
                      <a:pPr algn="ctr"/>
                      <a:r>
                        <a:rPr lang="zh-CN" altLang="en-US" sz="16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6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6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dirty="0">
                          <a:latin typeface="仿宋" panose="02010609060101010101" pitchFamily="49" charset="-122"/>
                          <a:ea typeface="仿宋" panose="02010609060101010101" pitchFamily="49" charset="-122"/>
                        </a:rPr>
                        <a:t>建立应急管理制度</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）专、兼职应急队伍（人员）管理制度；</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）应急物资装备管理制度；</a:t>
                      </a:r>
                    </a:p>
                    <a:p>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）应急管理教育培训制度；</a:t>
                      </a:r>
                    </a:p>
                    <a:p>
                      <a:r>
                        <a:rPr lang="en-US" altLang="zh-CN" sz="1800" dirty="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）企业应急值守管理制度；</a:t>
                      </a:r>
                    </a:p>
                    <a:p>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）生产安全事故报告制度；</a:t>
                      </a:r>
                    </a:p>
                    <a:p>
                      <a:r>
                        <a:rPr lang="en-US" altLang="zh-CN" sz="1800" dirty="0">
                          <a:latin typeface="仿宋" panose="02010609060101010101" pitchFamily="49" charset="-122"/>
                          <a:ea typeface="仿宋" panose="02010609060101010101" pitchFamily="49" charset="-122"/>
                        </a:rPr>
                        <a:t>6</a:t>
                      </a:r>
                      <a:r>
                        <a:rPr lang="zh-CN" altLang="en-US" sz="1800" dirty="0">
                          <a:latin typeface="仿宋" panose="02010609060101010101" pitchFamily="49" charset="-122"/>
                          <a:ea typeface="仿宋" panose="02010609060101010101" pitchFamily="49" charset="-122"/>
                        </a:rPr>
                        <a:t>）重大危险源管理制度；</a:t>
                      </a:r>
                    </a:p>
                    <a:p>
                      <a:r>
                        <a:rPr lang="en-US" altLang="zh-CN" sz="1800" dirty="0">
                          <a:latin typeface="仿宋" panose="02010609060101010101" pitchFamily="49" charset="-122"/>
                          <a:ea typeface="仿宋" panose="02010609060101010101" pitchFamily="49" charset="-122"/>
                        </a:rPr>
                        <a:t>7</a:t>
                      </a:r>
                      <a:r>
                        <a:rPr lang="zh-CN" altLang="en-US" sz="1800" dirty="0">
                          <a:latin typeface="仿宋" panose="02010609060101010101" pitchFamily="49" charset="-122"/>
                          <a:ea typeface="仿宋" panose="02010609060101010101" pitchFamily="49" charset="-122"/>
                        </a:rPr>
                        <a:t>）应急管理工作考评和奖惩制度</a:t>
                      </a:r>
                      <a:r>
                        <a:rPr lang="en-US" altLang="zh-CN"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8</a:t>
                      </a:r>
                      <a:r>
                        <a:rPr lang="zh-CN" altLang="en-US" sz="1800" dirty="0">
                          <a:latin typeface="仿宋" panose="02010609060101010101" pitchFamily="49" charset="-122"/>
                          <a:ea typeface="仿宋" panose="02010609060101010101" pitchFamily="49" charset="-122"/>
                        </a:rPr>
                        <a:t>）应急预案定期评估制度。</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制度文件</a:t>
                      </a:r>
                      <a:r>
                        <a:rPr lang="zh-CN" altLang="en-US" sz="1800" kern="1200" dirty="0">
                          <a:solidFill>
                            <a:srgbClr val="006666"/>
                          </a:solidFill>
                          <a:latin typeface="仿宋" panose="02010609060101010101" pitchFamily="49" charset="-122"/>
                          <a:ea typeface="仿宋" panose="02010609060101010101" pitchFamily="49" charset="-122"/>
                          <a:cs typeface="+mn-cs"/>
                        </a:rPr>
                        <a:t>正本</a:t>
                      </a:r>
                      <a:r>
                        <a:rPr lang="zh-CN" altLang="en-US" sz="18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分。每有一项制度得</a:t>
                      </a:r>
                      <a:r>
                        <a:rPr lang="en-US" altLang="zh-CN" sz="1800" dirty="0">
                          <a:latin typeface="仿宋" panose="02010609060101010101" pitchFamily="49" charset="-122"/>
                          <a:ea typeface="仿宋" panose="02010609060101010101" pitchFamily="49" charset="-122"/>
                        </a:rPr>
                        <a:t>0.5</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370840">
                <a:tc>
                  <a:txBody>
                    <a:bodyPr/>
                    <a:lstStyle/>
                    <a:p>
                      <a:r>
                        <a:rPr lang="zh-CN" altLang="en-US" sz="1800" kern="100" spc="-30" dirty="0">
                          <a:effectLst/>
                          <a:latin typeface="仿宋" panose="02010609060101010101" pitchFamily="49" charset="-122"/>
                          <a:ea typeface="仿宋" panose="02010609060101010101" pitchFamily="49" charset="-122"/>
                        </a:rPr>
                        <a:t>发布实施应急管理制度</a:t>
                      </a:r>
                      <a:endParaRPr lang="zh-CN" altLang="en-US" sz="1800" dirty="0">
                        <a:latin typeface="仿宋" panose="02010609060101010101" pitchFamily="49" charset="-122"/>
                        <a:ea typeface="仿宋" panose="02010609060101010101" pitchFamily="49" charset="-122"/>
                      </a:endParaRP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）各项制度应在合适位置进行</a:t>
                      </a:r>
                      <a:r>
                        <a:rPr lang="zh-CN" altLang="en-US" sz="1800" i="1" u="sng" kern="1200" dirty="0">
                          <a:solidFill>
                            <a:schemeClr val="tx1"/>
                          </a:solidFill>
                          <a:latin typeface="仿宋" panose="02010609060101010101" pitchFamily="49" charset="-122"/>
                          <a:ea typeface="仿宋" panose="02010609060101010101" pitchFamily="49" charset="-122"/>
                          <a:cs typeface="+mn-cs"/>
                        </a:rPr>
                        <a:t>公示</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）各项制度应</a:t>
                      </a:r>
                      <a:r>
                        <a:rPr lang="zh-CN" altLang="en-US" sz="1800" i="1" u="sng" kern="1200" dirty="0">
                          <a:solidFill>
                            <a:schemeClr val="tx1"/>
                          </a:solidFill>
                          <a:latin typeface="仿宋" panose="02010609060101010101" pitchFamily="49" charset="-122"/>
                          <a:ea typeface="仿宋" panose="02010609060101010101" pitchFamily="49" charset="-122"/>
                          <a:cs typeface="+mn-cs"/>
                        </a:rPr>
                        <a:t>及时传到</a:t>
                      </a:r>
                      <a:r>
                        <a:rPr lang="zh-CN" altLang="en-US" sz="1800" dirty="0">
                          <a:latin typeface="仿宋" panose="02010609060101010101" pitchFamily="49" charset="-122"/>
                          <a:ea typeface="仿宋" panose="02010609060101010101" pitchFamily="49" charset="-122"/>
                        </a:rPr>
                        <a:t>相关工作岗位</a:t>
                      </a:r>
                    </a:p>
                  </a:txBody>
                  <a:tcPr/>
                </a:tc>
                <a:tc>
                  <a:txBody>
                    <a:bodyPr/>
                    <a:lstStyle/>
                    <a:p>
                      <a:r>
                        <a:rPr lang="zh-CN" altLang="en-US" sz="1800" dirty="0">
                          <a:latin typeface="仿宋" panose="02010609060101010101" pitchFamily="49" charset="-122"/>
                          <a:ea typeface="仿宋" panose="02010609060101010101" pitchFamily="49" charset="-122"/>
                        </a:rPr>
                        <a:t>制定</a:t>
                      </a:r>
                      <a:r>
                        <a:rPr lang="zh-CN" altLang="en-US" sz="1800" dirty="0">
                          <a:solidFill>
                            <a:srgbClr val="006666"/>
                          </a:solidFill>
                          <a:latin typeface="仿宋" panose="02010609060101010101" pitchFamily="49" charset="-122"/>
                          <a:ea typeface="仿宋" panose="02010609060101010101" pitchFamily="49" charset="-122"/>
                        </a:rPr>
                        <a:t>发放管理制度清单</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分。制定清单的得</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bl>
          </a:graphicData>
        </a:graphic>
      </p:graphicFrame>
    </p:spTree>
    <p:extLst>
      <p:ext uri="{BB962C8B-B14F-4D97-AF65-F5344CB8AC3E}">
        <p14:creationId xmlns:p14="http://schemas.microsoft.com/office/powerpoint/2010/main" val="114919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a:extLst>
              <a:ext uri="{FF2B5EF4-FFF2-40B4-BE49-F238E27FC236}">
                <a16:creationId xmlns:a16="http://schemas.microsoft.com/office/drawing/2014/main" id="{39CB8948-00D6-4D64-B7F9-DF5449365782}"/>
              </a:ext>
            </a:extLst>
          </p:cNvPr>
          <p:cNvSpPr txBox="1">
            <a:spLocks/>
          </p:cNvSpPr>
          <p:nvPr/>
        </p:nvSpPr>
        <p:spPr bwMode="auto">
          <a:xfrm>
            <a:off x="367796" y="339388"/>
            <a:ext cx="853557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目  录</a:t>
            </a:r>
          </a:p>
        </p:txBody>
      </p:sp>
      <p:sp>
        <p:nvSpPr>
          <p:cNvPr id="5" name="标题 2">
            <a:extLst>
              <a:ext uri="{FF2B5EF4-FFF2-40B4-BE49-F238E27FC236}">
                <a16:creationId xmlns:a16="http://schemas.microsoft.com/office/drawing/2014/main" id="{2F8481ED-602B-4AFC-B366-724CEA6286CE}"/>
              </a:ext>
            </a:extLst>
          </p:cNvPr>
          <p:cNvSpPr txBox="1">
            <a:spLocks/>
          </p:cNvSpPr>
          <p:nvPr/>
        </p:nvSpPr>
        <p:spPr bwMode="auto">
          <a:xfrm>
            <a:off x="608427" y="1839325"/>
            <a:ext cx="6931361" cy="91991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800" b="1" kern="0" dirty="0">
                <a:solidFill>
                  <a:srgbClr val="006666"/>
                </a:solidFill>
                <a:latin typeface="+mn-ea"/>
                <a:ea typeface="+mn-ea"/>
                <a:cs typeface="+mn-cs"/>
              </a:rPr>
              <a:t>一、有限空间作业的基本知识</a:t>
            </a:r>
          </a:p>
        </p:txBody>
      </p:sp>
      <p:sp>
        <p:nvSpPr>
          <p:cNvPr id="6" name="标题 2">
            <a:extLst>
              <a:ext uri="{FF2B5EF4-FFF2-40B4-BE49-F238E27FC236}">
                <a16:creationId xmlns:a16="http://schemas.microsoft.com/office/drawing/2014/main" id="{B7F720E6-F55B-488B-A345-55480D60BF3C}"/>
              </a:ext>
            </a:extLst>
          </p:cNvPr>
          <p:cNvSpPr txBox="1">
            <a:spLocks/>
          </p:cNvSpPr>
          <p:nvPr/>
        </p:nvSpPr>
        <p:spPr bwMode="auto">
          <a:xfrm>
            <a:off x="608427" y="3162799"/>
            <a:ext cx="6931361" cy="139315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800" b="1" kern="0" dirty="0">
                <a:solidFill>
                  <a:srgbClr val="006666"/>
                </a:solidFill>
                <a:latin typeface="+mn-ea"/>
                <a:ea typeface="+mn-ea"/>
                <a:cs typeface="+mn-cs"/>
              </a:rPr>
              <a:t>二、</a:t>
            </a:r>
            <a:r>
              <a:rPr lang="en-US" altLang="zh-CN" sz="2800" b="1" kern="0" dirty="0">
                <a:solidFill>
                  <a:srgbClr val="006666"/>
                </a:solidFill>
                <a:latin typeface="+mn-ea"/>
                <a:ea typeface="+mn-ea"/>
                <a:cs typeface="+mn-cs"/>
              </a:rPr>
              <a:t>2017</a:t>
            </a:r>
            <a:r>
              <a:rPr lang="zh-CN" altLang="en-US" sz="2800" b="1" kern="0" dirty="0">
                <a:solidFill>
                  <a:srgbClr val="006666"/>
                </a:solidFill>
                <a:latin typeface="+mn-ea"/>
                <a:ea typeface="+mn-ea"/>
                <a:cs typeface="+mn-cs"/>
              </a:rPr>
              <a:t>市安全生产应急管理示范工作标准及验收标准解读</a:t>
            </a:r>
          </a:p>
        </p:txBody>
      </p:sp>
    </p:spTree>
    <p:extLst>
      <p:ext uri="{BB962C8B-B14F-4D97-AF65-F5344CB8AC3E}">
        <p14:creationId xmlns:p14="http://schemas.microsoft.com/office/powerpoint/2010/main" val="260435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0843D0C-D3D8-4AF7-A733-527827B3B8FB}"/>
              </a:ext>
            </a:extLst>
          </p:cNvPr>
          <p:cNvSpPr txBox="1"/>
          <p:nvPr/>
        </p:nvSpPr>
        <p:spPr>
          <a:xfrm>
            <a:off x="131733" y="459477"/>
            <a:ext cx="5570756" cy="400110"/>
          </a:xfrm>
          <a:prstGeom prst="rect">
            <a:avLst/>
          </a:prstGeom>
          <a:noFill/>
        </p:spPr>
        <p:txBody>
          <a:bodyPr wrap="none" rtlCol="0">
            <a:spAutoFit/>
          </a:bodyPr>
          <a:lstStyle/>
          <a:p>
            <a:r>
              <a:rPr lang="zh-CN" altLang="en-US" sz="2000" b="1" dirty="0">
                <a:solidFill>
                  <a:schemeClr val="bg1"/>
                </a:solidFill>
              </a:rPr>
              <a:t>主要依据之一：</a:t>
            </a:r>
            <a:r>
              <a:rPr lang="en-US" altLang="zh-CN" sz="2000" b="1" dirty="0">
                <a:solidFill>
                  <a:schemeClr val="bg1"/>
                </a:solidFill>
              </a:rPr>
              <a:t>《</a:t>
            </a:r>
            <a:r>
              <a:rPr lang="zh-CN" altLang="en-US" sz="2000" b="1" dirty="0">
                <a:solidFill>
                  <a:schemeClr val="bg1"/>
                </a:solidFill>
              </a:rPr>
              <a:t>中华人民共和国安全生产法</a:t>
            </a:r>
            <a:r>
              <a:rPr lang="en-US" altLang="zh-CN" sz="2000" b="1" dirty="0">
                <a:solidFill>
                  <a:schemeClr val="bg1"/>
                </a:solidFill>
              </a:rPr>
              <a:t>》</a:t>
            </a:r>
            <a:endParaRPr lang="zh-CN" altLang="en-US" sz="2000" b="1" dirty="0">
              <a:solidFill>
                <a:schemeClr val="bg1"/>
              </a:solidFill>
            </a:endParaRPr>
          </a:p>
        </p:txBody>
      </p:sp>
      <p:sp>
        <p:nvSpPr>
          <p:cNvPr id="82" name="矩形 81">
            <a:extLst>
              <a:ext uri="{FF2B5EF4-FFF2-40B4-BE49-F238E27FC236}">
                <a16:creationId xmlns:a16="http://schemas.microsoft.com/office/drawing/2014/main" id="{3DAE8A27-DC89-4961-8174-5F56BFC7B6FA}"/>
              </a:ext>
            </a:extLst>
          </p:cNvPr>
          <p:cNvSpPr/>
          <p:nvPr/>
        </p:nvSpPr>
        <p:spPr>
          <a:xfrm>
            <a:off x="334933" y="1199583"/>
            <a:ext cx="8359124" cy="1892826"/>
          </a:xfrm>
          <a:prstGeom prst="rect">
            <a:avLst/>
          </a:prstGeom>
          <a:solidFill>
            <a:srgbClr val="CCFFCC"/>
          </a:solidFill>
          <a:ln>
            <a:solidFill>
              <a:srgbClr val="0070C0"/>
            </a:solidFill>
          </a:ln>
        </p:spPr>
        <p:txBody>
          <a:bodyPr wrap="square">
            <a:spAutoFit/>
          </a:bodyPr>
          <a:lstStyle/>
          <a:p>
            <a:pPr>
              <a:lnSpc>
                <a:spcPct val="130000"/>
              </a:lnSpc>
            </a:pPr>
            <a:r>
              <a:rPr lang="zh-CN" altLang="en-US" dirty="0">
                <a:latin typeface="tahoma" panose="020B0604030504040204" pitchFamily="34" charset="0"/>
              </a:rPr>
              <a:t>第四条 生产经营单位必须建立、健全</a:t>
            </a:r>
            <a:r>
              <a:rPr lang="zh-CN" altLang="en-US" dirty="0">
                <a:solidFill>
                  <a:srgbClr val="C00000"/>
                </a:solidFill>
                <a:latin typeface="tahoma" panose="020B0604030504040204" pitchFamily="34" charset="0"/>
              </a:rPr>
              <a:t>安全生产规章制度</a:t>
            </a:r>
            <a:r>
              <a:rPr lang="zh-CN" altLang="en-US" dirty="0">
                <a:latin typeface="tahoma" panose="020B0604030504040204" pitchFamily="34" charset="0"/>
              </a:rPr>
              <a:t>。</a:t>
            </a:r>
            <a:endParaRPr lang="en-US" altLang="zh-CN" dirty="0">
              <a:latin typeface="tahoma" panose="020B0604030504040204" pitchFamily="34" charset="0"/>
            </a:endParaRPr>
          </a:p>
          <a:p>
            <a:pPr>
              <a:lnSpc>
                <a:spcPct val="130000"/>
              </a:lnSpc>
            </a:pPr>
            <a:r>
              <a:rPr lang="zh-CN" altLang="en-US" dirty="0">
                <a:latin typeface="tahoma" panose="020B0604030504040204" pitchFamily="34" charset="0"/>
              </a:rPr>
              <a:t>第十八条 生产经营单位的主要负责人负有“</a:t>
            </a:r>
            <a:r>
              <a:rPr lang="zh-CN" altLang="en-US" dirty="0">
                <a:solidFill>
                  <a:srgbClr val="C00000"/>
                </a:solidFill>
                <a:latin typeface="tahoma" panose="020B0604030504040204" pitchFamily="34" charset="0"/>
              </a:rPr>
              <a:t>组织制定本单位安全生产规章制度</a:t>
            </a:r>
            <a:r>
              <a:rPr lang="zh-CN" altLang="en-US" dirty="0">
                <a:latin typeface="tahoma" panose="020B0604030504040204" pitchFamily="34" charset="0"/>
              </a:rPr>
              <a:t>”的职责。</a:t>
            </a:r>
            <a:endParaRPr lang="en-US" altLang="zh-CN" dirty="0">
              <a:latin typeface="tahoma" panose="020B0604030504040204" pitchFamily="34" charset="0"/>
            </a:endParaRPr>
          </a:p>
          <a:p>
            <a:pPr>
              <a:lnSpc>
                <a:spcPct val="130000"/>
              </a:lnSpc>
            </a:pPr>
            <a:r>
              <a:rPr lang="zh-CN" altLang="en-US" dirty="0">
                <a:latin typeface="tahoma" panose="020B0604030504040204" pitchFamily="34" charset="0"/>
              </a:rPr>
              <a:t>第二十二条 生产经营单位的安全生产管理机构以及安全生产管理人员应履行“组织或者参与拟订本单位</a:t>
            </a:r>
            <a:r>
              <a:rPr lang="zh-CN" altLang="en-US" dirty="0">
                <a:solidFill>
                  <a:srgbClr val="C00000"/>
                </a:solidFill>
                <a:latin typeface="tahoma" panose="020B0604030504040204" pitchFamily="34" charset="0"/>
              </a:rPr>
              <a:t>安全生产规章制度</a:t>
            </a:r>
            <a:r>
              <a:rPr lang="zh-CN" altLang="en-US" dirty="0">
                <a:latin typeface="tahoma" panose="020B0604030504040204" pitchFamily="34" charset="0"/>
              </a:rPr>
              <a:t>”的职责。</a:t>
            </a:r>
          </a:p>
        </p:txBody>
      </p:sp>
      <p:sp>
        <p:nvSpPr>
          <p:cNvPr id="86" name="矩形 85">
            <a:extLst>
              <a:ext uri="{FF2B5EF4-FFF2-40B4-BE49-F238E27FC236}">
                <a16:creationId xmlns:a16="http://schemas.microsoft.com/office/drawing/2014/main" id="{04089B69-7937-410B-97DE-729815BA9A3E}"/>
              </a:ext>
            </a:extLst>
          </p:cNvPr>
          <p:cNvSpPr/>
          <p:nvPr/>
        </p:nvSpPr>
        <p:spPr>
          <a:xfrm>
            <a:off x="445916" y="3999226"/>
            <a:ext cx="8097864" cy="1200329"/>
          </a:xfrm>
          <a:prstGeom prst="rect">
            <a:avLst/>
          </a:prstGeom>
          <a:solidFill>
            <a:srgbClr val="CCFFCC"/>
          </a:solidFill>
          <a:ln>
            <a:solidFill>
              <a:srgbClr val="00B050"/>
            </a:solidFill>
          </a:ln>
        </p:spPr>
        <p:txBody>
          <a:bodyPr wrap="square">
            <a:spAutoFit/>
          </a:bodyPr>
          <a:lstStyle/>
          <a:p>
            <a:pPr marL="285750" indent="-285750">
              <a:buFont typeface="Arial" panose="020B0604020202020204" pitchFamily="34" charset="0"/>
              <a:buChar char="•"/>
            </a:pPr>
            <a:r>
              <a:rPr lang="zh-CN" altLang="en-US" dirty="0">
                <a:latin typeface="tahoma" panose="020B0604030504040204" pitchFamily="34" charset="0"/>
              </a:rPr>
              <a:t>第二章第五条 </a:t>
            </a:r>
            <a:r>
              <a:rPr lang="zh-CN" altLang="en-US" dirty="0"/>
              <a:t>存在有限空间作业的工贸企业应当建立</a:t>
            </a:r>
            <a:r>
              <a:rPr lang="zh-CN" altLang="en-US" dirty="0">
                <a:solidFill>
                  <a:srgbClr val="C00000"/>
                </a:solidFill>
                <a:latin typeface="tahoma" panose="020B0604030504040204" pitchFamily="34" charset="0"/>
              </a:rPr>
              <a:t>有限空间作业现场安全管理制度、有限空间作业现场负责人、监护人员、作业人员、应急救援人员安全培训教育制度；有限空间作业应急管理制度；有限空间作业安全操作规程</a:t>
            </a:r>
            <a:r>
              <a:rPr lang="zh-CN" altLang="en-US" dirty="0">
                <a:latin typeface="tahoma" panose="020B0604030504040204" pitchFamily="34" charset="0"/>
              </a:rPr>
              <a:t>。</a:t>
            </a:r>
          </a:p>
        </p:txBody>
      </p:sp>
      <p:sp>
        <p:nvSpPr>
          <p:cNvPr id="87" name="文本框 86">
            <a:extLst>
              <a:ext uri="{FF2B5EF4-FFF2-40B4-BE49-F238E27FC236}">
                <a16:creationId xmlns:a16="http://schemas.microsoft.com/office/drawing/2014/main" id="{91A754EC-D900-4715-B7CE-6C13B3549E3A}"/>
              </a:ext>
            </a:extLst>
          </p:cNvPr>
          <p:cNvSpPr txBox="1"/>
          <p:nvPr/>
        </p:nvSpPr>
        <p:spPr>
          <a:xfrm>
            <a:off x="320418" y="3526686"/>
            <a:ext cx="7749153" cy="400110"/>
          </a:xfrm>
          <a:prstGeom prst="rect">
            <a:avLst/>
          </a:prstGeom>
          <a:noFill/>
        </p:spPr>
        <p:txBody>
          <a:bodyPr wrap="square" rtlCol="0">
            <a:spAutoFit/>
          </a:bodyPr>
          <a:lstStyle/>
          <a:p>
            <a:r>
              <a:rPr lang="zh-CN" altLang="en-US" sz="2000" b="1" dirty="0">
                <a:solidFill>
                  <a:schemeClr val="accent6">
                    <a:lumMod val="75000"/>
                  </a:schemeClr>
                </a:solidFill>
              </a:rPr>
              <a:t>主要依据之二：</a:t>
            </a:r>
            <a:r>
              <a:rPr lang="en-US" altLang="zh-CN" sz="2000" b="1" dirty="0">
                <a:solidFill>
                  <a:schemeClr val="accent6">
                    <a:lumMod val="75000"/>
                  </a:schemeClr>
                </a:solidFill>
              </a:rPr>
              <a:t>《</a:t>
            </a:r>
            <a:r>
              <a:rPr lang="zh-CN" altLang="en-US" sz="2000" b="1" dirty="0">
                <a:solidFill>
                  <a:schemeClr val="accent6">
                    <a:lumMod val="75000"/>
                  </a:schemeClr>
                </a:solidFill>
              </a:rPr>
              <a:t>工贸企业有限空间作业安全管理与监督暂行规定</a:t>
            </a:r>
            <a:r>
              <a:rPr lang="en-US" altLang="zh-CN" sz="2000" b="1" dirty="0">
                <a:solidFill>
                  <a:schemeClr val="accent6">
                    <a:lumMod val="75000"/>
                  </a:schemeClr>
                </a:solidFill>
              </a:rPr>
              <a:t>》</a:t>
            </a:r>
            <a:endParaRPr lang="zh-CN" altLang="en-US" sz="2000" b="1" dirty="0">
              <a:solidFill>
                <a:schemeClr val="accent6">
                  <a:lumMod val="75000"/>
                </a:schemeClr>
              </a:solidFill>
            </a:endParaRPr>
          </a:p>
        </p:txBody>
      </p:sp>
    </p:spTree>
    <p:extLst>
      <p:ext uri="{BB962C8B-B14F-4D97-AF65-F5344CB8AC3E}">
        <p14:creationId xmlns:p14="http://schemas.microsoft.com/office/powerpoint/2010/main" val="2781545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a:extLst>
              <a:ext uri="{FF2B5EF4-FFF2-40B4-BE49-F238E27FC236}">
                <a16:creationId xmlns:a16="http://schemas.microsoft.com/office/drawing/2014/main" id="{194DDB1E-4C9D-4D3D-951C-240A0AEEC09C}"/>
              </a:ext>
            </a:extLst>
          </p:cNvPr>
          <p:cNvSpPr/>
          <p:nvPr/>
        </p:nvSpPr>
        <p:spPr>
          <a:xfrm>
            <a:off x="170464" y="430319"/>
            <a:ext cx="1402521" cy="422039"/>
          </a:xfrm>
          <a:prstGeom prst="rect">
            <a:avLst/>
          </a:prstGeom>
          <a:solidFill>
            <a:schemeClr val="accent2">
              <a:lumMod val="60000"/>
              <a:lumOff val="40000"/>
            </a:schemeClr>
          </a:solidFill>
        </p:spPr>
        <p:txBody>
          <a:bodyPr wrap="square">
            <a:spAutoFit/>
          </a:bodyPr>
          <a:lstStyle/>
          <a:p>
            <a:pPr>
              <a:lnSpc>
                <a:spcPct val="130000"/>
              </a:lnSpc>
            </a:pPr>
            <a:r>
              <a:rPr lang="zh-CN" altLang="en-US" b="1" dirty="0"/>
              <a:t>事故案例：</a:t>
            </a:r>
            <a:endParaRPr lang="en-US" altLang="zh-CN" b="1" dirty="0"/>
          </a:p>
        </p:txBody>
      </p:sp>
      <p:sp>
        <p:nvSpPr>
          <p:cNvPr id="85" name="矩形 84">
            <a:extLst>
              <a:ext uri="{FF2B5EF4-FFF2-40B4-BE49-F238E27FC236}">
                <a16:creationId xmlns:a16="http://schemas.microsoft.com/office/drawing/2014/main" id="{5C1AF60F-ED2A-45BD-A657-230D1BDBE148}"/>
              </a:ext>
            </a:extLst>
          </p:cNvPr>
          <p:cNvSpPr/>
          <p:nvPr/>
        </p:nvSpPr>
        <p:spPr>
          <a:xfrm>
            <a:off x="261257" y="3020941"/>
            <a:ext cx="8650514" cy="2973122"/>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en-US" altLang="zh-CN" dirty="0"/>
              <a:t>2014</a:t>
            </a:r>
            <a:r>
              <a:rPr lang="zh-CN" altLang="zh-CN" dirty="0"/>
              <a:t>年</a:t>
            </a:r>
            <a:r>
              <a:rPr lang="en-US" altLang="zh-CN" dirty="0"/>
              <a:t>8</a:t>
            </a:r>
            <a:r>
              <a:rPr lang="zh-CN" altLang="zh-CN" dirty="0"/>
              <a:t>月</a:t>
            </a:r>
            <a:r>
              <a:rPr lang="en-US" altLang="zh-CN" dirty="0"/>
              <a:t>2</a:t>
            </a:r>
            <a:r>
              <a:rPr lang="zh-CN" altLang="zh-CN" dirty="0"/>
              <a:t>日</a:t>
            </a:r>
            <a:r>
              <a:rPr lang="en-US" altLang="zh-CN" dirty="0"/>
              <a:t>7</a:t>
            </a:r>
            <a:r>
              <a:rPr lang="zh-CN" altLang="zh-CN" dirty="0"/>
              <a:t>时</a:t>
            </a:r>
            <a:r>
              <a:rPr lang="en-US" altLang="zh-CN" dirty="0"/>
              <a:t>34</a:t>
            </a:r>
            <a:r>
              <a:rPr lang="zh-CN" altLang="zh-CN" dirty="0"/>
              <a:t>分，江苏昆山中荣金属制品有限公司抛光二车间发生特别重大铝粉尘爆炸事故，</a:t>
            </a:r>
            <a:r>
              <a:rPr lang="zh-CN" altLang="zh-CN" b="1" i="1" u="sng" dirty="0">
                <a:solidFill>
                  <a:srgbClr val="006666"/>
                </a:solidFill>
              </a:rPr>
              <a:t>造成</a:t>
            </a:r>
            <a:r>
              <a:rPr lang="en-US" altLang="zh-CN" b="1" i="1" u="sng" dirty="0">
                <a:solidFill>
                  <a:srgbClr val="006666"/>
                </a:solidFill>
              </a:rPr>
              <a:t>97</a:t>
            </a:r>
            <a:r>
              <a:rPr lang="zh-CN" altLang="zh-CN" b="1" i="1" u="sng" dirty="0">
                <a:solidFill>
                  <a:srgbClr val="006666"/>
                </a:solidFill>
              </a:rPr>
              <a:t>人死亡、</a:t>
            </a:r>
            <a:r>
              <a:rPr lang="en-US" altLang="zh-CN" b="1" i="1" u="sng" dirty="0">
                <a:solidFill>
                  <a:srgbClr val="006666"/>
                </a:solidFill>
              </a:rPr>
              <a:t>163</a:t>
            </a:r>
            <a:r>
              <a:rPr lang="zh-CN" altLang="zh-CN" b="1" i="1" u="sng" dirty="0">
                <a:solidFill>
                  <a:srgbClr val="006666"/>
                </a:solidFill>
              </a:rPr>
              <a:t>人受伤</a:t>
            </a:r>
            <a:r>
              <a:rPr lang="zh-CN" altLang="zh-CN" dirty="0"/>
              <a:t>（事故报告期后，医治无效陆续死亡</a:t>
            </a:r>
            <a:r>
              <a:rPr lang="en-US" altLang="zh-CN" dirty="0"/>
              <a:t>49</a:t>
            </a:r>
            <a:r>
              <a:rPr lang="zh-CN" altLang="zh-CN" dirty="0"/>
              <a:t>人）。</a:t>
            </a:r>
            <a:endParaRPr lang="en-US" altLang="zh-CN" dirty="0"/>
          </a:p>
          <a:p>
            <a:pPr>
              <a:lnSpc>
                <a:spcPct val="130000"/>
              </a:lnSpc>
            </a:pPr>
            <a:r>
              <a:rPr lang="zh-CN" altLang="en-US" dirty="0"/>
              <a:t>直接原因：铝粉集聚，在集尘桶内形成粉尘云，除尘系统及车间爆炸；由于没有泄爆装置，高温气体及爆炸物使全车间人员遭受爆炸冲击。</a:t>
            </a:r>
            <a:endParaRPr lang="en-US" altLang="zh-CN" dirty="0"/>
          </a:p>
          <a:p>
            <a:pPr>
              <a:lnSpc>
                <a:spcPct val="130000"/>
              </a:lnSpc>
            </a:pPr>
            <a:r>
              <a:rPr lang="zh-CN" altLang="en-US" dirty="0"/>
              <a:t>管理原因：</a:t>
            </a:r>
            <a:r>
              <a:rPr lang="zh-CN" altLang="zh-CN" dirty="0"/>
              <a:t>中荣公司</a:t>
            </a:r>
            <a:r>
              <a:rPr lang="zh-CN" altLang="zh-CN" b="1" i="1" u="sng" dirty="0">
                <a:solidFill>
                  <a:srgbClr val="006666"/>
                </a:solidFill>
              </a:rPr>
              <a:t>安全生产和应急管理规章制度不健全、不规范</a:t>
            </a:r>
            <a:r>
              <a:rPr lang="zh-CN" altLang="zh-CN" dirty="0"/>
              <a:t>，盲目组织生产，</a:t>
            </a:r>
            <a:r>
              <a:rPr lang="zh-CN" altLang="zh-CN" b="1" i="1" u="sng" dirty="0">
                <a:solidFill>
                  <a:srgbClr val="006666"/>
                </a:solidFill>
              </a:rPr>
              <a:t>未建立岗位安全操作规程</a:t>
            </a:r>
            <a:r>
              <a:rPr lang="zh-CN" altLang="zh-CN" dirty="0"/>
              <a:t>，现有的</a:t>
            </a:r>
            <a:r>
              <a:rPr lang="zh-CN" altLang="zh-CN" b="1" i="1" u="sng" dirty="0">
                <a:solidFill>
                  <a:srgbClr val="006666"/>
                </a:solidFill>
              </a:rPr>
              <a:t>规章制度未落实到车间、班组</a:t>
            </a:r>
            <a:r>
              <a:rPr lang="zh-CN" altLang="zh-CN" dirty="0"/>
              <a:t>；未建立</a:t>
            </a:r>
            <a:r>
              <a:rPr lang="zh-CN" altLang="zh-CN" b="1" i="1" u="sng" dirty="0">
                <a:solidFill>
                  <a:srgbClr val="006666"/>
                </a:solidFill>
              </a:rPr>
              <a:t>隐患排查治理制度，无隐患排查治理台账</a:t>
            </a:r>
            <a:r>
              <a:rPr lang="zh-CN" altLang="zh-CN" dirty="0"/>
              <a:t>。因违法违规组织项目建设和生产，造成事故发生。</a:t>
            </a:r>
            <a:endParaRPr lang="zh-CN" altLang="en-US" dirty="0"/>
          </a:p>
        </p:txBody>
      </p:sp>
      <p:pic>
        <p:nvPicPr>
          <p:cNvPr id="2" name="图片 1">
            <a:extLst>
              <a:ext uri="{FF2B5EF4-FFF2-40B4-BE49-F238E27FC236}">
                <a16:creationId xmlns:a16="http://schemas.microsoft.com/office/drawing/2014/main" id="{E9378E42-4BD9-4FFC-B01B-77C6D9252C1E}"/>
              </a:ext>
            </a:extLst>
          </p:cNvPr>
          <p:cNvPicPr>
            <a:picLocks noChangeAspect="1"/>
          </p:cNvPicPr>
          <p:nvPr/>
        </p:nvPicPr>
        <p:blipFill>
          <a:blip r:embed="rId2"/>
          <a:stretch>
            <a:fillRect/>
          </a:stretch>
        </p:blipFill>
        <p:spPr>
          <a:xfrm>
            <a:off x="261256" y="1195512"/>
            <a:ext cx="3156459" cy="1758047"/>
          </a:xfrm>
          <a:prstGeom prst="rect">
            <a:avLst/>
          </a:prstGeom>
        </p:spPr>
      </p:pic>
    </p:spTree>
    <p:extLst>
      <p:ext uri="{BB962C8B-B14F-4D97-AF65-F5344CB8AC3E}">
        <p14:creationId xmlns:p14="http://schemas.microsoft.com/office/powerpoint/2010/main" val="358208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0734890-B2C6-4859-A6E0-D1C4E33B06B9}"/>
              </a:ext>
            </a:extLst>
          </p:cNvPr>
          <p:cNvSpPr txBox="1"/>
          <p:nvPr/>
        </p:nvSpPr>
        <p:spPr>
          <a:xfrm>
            <a:off x="227814" y="150576"/>
            <a:ext cx="3005951" cy="707886"/>
          </a:xfrm>
          <a:prstGeom prst="rect">
            <a:avLst/>
          </a:prstGeom>
          <a:noFill/>
        </p:spPr>
        <p:txBody>
          <a:bodyPr wrap="none" rtlCol="0">
            <a:spAutoFit/>
          </a:bodyPr>
          <a:lstStyle/>
          <a:p>
            <a:r>
              <a:rPr lang="zh-CN" altLang="en-US" sz="2000" b="1" dirty="0">
                <a:solidFill>
                  <a:schemeClr val="bg1"/>
                </a:solidFill>
              </a:rPr>
              <a:t>应急管理制度如何制定？</a:t>
            </a:r>
            <a:endParaRPr lang="en-US" altLang="zh-CN" sz="2000" b="1" dirty="0">
              <a:solidFill>
                <a:schemeClr val="bg1"/>
              </a:solidFill>
            </a:endParaRPr>
          </a:p>
          <a:p>
            <a:r>
              <a:rPr lang="zh-CN" altLang="en-US" sz="2000" b="1" dirty="0">
                <a:solidFill>
                  <a:schemeClr val="bg1"/>
                </a:solidFill>
              </a:rPr>
              <a:t>各制度制定的关键要点：</a:t>
            </a:r>
          </a:p>
        </p:txBody>
      </p:sp>
      <p:grpSp>
        <p:nvGrpSpPr>
          <p:cNvPr id="3" name="Group 5">
            <a:extLst>
              <a:ext uri="{FF2B5EF4-FFF2-40B4-BE49-F238E27FC236}">
                <a16:creationId xmlns:a16="http://schemas.microsoft.com/office/drawing/2014/main" id="{E7A2440E-DEF4-47F3-B756-7B99E1BB2499}"/>
              </a:ext>
            </a:extLst>
          </p:cNvPr>
          <p:cNvGrpSpPr>
            <a:grpSpLocks/>
          </p:cNvGrpSpPr>
          <p:nvPr/>
        </p:nvGrpSpPr>
        <p:grpSpPr bwMode="auto">
          <a:xfrm>
            <a:off x="193726" y="859587"/>
            <a:ext cx="1276350" cy="1293812"/>
            <a:chOff x="0" y="0"/>
            <a:chExt cx="1881198" cy="1906778"/>
          </a:xfrm>
        </p:grpSpPr>
        <p:grpSp>
          <p:nvGrpSpPr>
            <p:cNvPr id="4" name="Group 6">
              <a:extLst>
                <a:ext uri="{FF2B5EF4-FFF2-40B4-BE49-F238E27FC236}">
                  <a16:creationId xmlns:a16="http://schemas.microsoft.com/office/drawing/2014/main" id="{3C45B1E7-5907-42FD-972A-F90F7C5936E1}"/>
                </a:ext>
              </a:extLst>
            </p:cNvPr>
            <p:cNvGrpSpPr>
              <a:grpSpLocks/>
            </p:cNvGrpSpPr>
            <p:nvPr/>
          </p:nvGrpSpPr>
          <p:grpSpPr bwMode="auto">
            <a:xfrm>
              <a:off x="0" y="0"/>
              <a:ext cx="1881198" cy="1906778"/>
              <a:chOff x="0" y="0"/>
              <a:chExt cx="1881198" cy="1906778"/>
            </a:xfrm>
          </p:grpSpPr>
          <p:sp>
            <p:nvSpPr>
              <p:cNvPr id="9" name="Freeform 5">
                <a:extLst>
                  <a:ext uri="{FF2B5EF4-FFF2-40B4-BE49-F238E27FC236}">
                    <a16:creationId xmlns:a16="http://schemas.microsoft.com/office/drawing/2014/main" id="{7723C521-F9DE-4CFC-9538-CF1C23249854}"/>
                  </a:ext>
                </a:extLst>
              </p:cNvPr>
              <p:cNvSpPr>
                <a:spLocks/>
              </p:cNvSpPr>
              <p:nvPr/>
            </p:nvSpPr>
            <p:spPr bwMode="auto">
              <a:xfrm>
                <a:off x="0" y="37434"/>
                <a:ext cx="1850781" cy="1869346"/>
              </a:xfrm>
              <a:custGeom>
                <a:avLst/>
                <a:gdLst>
                  <a:gd name="T0" fmla="*/ 0 w 1850051"/>
                  <a:gd name="T1" fmla="*/ 200014 h 1870136"/>
                  <a:gd name="T2" fmla="*/ 180005 w 1850051"/>
                  <a:gd name="T3" fmla="*/ 1870136 h 1870136"/>
                  <a:gd name="T4" fmla="*/ 1850051 w 1850051"/>
                  <a:gd name="T5" fmla="*/ 1530111 h 1870136"/>
                  <a:gd name="T6" fmla="*/ 1470040 w 1850051"/>
                  <a:gd name="T7" fmla="*/ 0 h 1870136"/>
                  <a:gd name="T8" fmla="*/ 0 w 1850051"/>
                  <a:gd name="T9" fmla="*/ 200014 h 1870136"/>
                </a:gdLst>
                <a:ahLst/>
                <a:cxnLst>
                  <a:cxn ang="0">
                    <a:pos x="T0" y="T1"/>
                  </a:cxn>
                  <a:cxn ang="0">
                    <a:pos x="T2" y="T3"/>
                  </a:cxn>
                  <a:cxn ang="0">
                    <a:pos x="T4" y="T5"/>
                  </a:cxn>
                  <a:cxn ang="0">
                    <a:pos x="T6" y="T7"/>
                  </a:cxn>
                  <a:cxn ang="0">
                    <a:pos x="T8" y="T9"/>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0" name="Freeform 10">
                <a:extLst>
                  <a:ext uri="{FF2B5EF4-FFF2-40B4-BE49-F238E27FC236}">
                    <a16:creationId xmlns:a16="http://schemas.microsoft.com/office/drawing/2014/main" id="{3CBA2337-9B67-47FB-B3E3-55C205343799}"/>
                  </a:ext>
                </a:extLst>
              </p:cNvPr>
              <p:cNvSpPr>
                <a:spLocks/>
              </p:cNvSpPr>
              <p:nvPr/>
            </p:nvSpPr>
            <p:spPr bwMode="auto">
              <a:xfrm>
                <a:off x="0" y="0"/>
                <a:ext cx="1881198" cy="1817874"/>
              </a:xfrm>
              <a:custGeom>
                <a:avLst/>
                <a:gdLst>
                  <a:gd name="T0" fmla="*/ 0 w 1880052"/>
                  <a:gd name="T1" fmla="*/ 206682 h 1818466"/>
                  <a:gd name="T2" fmla="*/ 1560043 w 1880052"/>
                  <a:gd name="T3" fmla="*/ 6667 h 1818466"/>
                  <a:gd name="T4" fmla="*/ 1580044 w 1880052"/>
                  <a:gd name="T5" fmla="*/ 96674 h 1818466"/>
                  <a:gd name="T6" fmla="*/ 1650045 w 1880052"/>
                  <a:gd name="T7" fmla="*/ 586709 h 1818466"/>
                  <a:gd name="T8" fmla="*/ 1750048 w 1880052"/>
                  <a:gd name="T9" fmla="*/ 1106747 h 1818466"/>
                  <a:gd name="T10" fmla="*/ 1880052 w 1880052"/>
                  <a:gd name="T11" fmla="*/ 1566781 h 1818466"/>
                  <a:gd name="T12" fmla="*/ 1770049 w 1880052"/>
                  <a:gd name="T13" fmla="*/ 1596783 h 1818466"/>
                  <a:gd name="T14" fmla="*/ 1320036 w 1880052"/>
                  <a:gd name="T15" fmla="*/ 1666788 h 1818466"/>
                  <a:gd name="T16" fmla="*/ 370011 w 1880052"/>
                  <a:gd name="T17" fmla="*/ 1806798 h 1818466"/>
                  <a:gd name="T18" fmla="*/ 240007 w 1880052"/>
                  <a:gd name="T19" fmla="*/ 1596783 h 1818466"/>
                  <a:gd name="T20" fmla="*/ 160005 w 1880052"/>
                  <a:gd name="T21" fmla="*/ 1146750 h 1818466"/>
                  <a:gd name="T22" fmla="*/ 70002 w 1880052"/>
                  <a:gd name="T23" fmla="*/ 566708 h 1818466"/>
                  <a:gd name="T24" fmla="*/ 0 w 1880052"/>
                  <a:gd name="T25" fmla="*/ 206682 h 1818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rotWithShape="1">
                <a:gsLst>
                  <a:gs pos="0">
                    <a:srgbClr val="4A880E"/>
                  </a:gs>
                  <a:gs pos="50000">
                    <a:srgbClr val="6EC419"/>
                  </a:gs>
                  <a:gs pos="100000">
                    <a:srgbClr val="84E92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5" name="Group 9">
              <a:extLst>
                <a:ext uri="{FF2B5EF4-FFF2-40B4-BE49-F238E27FC236}">
                  <a16:creationId xmlns:a16="http://schemas.microsoft.com/office/drawing/2014/main" id="{2C0C069A-9900-4442-ACCD-8B3347039584}"/>
                </a:ext>
              </a:extLst>
            </p:cNvPr>
            <p:cNvGrpSpPr>
              <a:grpSpLocks/>
            </p:cNvGrpSpPr>
            <p:nvPr/>
          </p:nvGrpSpPr>
          <p:grpSpPr bwMode="auto">
            <a:xfrm>
              <a:off x="253589" y="264013"/>
              <a:ext cx="381677" cy="414316"/>
              <a:chOff x="0" y="0"/>
              <a:chExt cx="381677" cy="414316"/>
            </a:xfrm>
          </p:grpSpPr>
          <p:sp>
            <p:nvSpPr>
              <p:cNvPr id="7" name="TextBox 7">
                <a:extLst>
                  <a:ext uri="{FF2B5EF4-FFF2-40B4-BE49-F238E27FC236}">
                    <a16:creationId xmlns:a16="http://schemas.microsoft.com/office/drawing/2014/main" id="{CEB5EAE9-AF5F-4E8F-B69F-790B358D6023}"/>
                  </a:ext>
                </a:extLst>
              </p:cNvPr>
              <p:cNvSpPr txBox="1">
                <a:spLocks noChangeArrowheads="1"/>
              </p:cNvSpPr>
              <p:nvPr/>
            </p:nvSpPr>
            <p:spPr bwMode="auto">
              <a:xfrm>
                <a:off x="25135" y="0"/>
                <a:ext cx="317760" cy="2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nb-NO" altLang="en-US" sz="1200" b="1">
                    <a:solidFill>
                      <a:srgbClr val="FFFFFF"/>
                    </a:solidFill>
                  </a:rPr>
                  <a:t>1</a:t>
                </a:r>
              </a:p>
            </p:txBody>
          </p:sp>
          <p:sp>
            <p:nvSpPr>
              <p:cNvPr id="8" name="Freeform 8">
                <a:extLst>
                  <a:ext uri="{FF2B5EF4-FFF2-40B4-BE49-F238E27FC236}">
                    <a16:creationId xmlns:a16="http://schemas.microsoft.com/office/drawing/2014/main" id="{F894C99B-FF16-4324-AF97-54E2E3D2D3AD}"/>
                  </a:ext>
                </a:extLst>
              </p:cNvPr>
              <p:cNvSpPr>
                <a:spLocks/>
              </p:cNvSpPr>
              <p:nvPr/>
            </p:nvSpPr>
            <p:spPr bwMode="auto">
              <a:xfrm>
                <a:off x="-890" y="26097"/>
                <a:ext cx="383727" cy="388375"/>
              </a:xfrm>
              <a:custGeom>
                <a:avLst/>
                <a:gdLst>
                  <a:gd name="T0" fmla="*/ 263341 w 475014"/>
                  <a:gd name="T1" fmla="*/ 80006 h 483369"/>
                  <a:gd name="T2" fmla="*/ 73336 w 475014"/>
                  <a:gd name="T3" fmla="*/ 140010 h 483369"/>
                  <a:gd name="T4" fmla="*/ 13334 w 475014"/>
                  <a:gd name="T5" fmla="*/ 320023 h 483369"/>
                  <a:gd name="T6" fmla="*/ 153338 w 475014"/>
                  <a:gd name="T7" fmla="*/ 460034 h 483369"/>
                  <a:gd name="T8" fmla="*/ 413345 w 475014"/>
                  <a:gd name="T9" fmla="*/ 440032 h 483369"/>
                  <a:gd name="T10" fmla="*/ 463347 w 475014"/>
                  <a:gd name="T11" fmla="*/ 200015 h 483369"/>
                  <a:gd name="T12" fmla="*/ 343343 w 475014"/>
                  <a:gd name="T13" fmla="*/ 0 h 483369"/>
                </a:gdLst>
                <a:ahLst/>
                <a:cxnLst>
                  <a:cxn ang="0">
                    <a:pos x="T0" y="T1"/>
                  </a:cxn>
                  <a:cxn ang="0">
                    <a:pos x="T2" y="T3"/>
                  </a:cxn>
                  <a:cxn ang="0">
                    <a:pos x="T4" y="T5"/>
                  </a:cxn>
                  <a:cxn ang="0">
                    <a:pos x="T6" y="T7"/>
                  </a:cxn>
                  <a:cxn ang="0">
                    <a:pos x="T8" y="T9"/>
                  </a:cxn>
                  <a:cxn ang="0">
                    <a:pos x="T10" y="T11"/>
                  </a:cxn>
                  <a:cxn ang="0">
                    <a:pos x="T12" y="T13"/>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6" name="TextBox 6">
              <a:extLst>
                <a:ext uri="{FF2B5EF4-FFF2-40B4-BE49-F238E27FC236}">
                  <a16:creationId xmlns:a16="http://schemas.microsoft.com/office/drawing/2014/main" id="{B8E104A3-D236-481B-98AE-DB1DF621CC39}"/>
                </a:ext>
              </a:extLst>
            </p:cNvPr>
            <p:cNvSpPr txBox="1">
              <a:spLocks noChangeArrowheads="1"/>
            </p:cNvSpPr>
            <p:nvPr/>
          </p:nvSpPr>
          <p:spPr bwMode="auto">
            <a:xfrm rot="21026375">
              <a:off x="124837" y="505121"/>
              <a:ext cx="1735021" cy="104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sz="1200" b="1" dirty="0"/>
            </a:p>
            <a:p>
              <a:pPr algn="ctr"/>
              <a:r>
                <a:rPr lang="zh-CN" altLang="en-US" sz="1400" b="1" dirty="0"/>
                <a:t>专兼职应急队伍管理</a:t>
              </a:r>
              <a:endParaRPr lang="nb-NO" altLang="en-US" sz="1400" b="1" dirty="0"/>
            </a:p>
          </p:txBody>
        </p:sp>
      </p:grpSp>
      <p:sp>
        <p:nvSpPr>
          <p:cNvPr id="11" name="文本框 10">
            <a:extLst>
              <a:ext uri="{FF2B5EF4-FFF2-40B4-BE49-F238E27FC236}">
                <a16:creationId xmlns:a16="http://schemas.microsoft.com/office/drawing/2014/main" id="{F1C61F6F-0893-4E6E-B17A-98F00B796075}"/>
              </a:ext>
            </a:extLst>
          </p:cNvPr>
          <p:cNvSpPr txBox="1"/>
          <p:nvPr/>
        </p:nvSpPr>
        <p:spPr>
          <a:xfrm>
            <a:off x="625526" y="2841693"/>
            <a:ext cx="831699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dirty="0"/>
              <a:t>根据企业应急管理的实际，</a:t>
            </a:r>
            <a:r>
              <a:rPr lang="zh-CN" altLang="en-US" i="1" u="sng" dirty="0">
                <a:solidFill>
                  <a:srgbClr val="006666"/>
                </a:solidFill>
              </a:rPr>
              <a:t>明确应急救援队伍的主要负责人</a:t>
            </a:r>
            <a:r>
              <a:rPr lang="zh-CN" altLang="en-US" dirty="0"/>
              <a:t>，明确应急救援队伍</a:t>
            </a:r>
            <a:r>
              <a:rPr lang="zh-CN" altLang="en-US" i="1" u="sng" dirty="0">
                <a:solidFill>
                  <a:srgbClr val="006666"/>
                </a:solidFill>
              </a:rPr>
              <a:t>组织结构</a:t>
            </a:r>
            <a:r>
              <a:rPr lang="zh-CN" altLang="en-US" dirty="0"/>
              <a:t>（可根据企业应急救援的需要进行分组），确定</a:t>
            </a:r>
            <a:r>
              <a:rPr lang="zh-CN" altLang="en-US" i="1" u="sng" dirty="0">
                <a:solidFill>
                  <a:srgbClr val="006666"/>
                </a:solidFill>
              </a:rPr>
              <a:t>队伍职责</a:t>
            </a:r>
            <a:r>
              <a:rPr lang="zh-CN" altLang="en-US" dirty="0"/>
              <a:t>。</a:t>
            </a:r>
            <a:endParaRPr lang="en-US" altLang="zh-CN" dirty="0"/>
          </a:p>
          <a:p>
            <a:pPr marL="285750" indent="-285750">
              <a:buFont typeface="Arial" panose="020B0604020202020204" pitchFamily="34" charset="0"/>
              <a:buChar char="•"/>
            </a:pPr>
            <a:r>
              <a:rPr lang="zh-CN" altLang="en-US" dirty="0"/>
              <a:t>一般而言，队伍职责包括但不限于：</a:t>
            </a:r>
            <a:endParaRPr lang="en-US" altLang="zh-CN" dirty="0"/>
          </a:p>
          <a:p>
            <a:pPr marL="342900" indent="-342900">
              <a:buFont typeface="+mj-ea"/>
              <a:buAutoNum type="circleNumDbPlain"/>
            </a:pPr>
            <a:r>
              <a:rPr lang="zh-CN" altLang="en-US" dirty="0"/>
              <a:t>承担本单位安全生产应急</a:t>
            </a:r>
            <a:r>
              <a:rPr lang="zh-CN" altLang="en-US" i="1" u="sng" dirty="0">
                <a:solidFill>
                  <a:srgbClr val="006666"/>
                </a:solidFill>
              </a:rPr>
              <a:t>救援任务</a:t>
            </a:r>
            <a:endParaRPr lang="en-US" altLang="zh-CN" i="1" u="sng" dirty="0">
              <a:solidFill>
                <a:srgbClr val="006666"/>
              </a:solidFill>
            </a:endParaRPr>
          </a:p>
          <a:p>
            <a:pPr marL="342900" indent="-342900">
              <a:buFont typeface="+mj-ea"/>
              <a:buAutoNum type="circleNumDbPlain"/>
            </a:pPr>
            <a:r>
              <a:rPr lang="zh-CN" altLang="en-US" dirty="0"/>
              <a:t>明确训练计划及内容，开展</a:t>
            </a:r>
            <a:r>
              <a:rPr lang="zh-CN" altLang="en-US" i="1" u="sng" dirty="0">
                <a:solidFill>
                  <a:srgbClr val="006666"/>
                </a:solidFill>
              </a:rPr>
              <a:t>日常训练</a:t>
            </a:r>
            <a:r>
              <a:rPr lang="zh-CN" altLang="en-US" dirty="0"/>
              <a:t>任务</a:t>
            </a:r>
            <a:endParaRPr lang="en-US" altLang="zh-CN" dirty="0"/>
          </a:p>
          <a:p>
            <a:pPr marL="342900" indent="-342900">
              <a:buFont typeface="+mj-ea"/>
              <a:buAutoNum type="circleNumDbPlain"/>
            </a:pPr>
            <a:r>
              <a:rPr lang="zh-CN" altLang="en-US" dirty="0"/>
              <a:t>承担本单位</a:t>
            </a:r>
            <a:r>
              <a:rPr lang="zh-CN" altLang="en-US" i="1" u="sng" dirty="0">
                <a:solidFill>
                  <a:srgbClr val="006666"/>
                </a:solidFill>
              </a:rPr>
              <a:t>安全检查、隐患排查</a:t>
            </a:r>
            <a:r>
              <a:rPr lang="zh-CN" altLang="en-US" dirty="0"/>
              <a:t>和</a:t>
            </a:r>
            <a:r>
              <a:rPr lang="zh-CN" altLang="en-US" i="1" u="sng" dirty="0">
                <a:solidFill>
                  <a:srgbClr val="006666"/>
                </a:solidFill>
              </a:rPr>
              <a:t>应急演练</a:t>
            </a:r>
            <a:r>
              <a:rPr lang="zh-CN" altLang="en-US" dirty="0"/>
              <a:t>任务</a:t>
            </a:r>
            <a:endParaRPr lang="en-US" altLang="zh-CN" dirty="0"/>
          </a:p>
          <a:p>
            <a:pPr marL="342900" indent="-342900">
              <a:buFont typeface="+mj-ea"/>
              <a:buAutoNum type="circleNumDbPlain"/>
            </a:pPr>
            <a:r>
              <a:rPr lang="zh-CN" altLang="en-US" dirty="0"/>
              <a:t>协助组织</a:t>
            </a:r>
            <a:r>
              <a:rPr lang="zh-CN" altLang="en-US" i="1" u="sng" dirty="0">
                <a:solidFill>
                  <a:srgbClr val="006666"/>
                </a:solidFill>
              </a:rPr>
              <a:t>应急救援培训</a:t>
            </a:r>
            <a:r>
              <a:rPr lang="zh-CN" altLang="en-US" dirty="0"/>
              <a:t>任务</a:t>
            </a:r>
            <a:endParaRPr lang="en-US" altLang="zh-CN" dirty="0"/>
          </a:p>
          <a:p>
            <a:pPr marL="342900" indent="-342900">
              <a:buFont typeface="+mj-ea"/>
              <a:buAutoNum type="circleNumDbPlain"/>
            </a:pPr>
            <a:r>
              <a:rPr lang="zh-CN" altLang="en-US" dirty="0"/>
              <a:t>保管、维护、更新</a:t>
            </a:r>
            <a:r>
              <a:rPr lang="zh-CN" altLang="en-US" i="1" u="sng" dirty="0">
                <a:solidFill>
                  <a:srgbClr val="006666"/>
                </a:solidFill>
              </a:rPr>
              <a:t>应急救援物资与设备</a:t>
            </a:r>
            <a:r>
              <a:rPr lang="zh-CN" altLang="en-US" dirty="0"/>
              <a:t>的任务</a:t>
            </a:r>
            <a:endParaRPr lang="en-US" altLang="zh-CN" dirty="0"/>
          </a:p>
        </p:txBody>
      </p:sp>
      <p:sp>
        <p:nvSpPr>
          <p:cNvPr id="12" name="文本框 11">
            <a:extLst>
              <a:ext uri="{FF2B5EF4-FFF2-40B4-BE49-F238E27FC236}">
                <a16:creationId xmlns:a16="http://schemas.microsoft.com/office/drawing/2014/main" id="{9313A413-B116-4CCB-9C96-281603632BA2}"/>
              </a:ext>
            </a:extLst>
          </p:cNvPr>
          <p:cNvSpPr txBox="1"/>
          <p:nvPr/>
        </p:nvSpPr>
        <p:spPr>
          <a:xfrm>
            <a:off x="598427" y="2016365"/>
            <a:ext cx="831699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dirty="0"/>
              <a:t>明确应急救援队伍的</a:t>
            </a:r>
            <a:r>
              <a:rPr lang="zh-CN" altLang="en-US" i="1" u="sng" dirty="0">
                <a:solidFill>
                  <a:srgbClr val="006666"/>
                </a:solidFill>
              </a:rPr>
              <a:t>工作原则</a:t>
            </a:r>
            <a:endParaRPr lang="en-US" altLang="zh-CN" i="1" u="sng" dirty="0">
              <a:solidFill>
                <a:srgbClr val="006666"/>
              </a:solidFill>
            </a:endParaRPr>
          </a:p>
          <a:p>
            <a:pPr marL="285750" indent="-285750">
              <a:buFont typeface="Wingdings" panose="05000000000000000000" pitchFamily="2" charset="2"/>
              <a:buChar char="Ø"/>
            </a:pPr>
            <a:r>
              <a:rPr lang="zh-CN" altLang="en-US" dirty="0"/>
              <a:t>明确应急救援队伍安全事故防范及应急救援的</a:t>
            </a:r>
            <a:r>
              <a:rPr lang="zh-CN" altLang="en-US" i="1" u="sng" dirty="0">
                <a:solidFill>
                  <a:srgbClr val="006666"/>
                </a:solidFill>
              </a:rPr>
              <a:t>重点区域</a:t>
            </a:r>
            <a:endParaRPr lang="en-US" altLang="zh-CN" i="1" u="sng" dirty="0">
              <a:solidFill>
                <a:srgbClr val="006666"/>
              </a:solidFill>
            </a:endParaRPr>
          </a:p>
        </p:txBody>
      </p:sp>
      <p:sp>
        <p:nvSpPr>
          <p:cNvPr id="13" name="文本框 12">
            <a:extLst>
              <a:ext uri="{FF2B5EF4-FFF2-40B4-BE49-F238E27FC236}">
                <a16:creationId xmlns:a16="http://schemas.microsoft.com/office/drawing/2014/main" id="{E273F227-FA26-4EB4-AF4A-C0CDD0605512}"/>
              </a:ext>
            </a:extLst>
          </p:cNvPr>
          <p:cNvSpPr txBox="1"/>
          <p:nvPr/>
        </p:nvSpPr>
        <p:spPr>
          <a:xfrm>
            <a:off x="625526" y="5329014"/>
            <a:ext cx="83169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dirty="0"/>
              <a:t>除专职、兼职应急救援队伍之外，某些企业也构建应急管理专家队伍的管理制度</a:t>
            </a:r>
            <a:endParaRPr lang="en-US" altLang="zh-CN" dirty="0"/>
          </a:p>
        </p:txBody>
      </p:sp>
    </p:spTree>
    <p:extLst>
      <p:ext uri="{BB962C8B-B14F-4D97-AF65-F5344CB8AC3E}">
        <p14:creationId xmlns:p14="http://schemas.microsoft.com/office/powerpoint/2010/main" val="29759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6">
            <a:extLst>
              <a:ext uri="{FF2B5EF4-FFF2-40B4-BE49-F238E27FC236}">
                <a16:creationId xmlns:a16="http://schemas.microsoft.com/office/drawing/2014/main" id="{B6D56710-AD34-4563-B4FA-27A2B4AFCACC}"/>
              </a:ext>
            </a:extLst>
          </p:cNvPr>
          <p:cNvGrpSpPr>
            <a:grpSpLocks/>
          </p:cNvGrpSpPr>
          <p:nvPr/>
        </p:nvGrpSpPr>
        <p:grpSpPr bwMode="auto">
          <a:xfrm rot="20396947">
            <a:off x="209123" y="258775"/>
            <a:ext cx="1149350" cy="1147762"/>
            <a:chOff x="0" y="0"/>
            <a:chExt cx="1299909" cy="1300623"/>
          </a:xfrm>
        </p:grpSpPr>
        <p:sp>
          <p:nvSpPr>
            <p:cNvPr id="9" name="Rectangle 40">
              <a:extLst>
                <a:ext uri="{FF2B5EF4-FFF2-40B4-BE49-F238E27FC236}">
                  <a16:creationId xmlns:a16="http://schemas.microsoft.com/office/drawing/2014/main" id="{02D8D3D5-28DC-4EC1-9711-A98998953F3E}"/>
                </a:ext>
              </a:extLst>
            </p:cNvPr>
            <p:cNvSpPr>
              <a:spLocks noChangeArrowheads="1"/>
            </p:cNvSpPr>
            <p:nvPr/>
          </p:nvSpPr>
          <p:spPr bwMode="auto">
            <a:xfrm>
              <a:off x="0" y="0"/>
              <a:ext cx="1299909" cy="1300623"/>
            </a:xfrm>
            <a:prstGeom prst="rect">
              <a:avLst/>
            </a:prstGeom>
            <a:gradFill rotWithShape="1">
              <a:gsLst>
                <a:gs pos="0">
                  <a:srgbClr val="72AAC6"/>
                </a:gs>
                <a:gs pos="26000">
                  <a:srgbClr val="7DB8CD"/>
                </a:gs>
                <a:gs pos="100000">
                  <a:srgbClr val="72AAC6"/>
                </a:gs>
              </a:gsLst>
              <a:lin ang="5400000"/>
            </a:gradFill>
            <a:ln>
              <a:noFill/>
            </a:ln>
            <a:effectLst>
              <a:outerShdw dist="50800" dir="5159974" algn="ctr" rotWithShape="0">
                <a:srgbClr val="808080">
                  <a:alpha val="42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a:solidFill>
                  <a:srgbClr val="FFFFFF"/>
                </a:solidFill>
              </a:endParaRPr>
            </a:p>
          </p:txBody>
        </p:sp>
        <p:grpSp>
          <p:nvGrpSpPr>
            <p:cNvPr id="10" name="Group 18">
              <a:extLst>
                <a:ext uri="{FF2B5EF4-FFF2-40B4-BE49-F238E27FC236}">
                  <a16:creationId xmlns:a16="http://schemas.microsoft.com/office/drawing/2014/main" id="{A1FB3F66-660B-449E-B2D6-BEF8711B0C14}"/>
                </a:ext>
              </a:extLst>
            </p:cNvPr>
            <p:cNvGrpSpPr>
              <a:grpSpLocks/>
            </p:cNvGrpSpPr>
            <p:nvPr/>
          </p:nvGrpSpPr>
          <p:grpSpPr bwMode="auto">
            <a:xfrm>
              <a:off x="157421" y="117355"/>
              <a:ext cx="295959" cy="313525"/>
              <a:chOff x="0" y="0"/>
              <a:chExt cx="381677" cy="404331"/>
            </a:xfrm>
          </p:grpSpPr>
          <p:sp>
            <p:nvSpPr>
              <p:cNvPr id="11" name="TextBox 43">
                <a:extLst>
                  <a:ext uri="{FF2B5EF4-FFF2-40B4-BE49-F238E27FC236}">
                    <a16:creationId xmlns:a16="http://schemas.microsoft.com/office/drawing/2014/main" id="{7B7D8288-9B83-44B6-98DA-B610CA0A77DE}"/>
                  </a:ext>
                </a:extLst>
              </p:cNvPr>
              <p:cNvSpPr txBox="1">
                <a:spLocks noChangeArrowheads="1"/>
              </p:cNvSpPr>
              <p:nvPr/>
            </p:nvSpPr>
            <p:spPr bwMode="auto">
              <a:xfrm>
                <a:off x="31958" y="0"/>
                <a:ext cx="317760" cy="40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nb-NO" altLang="en-US" sz="1200" b="1">
                    <a:solidFill>
                      <a:srgbClr val="FFFFFF"/>
                    </a:solidFill>
                  </a:rPr>
                  <a:t>2</a:t>
                </a:r>
              </a:p>
            </p:txBody>
          </p:sp>
          <p:sp>
            <p:nvSpPr>
              <p:cNvPr id="12" name="Freeform 44">
                <a:extLst>
                  <a:ext uri="{FF2B5EF4-FFF2-40B4-BE49-F238E27FC236}">
                    <a16:creationId xmlns:a16="http://schemas.microsoft.com/office/drawing/2014/main" id="{1ECE9807-65C4-4DDB-A51F-0E28F7996369}"/>
                  </a:ext>
                </a:extLst>
              </p:cNvPr>
              <p:cNvSpPr>
                <a:spLocks/>
              </p:cNvSpPr>
              <p:nvPr/>
            </p:nvSpPr>
            <p:spPr bwMode="auto">
              <a:xfrm>
                <a:off x="747" y="4092"/>
                <a:ext cx="382052" cy="389751"/>
              </a:xfrm>
              <a:custGeom>
                <a:avLst/>
                <a:gdLst>
                  <a:gd name="T0" fmla="*/ 263341 w 475014"/>
                  <a:gd name="T1" fmla="*/ 80006 h 483369"/>
                  <a:gd name="T2" fmla="*/ 73336 w 475014"/>
                  <a:gd name="T3" fmla="*/ 140010 h 483369"/>
                  <a:gd name="T4" fmla="*/ 13334 w 475014"/>
                  <a:gd name="T5" fmla="*/ 320023 h 483369"/>
                  <a:gd name="T6" fmla="*/ 153338 w 475014"/>
                  <a:gd name="T7" fmla="*/ 460034 h 483369"/>
                  <a:gd name="T8" fmla="*/ 413345 w 475014"/>
                  <a:gd name="T9" fmla="*/ 440032 h 483369"/>
                  <a:gd name="T10" fmla="*/ 463347 w 475014"/>
                  <a:gd name="T11" fmla="*/ 200015 h 483369"/>
                  <a:gd name="T12" fmla="*/ 343343 w 475014"/>
                  <a:gd name="T13" fmla="*/ 0 h 483369"/>
                </a:gdLst>
                <a:ahLst/>
                <a:cxnLst>
                  <a:cxn ang="0">
                    <a:pos x="T0" y="T1"/>
                  </a:cxn>
                  <a:cxn ang="0">
                    <a:pos x="T2" y="T3"/>
                  </a:cxn>
                  <a:cxn ang="0">
                    <a:pos x="T4" y="T5"/>
                  </a:cxn>
                  <a:cxn ang="0">
                    <a:pos x="T6" y="T7"/>
                  </a:cxn>
                  <a:cxn ang="0">
                    <a:pos x="T8" y="T9"/>
                  </a:cxn>
                  <a:cxn ang="0">
                    <a:pos x="T10" y="T11"/>
                  </a:cxn>
                  <a:cxn ang="0">
                    <a:pos x="T12" y="T13"/>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sp>
        <p:nvSpPr>
          <p:cNvPr id="13" name="TextBox 6">
            <a:extLst>
              <a:ext uri="{FF2B5EF4-FFF2-40B4-BE49-F238E27FC236}">
                <a16:creationId xmlns:a16="http://schemas.microsoft.com/office/drawing/2014/main" id="{E2BAF778-11CE-484A-B5B5-44560714B2D8}"/>
              </a:ext>
            </a:extLst>
          </p:cNvPr>
          <p:cNvSpPr txBox="1">
            <a:spLocks noChangeArrowheads="1"/>
          </p:cNvSpPr>
          <p:nvPr/>
        </p:nvSpPr>
        <p:spPr bwMode="auto">
          <a:xfrm rot="20824933">
            <a:off x="268677" y="432547"/>
            <a:ext cx="117717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sz="1400" b="1" dirty="0"/>
          </a:p>
          <a:p>
            <a:pPr algn="ctr"/>
            <a:r>
              <a:rPr lang="zh-CN" altLang="en-US" sz="1600" b="1" dirty="0"/>
              <a:t>应急物资装备管理</a:t>
            </a:r>
            <a:endParaRPr lang="nb-NO" altLang="en-US" sz="1600" b="1" dirty="0"/>
          </a:p>
        </p:txBody>
      </p:sp>
      <p:sp>
        <p:nvSpPr>
          <p:cNvPr id="14" name="文本框 13">
            <a:extLst>
              <a:ext uri="{FF2B5EF4-FFF2-40B4-BE49-F238E27FC236}">
                <a16:creationId xmlns:a16="http://schemas.microsoft.com/office/drawing/2014/main" id="{4F23F29A-F24C-43D7-ACF5-026FD7F89BAB}"/>
              </a:ext>
            </a:extLst>
          </p:cNvPr>
          <p:cNvSpPr txBox="1"/>
          <p:nvPr/>
        </p:nvSpPr>
        <p:spPr>
          <a:xfrm>
            <a:off x="383646" y="1710492"/>
            <a:ext cx="8316996"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b="1" dirty="0"/>
              <a:t>明确应急救援物资、装备的</a:t>
            </a:r>
            <a:r>
              <a:rPr lang="zh-CN" altLang="en-US" i="1" u="sng" dirty="0">
                <a:solidFill>
                  <a:srgbClr val="006666"/>
                </a:solidFill>
              </a:rPr>
              <a:t>专用性</a:t>
            </a:r>
            <a:r>
              <a:rPr lang="zh-CN" altLang="en-US" b="1" dirty="0"/>
              <a:t>，即其是为应对突发事件而准备的，不得挪作他用。</a:t>
            </a:r>
            <a:endParaRPr lang="en-US" altLang="zh-CN" b="1" dirty="0"/>
          </a:p>
          <a:p>
            <a:pPr marL="285750" indent="-285750">
              <a:buFont typeface="Wingdings" panose="05000000000000000000" pitchFamily="2" charset="2"/>
              <a:buChar char="Ø"/>
            </a:pPr>
            <a:r>
              <a:rPr lang="zh-CN" altLang="en-US" b="1" dirty="0"/>
              <a:t>明确应急救援物资、装备的</a:t>
            </a:r>
            <a:r>
              <a:rPr lang="zh-CN" altLang="en-US" i="1" u="sng" dirty="0">
                <a:solidFill>
                  <a:srgbClr val="006666"/>
                </a:solidFill>
              </a:rPr>
              <a:t>负责人</a:t>
            </a:r>
            <a:r>
              <a:rPr lang="zh-CN" altLang="en-US" b="1" dirty="0"/>
              <a:t>，明确其物资装备的</a:t>
            </a:r>
            <a:r>
              <a:rPr lang="zh-CN" altLang="en-US" i="1" u="sng" dirty="0">
                <a:solidFill>
                  <a:srgbClr val="006666"/>
                </a:solidFill>
              </a:rPr>
              <a:t>购买、保管、盘点、维护、发放使用、物资与装备的更新</a:t>
            </a:r>
            <a:r>
              <a:rPr lang="zh-CN" altLang="en-US" b="1" dirty="0"/>
              <a:t>等职责。</a:t>
            </a:r>
            <a:endParaRPr lang="en-US" altLang="zh-CN" b="1" dirty="0"/>
          </a:p>
          <a:p>
            <a:pPr marL="342900" indent="-342900">
              <a:buFont typeface="+mj-ea"/>
              <a:buAutoNum type="circleNumDbPlain"/>
            </a:pPr>
            <a:r>
              <a:rPr lang="zh-CN" altLang="en-US" dirty="0"/>
              <a:t>例如物资装备的</a:t>
            </a:r>
            <a:r>
              <a:rPr lang="zh-CN" altLang="en-US" i="1" u="sng" dirty="0">
                <a:solidFill>
                  <a:srgbClr val="006666"/>
                </a:solidFill>
              </a:rPr>
              <a:t>保管</a:t>
            </a:r>
            <a:r>
              <a:rPr lang="zh-CN" altLang="en-US" dirty="0"/>
              <a:t>：物资的保管要依据物资的类别、性质和要求安排适应的存放仓库、场地，做到分类存放，定点堆码，合理布局，方便收发作业，安全整洁；</a:t>
            </a:r>
            <a:endParaRPr lang="en-US" altLang="zh-CN" dirty="0"/>
          </a:p>
          <a:p>
            <a:pPr marL="342900" indent="-342900">
              <a:buFont typeface="+mj-ea"/>
              <a:buAutoNum type="circleNumDbPlain"/>
            </a:pPr>
            <a:r>
              <a:rPr lang="zh-CN" altLang="en-US" dirty="0"/>
              <a:t>物资装备的</a:t>
            </a:r>
            <a:r>
              <a:rPr lang="zh-CN" altLang="en-US" i="1" u="sng" dirty="0">
                <a:solidFill>
                  <a:srgbClr val="006666"/>
                </a:solidFill>
              </a:rPr>
              <a:t>维护</a:t>
            </a:r>
            <a:r>
              <a:rPr lang="zh-CN" altLang="en-US" dirty="0"/>
              <a:t>：加强物资保养工作，做到“六无”保存，即无损坏、无丢失、无锈蚀、无腐烂、无霉烂变质、无变形；</a:t>
            </a:r>
            <a:endParaRPr lang="en-US" altLang="zh-CN" dirty="0"/>
          </a:p>
          <a:p>
            <a:pPr marL="342900" indent="-342900">
              <a:buFont typeface="+mj-ea"/>
              <a:buAutoNum type="circleNumDbPlain"/>
            </a:pPr>
            <a:r>
              <a:rPr lang="zh-CN" altLang="en-US" dirty="0"/>
              <a:t>物资装备的</a:t>
            </a:r>
            <a:r>
              <a:rPr lang="zh-CN" altLang="en-US" i="1" u="sng" dirty="0">
                <a:solidFill>
                  <a:srgbClr val="006666"/>
                </a:solidFill>
              </a:rPr>
              <a:t>盘点</a:t>
            </a:r>
            <a:r>
              <a:rPr lang="zh-CN" altLang="en-US" dirty="0"/>
              <a:t>：库存物资要坚持永续盘点和定期盘点，做到帐、卡、物、资金四对口，盘盈和盘亏，损坏物资要如实上报，并查明原因，报领导审批，保管员不得以盈补亏来将盘盈和损坏物资自行处理。</a:t>
            </a:r>
            <a:endParaRPr lang="en-US" altLang="zh-CN" dirty="0"/>
          </a:p>
          <a:p>
            <a:pPr marL="285750" indent="-285750">
              <a:buFont typeface="Wingdings" panose="05000000000000000000" pitchFamily="2" charset="2"/>
              <a:buChar char="Ø"/>
            </a:pPr>
            <a:r>
              <a:rPr lang="zh-CN" altLang="en-US" b="1" dirty="0"/>
              <a:t>明确应急救援物资与装备的</a:t>
            </a:r>
            <a:r>
              <a:rPr lang="zh-CN" altLang="en-US" i="1" u="sng" dirty="0">
                <a:solidFill>
                  <a:srgbClr val="006666"/>
                </a:solidFill>
              </a:rPr>
              <a:t>资金来源和使用制度</a:t>
            </a:r>
            <a:endParaRPr lang="en-US" altLang="zh-CN" i="1" u="sng" dirty="0">
              <a:solidFill>
                <a:srgbClr val="006666"/>
              </a:solidFill>
            </a:endParaRPr>
          </a:p>
        </p:txBody>
      </p:sp>
    </p:spTree>
    <p:extLst>
      <p:ext uri="{BB962C8B-B14F-4D97-AF65-F5344CB8AC3E}">
        <p14:creationId xmlns:p14="http://schemas.microsoft.com/office/powerpoint/2010/main" val="268218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id="{CA59709E-E2ED-4363-9028-8349155CE26B}"/>
              </a:ext>
            </a:extLst>
          </p:cNvPr>
          <p:cNvGrpSpPr>
            <a:grpSpLocks/>
          </p:cNvGrpSpPr>
          <p:nvPr/>
        </p:nvGrpSpPr>
        <p:grpSpPr bwMode="auto">
          <a:xfrm>
            <a:off x="182036" y="224277"/>
            <a:ext cx="1252537" cy="1191552"/>
            <a:chOff x="0" y="0"/>
            <a:chExt cx="1418082" cy="1349324"/>
          </a:xfrm>
        </p:grpSpPr>
        <p:grpSp>
          <p:nvGrpSpPr>
            <p:cNvPr id="3" name="Group 26">
              <a:extLst>
                <a:ext uri="{FF2B5EF4-FFF2-40B4-BE49-F238E27FC236}">
                  <a16:creationId xmlns:a16="http://schemas.microsoft.com/office/drawing/2014/main" id="{88FA9B43-2FCD-468F-97E4-052A9468EE97}"/>
                </a:ext>
              </a:extLst>
            </p:cNvPr>
            <p:cNvGrpSpPr>
              <a:grpSpLocks/>
            </p:cNvGrpSpPr>
            <p:nvPr/>
          </p:nvGrpSpPr>
          <p:grpSpPr bwMode="auto">
            <a:xfrm>
              <a:off x="0" y="0"/>
              <a:ext cx="1418082" cy="1349324"/>
              <a:chOff x="0" y="0"/>
              <a:chExt cx="1828800" cy="1740127"/>
            </a:xfrm>
          </p:grpSpPr>
          <p:sp>
            <p:nvSpPr>
              <p:cNvPr id="7" name="Freeform 17">
                <a:extLst>
                  <a:ext uri="{FF2B5EF4-FFF2-40B4-BE49-F238E27FC236}">
                    <a16:creationId xmlns:a16="http://schemas.microsoft.com/office/drawing/2014/main" id="{59DA946B-2FDC-4301-81D8-1770FB237612}"/>
                  </a:ext>
                </a:extLst>
              </p:cNvPr>
              <p:cNvSpPr>
                <a:spLocks/>
              </p:cNvSpPr>
              <p:nvPr/>
            </p:nvSpPr>
            <p:spPr bwMode="auto">
              <a:xfrm>
                <a:off x="129801" y="129828"/>
                <a:ext cx="1680456" cy="1611262"/>
              </a:xfrm>
              <a:custGeom>
                <a:avLst/>
                <a:gdLst>
                  <a:gd name="T0" fmla="*/ 1670046 w 1680046"/>
                  <a:gd name="T1" fmla="*/ 60004 h 1610117"/>
                  <a:gd name="T2" fmla="*/ 1680046 w 1680046"/>
                  <a:gd name="T3" fmla="*/ 1610117 h 1610117"/>
                  <a:gd name="T4" fmla="*/ 0 w 1680046"/>
                  <a:gd name="T5" fmla="*/ 1590115 h 1610117"/>
                  <a:gd name="T6" fmla="*/ 200006 w 1680046"/>
                  <a:gd name="T7" fmla="*/ 0 h 1610117"/>
                  <a:gd name="T8" fmla="*/ 1670046 w 1680046"/>
                  <a:gd name="T9" fmla="*/ 60004 h 1610117"/>
                </a:gdLst>
                <a:ahLst/>
                <a:cxnLst>
                  <a:cxn ang="0">
                    <a:pos x="T0" y="T1"/>
                  </a:cxn>
                  <a:cxn ang="0">
                    <a:pos x="T2" y="T3"/>
                  </a:cxn>
                  <a:cxn ang="0">
                    <a:pos x="T4" y="T5"/>
                  </a:cxn>
                  <a:cxn ang="0">
                    <a:pos x="T6" y="T7"/>
                  </a:cxn>
                  <a:cxn ang="0">
                    <a:pos x="T8" y="T9"/>
                  </a:cxn>
                </a:cxnLst>
                <a:rect l="0" t="0" r="r" b="b"/>
                <a:pathLst>
                  <a:path w="1680046" h="1610117">
                    <a:moveTo>
                      <a:pt x="1670046" y="60004"/>
                    </a:moveTo>
                    <a:cubicBezTo>
                      <a:pt x="1673379" y="576708"/>
                      <a:pt x="1676713" y="1093413"/>
                      <a:pt x="1680046" y="1610117"/>
                    </a:cubicBezTo>
                    <a:lnTo>
                      <a:pt x="0" y="1590115"/>
                    </a:lnTo>
                    <a:lnTo>
                      <a:pt x="200006" y="0"/>
                    </a:lnTo>
                    <a:lnTo>
                      <a:pt x="1670046" y="60004"/>
                    </a:lnTo>
                    <a:close/>
                  </a:path>
                </a:pathLst>
              </a:custGeom>
              <a:gradFill rotWithShape="1">
                <a:gsLst>
                  <a:gs pos="0">
                    <a:srgbClr val="A6A6A6"/>
                  </a:gs>
                  <a:gs pos="50000">
                    <a:srgbClr val="A6A6A6">
                      <a:alpha val="50000"/>
                    </a:srgbClr>
                  </a:gs>
                  <a:gs pos="100000">
                    <a:srgbClr val="A6A6A6">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 name="Freeform 7">
                <a:extLst>
                  <a:ext uri="{FF2B5EF4-FFF2-40B4-BE49-F238E27FC236}">
                    <a16:creationId xmlns:a16="http://schemas.microsoft.com/office/drawing/2014/main" id="{DF601A05-7DAB-4227-9842-9895E291D552}"/>
                  </a:ext>
                </a:extLst>
              </p:cNvPr>
              <p:cNvSpPr>
                <a:spLocks/>
              </p:cNvSpPr>
              <p:nvPr/>
            </p:nvSpPr>
            <p:spPr bwMode="auto">
              <a:xfrm>
                <a:off x="0" y="0"/>
                <a:ext cx="1828800" cy="1694724"/>
              </a:xfrm>
              <a:custGeom>
                <a:avLst/>
                <a:gdLst>
                  <a:gd name="T0" fmla="*/ 152400 w 1828800"/>
                  <a:gd name="T1" fmla="*/ 16279 h 1692679"/>
                  <a:gd name="T2" fmla="*/ 1828800 w 1828800"/>
                  <a:gd name="T3" fmla="*/ 16279 h 1692679"/>
                  <a:gd name="T4" fmla="*/ 1676400 w 1828800"/>
                  <a:gd name="T5" fmla="*/ 1692679 h 1692679"/>
                  <a:gd name="T6" fmla="*/ 0 w 1828800"/>
                  <a:gd name="T7" fmla="*/ 1692679 h 1692679"/>
                  <a:gd name="T8" fmla="*/ 152400 w 1828800"/>
                  <a:gd name="T9" fmla="*/ 16279 h 1692679"/>
                </a:gdLst>
                <a:ahLst/>
                <a:cxnLst>
                  <a:cxn ang="0">
                    <a:pos x="T0" y="T1"/>
                  </a:cxn>
                  <a:cxn ang="0">
                    <a:pos x="T2" y="T3"/>
                  </a:cxn>
                  <a:cxn ang="0">
                    <a:pos x="T4" y="T5"/>
                  </a:cxn>
                  <a:cxn ang="0">
                    <a:pos x="T6" y="T7"/>
                  </a:cxn>
                  <a:cxn ang="0">
                    <a:pos x="T8" y="T9"/>
                  </a:cxn>
                </a:cxnLst>
                <a:rect l="0" t="0" r="r" b="b"/>
                <a:pathLst>
                  <a:path w="1828800" h="1692679">
                    <a:moveTo>
                      <a:pt x="152400" y="16279"/>
                    </a:moveTo>
                    <a:cubicBezTo>
                      <a:pt x="711200" y="16279"/>
                      <a:pt x="1491204" y="0"/>
                      <a:pt x="1828800" y="16279"/>
                    </a:cubicBezTo>
                    <a:cubicBezTo>
                      <a:pt x="1780413" y="324626"/>
                      <a:pt x="1727200" y="1133879"/>
                      <a:pt x="1676400" y="1692679"/>
                    </a:cubicBezTo>
                    <a:lnTo>
                      <a:pt x="0" y="1692679"/>
                    </a:lnTo>
                    <a:lnTo>
                      <a:pt x="152400" y="16279"/>
                    </a:lnTo>
                    <a:close/>
                  </a:path>
                </a:pathLst>
              </a:custGeom>
              <a:gradFill rotWithShape="1">
                <a:gsLst>
                  <a:gs pos="0">
                    <a:srgbClr val="8D6D00"/>
                  </a:gs>
                  <a:gs pos="50000">
                    <a:srgbClr val="CB9F00"/>
                  </a:gs>
                  <a:gs pos="100000">
                    <a:srgbClr val="F2B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4" name="TextBox 14">
              <a:extLst>
                <a:ext uri="{FF2B5EF4-FFF2-40B4-BE49-F238E27FC236}">
                  <a16:creationId xmlns:a16="http://schemas.microsoft.com/office/drawing/2014/main" id="{9E65A1FF-B01A-4BEC-A966-489B389FCFA8}"/>
                </a:ext>
              </a:extLst>
            </p:cNvPr>
            <p:cNvSpPr txBox="1">
              <a:spLocks noChangeArrowheads="1"/>
            </p:cNvSpPr>
            <p:nvPr/>
          </p:nvSpPr>
          <p:spPr bwMode="auto">
            <a:xfrm>
              <a:off x="255323" y="96727"/>
              <a:ext cx="246396" cy="3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nb-NO" altLang="en-US" sz="1200" b="1">
                  <a:solidFill>
                    <a:srgbClr val="FFFFFF"/>
                  </a:solidFill>
                </a:rPr>
                <a:t>3</a:t>
              </a:r>
            </a:p>
          </p:txBody>
        </p:sp>
        <p:sp>
          <p:nvSpPr>
            <p:cNvPr id="5" name="Oval 15">
              <a:extLst>
                <a:ext uri="{FF2B5EF4-FFF2-40B4-BE49-F238E27FC236}">
                  <a16:creationId xmlns:a16="http://schemas.microsoft.com/office/drawing/2014/main" id="{F18B5F1B-D57E-4ED5-9AE8-8FBE13C5783C}"/>
                </a:ext>
              </a:extLst>
            </p:cNvPr>
            <p:cNvSpPr>
              <a:spLocks noChangeArrowheads="1"/>
            </p:cNvSpPr>
            <p:nvPr/>
          </p:nvSpPr>
          <p:spPr bwMode="auto">
            <a:xfrm>
              <a:off x="255219" y="100671"/>
              <a:ext cx="274989" cy="328978"/>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a:solidFill>
                  <a:srgbClr val="FFFFFF"/>
                </a:solidFill>
                <a:ea typeface="MS PGothic" panose="020B0600070205080204" pitchFamily="34" charset="-128"/>
              </a:endParaRPr>
            </a:p>
          </p:txBody>
        </p:sp>
        <p:sp>
          <p:nvSpPr>
            <p:cNvPr id="6" name="TextBox 16">
              <a:extLst>
                <a:ext uri="{FF2B5EF4-FFF2-40B4-BE49-F238E27FC236}">
                  <a16:creationId xmlns:a16="http://schemas.microsoft.com/office/drawing/2014/main" id="{9A7C47AB-391C-4B39-B47B-66D7D31B6FE9}"/>
                </a:ext>
              </a:extLst>
            </p:cNvPr>
            <p:cNvSpPr txBox="1">
              <a:spLocks noChangeArrowheads="1"/>
            </p:cNvSpPr>
            <p:nvPr/>
          </p:nvSpPr>
          <p:spPr bwMode="auto">
            <a:xfrm>
              <a:off x="31801" y="516087"/>
              <a:ext cx="1329109" cy="34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400" b="1" dirty="0"/>
                <a:t>教育培训</a:t>
              </a:r>
              <a:endParaRPr lang="nb-NO" altLang="en-US" sz="1400" b="1" dirty="0"/>
            </a:p>
          </p:txBody>
        </p:sp>
      </p:grpSp>
      <p:sp>
        <p:nvSpPr>
          <p:cNvPr id="9" name="文本框 8">
            <a:extLst>
              <a:ext uri="{FF2B5EF4-FFF2-40B4-BE49-F238E27FC236}">
                <a16:creationId xmlns:a16="http://schemas.microsoft.com/office/drawing/2014/main" id="{571D2265-5E5D-4DDB-85CE-B13CEB9CC424}"/>
              </a:ext>
            </a:extLst>
          </p:cNvPr>
          <p:cNvSpPr txBox="1"/>
          <p:nvPr/>
        </p:nvSpPr>
        <p:spPr>
          <a:xfrm>
            <a:off x="407461" y="1505389"/>
            <a:ext cx="8316996"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b="1" dirty="0"/>
              <a:t>明确应急教育培训的</a:t>
            </a:r>
            <a:r>
              <a:rPr lang="zh-CN" altLang="en-US" i="1" u="sng" dirty="0">
                <a:solidFill>
                  <a:srgbClr val="006666"/>
                </a:solidFill>
              </a:rPr>
              <a:t>对象</a:t>
            </a:r>
            <a:r>
              <a:rPr lang="zh-CN" altLang="en-US" b="1" dirty="0"/>
              <a:t>，例如应急管理干部、应急救援队伍和岗位员工等。</a:t>
            </a:r>
            <a:endParaRPr lang="en-US" altLang="zh-CN" b="1" dirty="0"/>
          </a:p>
          <a:p>
            <a:pPr marL="285750" indent="-285750">
              <a:buFont typeface="Wingdings" panose="05000000000000000000" pitchFamily="2" charset="2"/>
              <a:buChar char="Ø"/>
            </a:pPr>
            <a:r>
              <a:rPr lang="zh-CN" altLang="en-US" b="1" dirty="0"/>
              <a:t>明确教育培训</a:t>
            </a:r>
            <a:r>
              <a:rPr lang="zh-CN" altLang="en-US" i="1" u="sng" dirty="0">
                <a:solidFill>
                  <a:srgbClr val="006666"/>
                </a:solidFill>
              </a:rPr>
              <a:t>计划、频次</a:t>
            </a:r>
            <a:r>
              <a:rPr lang="zh-CN" altLang="en-US" b="1" dirty="0"/>
              <a:t>，例如每年针对**内容开展**教育培训，其中针对应急管理干部的培训有**次，针对应急救援队伍的培训有**次，针对岗位员工的培训有**次。</a:t>
            </a:r>
            <a:endParaRPr lang="en-US" altLang="zh-CN" b="1" dirty="0"/>
          </a:p>
          <a:p>
            <a:pPr marL="285750" indent="-285750">
              <a:buFont typeface="Wingdings" panose="05000000000000000000" pitchFamily="2" charset="2"/>
              <a:buChar char="Ø"/>
            </a:pPr>
            <a:r>
              <a:rPr lang="zh-CN" altLang="en-US" b="1" dirty="0"/>
              <a:t>明确应急教育培训的</a:t>
            </a:r>
            <a:r>
              <a:rPr lang="zh-CN" altLang="en-US" i="1" u="sng" dirty="0">
                <a:solidFill>
                  <a:srgbClr val="006666"/>
                </a:solidFill>
              </a:rPr>
              <a:t>内容</a:t>
            </a:r>
            <a:r>
              <a:rPr lang="zh-CN" altLang="en-US" b="1" dirty="0"/>
              <a:t>，该内容包括（但不仅限于）：</a:t>
            </a:r>
          </a:p>
          <a:p>
            <a:pPr marL="342900" indent="-342900">
              <a:buFont typeface="+mj-ea"/>
              <a:buAutoNum type="circleNumDbPlain"/>
            </a:pPr>
            <a:r>
              <a:rPr lang="zh-CN" altLang="en-US" dirty="0"/>
              <a:t>应急救援</a:t>
            </a:r>
            <a:r>
              <a:rPr lang="zh-CN" altLang="en-US" i="1" u="sng" dirty="0">
                <a:solidFill>
                  <a:srgbClr val="006666"/>
                </a:solidFill>
              </a:rPr>
              <a:t>法律、法规、规章</a:t>
            </a:r>
            <a:r>
              <a:rPr lang="zh-CN" altLang="en-US" dirty="0"/>
              <a:t>，本单位</a:t>
            </a:r>
            <a:r>
              <a:rPr lang="zh-CN" altLang="en-US" i="1" u="sng" dirty="0">
                <a:solidFill>
                  <a:srgbClr val="006666"/>
                </a:solidFill>
              </a:rPr>
              <a:t>应急救援制度</a:t>
            </a:r>
            <a:r>
              <a:rPr lang="zh-CN" altLang="en-US" dirty="0"/>
              <a:t>和</a:t>
            </a:r>
            <a:r>
              <a:rPr lang="zh-CN" altLang="en-US" i="1" u="sng" dirty="0">
                <a:solidFill>
                  <a:srgbClr val="006666"/>
                </a:solidFill>
              </a:rPr>
              <a:t>安全操作规程</a:t>
            </a:r>
            <a:endParaRPr lang="en-US" altLang="zh-CN" i="1" u="sng" dirty="0">
              <a:solidFill>
                <a:srgbClr val="006666"/>
              </a:solidFill>
            </a:endParaRPr>
          </a:p>
          <a:p>
            <a:pPr marL="342900" indent="-342900">
              <a:buFont typeface="+mj-ea"/>
              <a:buAutoNum type="circleNumDbPlain"/>
            </a:pPr>
            <a:r>
              <a:rPr lang="zh-CN" altLang="en-US" dirty="0"/>
              <a:t>本单位、本岗位</a:t>
            </a:r>
            <a:r>
              <a:rPr lang="zh-CN" altLang="en-US" i="1" u="sng" dirty="0">
                <a:solidFill>
                  <a:srgbClr val="006666"/>
                </a:solidFill>
              </a:rPr>
              <a:t>作业风险和应急措施</a:t>
            </a:r>
            <a:endParaRPr lang="en-US" altLang="zh-CN" i="1" u="sng" dirty="0">
              <a:solidFill>
                <a:srgbClr val="006666"/>
              </a:solidFill>
            </a:endParaRPr>
          </a:p>
          <a:p>
            <a:pPr marL="342900" indent="-342900">
              <a:buFont typeface="+mj-ea"/>
              <a:buAutoNum type="circleNumDbPlain"/>
            </a:pPr>
            <a:r>
              <a:rPr lang="zh-CN" altLang="en-US" dirty="0"/>
              <a:t>有关应急</a:t>
            </a:r>
            <a:r>
              <a:rPr lang="zh-CN" altLang="en-US" i="1" u="sng" dirty="0">
                <a:solidFill>
                  <a:srgbClr val="006666"/>
                </a:solidFill>
              </a:rPr>
              <a:t>设施的性能、应急器材</a:t>
            </a:r>
            <a:r>
              <a:rPr lang="zh-CN" altLang="en-US" dirty="0"/>
              <a:t>的使用方法</a:t>
            </a:r>
            <a:endParaRPr lang="en-US" altLang="zh-CN" dirty="0"/>
          </a:p>
          <a:p>
            <a:pPr marL="342900" indent="-342900">
              <a:buFont typeface="+mj-ea"/>
              <a:buAutoNum type="circleNumDbPlain"/>
            </a:pPr>
            <a:r>
              <a:rPr lang="zh-CN" altLang="en-US" dirty="0"/>
              <a:t>生产安全事故</a:t>
            </a:r>
            <a:r>
              <a:rPr lang="zh-CN" altLang="en-US" i="1" u="sng" dirty="0">
                <a:solidFill>
                  <a:srgbClr val="006666"/>
                </a:solidFill>
              </a:rPr>
              <a:t>综合应急预案、专项应急预案和现场处置方案</a:t>
            </a:r>
            <a:endParaRPr lang="en-US" altLang="zh-CN" i="1" u="sng" dirty="0">
              <a:solidFill>
                <a:srgbClr val="006666"/>
              </a:solidFill>
            </a:endParaRPr>
          </a:p>
          <a:p>
            <a:pPr marL="342900" indent="-342900">
              <a:buFont typeface="+mj-ea"/>
              <a:buAutoNum type="circleNumDbPlain"/>
            </a:pPr>
            <a:r>
              <a:rPr lang="zh-CN" altLang="en-US" i="1" u="sng" dirty="0">
                <a:solidFill>
                  <a:srgbClr val="006666"/>
                </a:solidFill>
              </a:rPr>
              <a:t>防护器具</a:t>
            </a:r>
            <a:r>
              <a:rPr lang="zh-CN" altLang="en-US" dirty="0"/>
              <a:t>的使用和安全防护措施</a:t>
            </a:r>
            <a:endParaRPr lang="en-US" altLang="zh-CN" dirty="0"/>
          </a:p>
          <a:p>
            <a:pPr marL="342900" indent="-342900">
              <a:buFont typeface="+mj-ea"/>
              <a:buAutoNum type="circleNumDbPlain"/>
            </a:pPr>
            <a:r>
              <a:rPr lang="zh-CN" altLang="en-US" i="1" u="sng" dirty="0">
                <a:solidFill>
                  <a:srgbClr val="006666"/>
                </a:solidFill>
              </a:rPr>
              <a:t>异常情况</a:t>
            </a:r>
            <a:r>
              <a:rPr lang="zh-CN" altLang="en-US" dirty="0"/>
              <a:t>的鉴别和</a:t>
            </a:r>
            <a:r>
              <a:rPr lang="zh-CN" altLang="en-US" i="1" u="sng" dirty="0">
                <a:solidFill>
                  <a:srgbClr val="006666"/>
                </a:solidFill>
              </a:rPr>
              <a:t>紧急处置技术</a:t>
            </a:r>
            <a:r>
              <a:rPr lang="zh-CN" altLang="en-US" dirty="0"/>
              <a:t>要求和程序</a:t>
            </a:r>
            <a:endParaRPr lang="en-US" altLang="zh-CN" dirty="0"/>
          </a:p>
          <a:p>
            <a:pPr marL="342900" indent="-342900">
              <a:buFont typeface="+mj-ea"/>
              <a:buAutoNum type="circleNumDbPlain"/>
            </a:pPr>
            <a:r>
              <a:rPr lang="zh-CN" altLang="en-US" dirty="0"/>
              <a:t>突发事件处置过程的</a:t>
            </a:r>
            <a:r>
              <a:rPr lang="zh-CN" altLang="en-US" i="1" u="sng" dirty="0">
                <a:solidFill>
                  <a:srgbClr val="006666"/>
                </a:solidFill>
              </a:rPr>
              <a:t>自救、互救知识</a:t>
            </a:r>
            <a:endParaRPr lang="en-US" altLang="zh-CN" i="1" u="sng" dirty="0">
              <a:solidFill>
                <a:srgbClr val="006666"/>
              </a:solidFill>
            </a:endParaRPr>
          </a:p>
          <a:p>
            <a:pPr marL="342900" indent="-342900">
              <a:buFont typeface="+mj-ea"/>
              <a:buAutoNum type="circleNumDbPlain"/>
            </a:pPr>
            <a:r>
              <a:rPr lang="zh-CN" altLang="en-US" i="1" u="sng" dirty="0">
                <a:solidFill>
                  <a:srgbClr val="006666"/>
                </a:solidFill>
              </a:rPr>
              <a:t>应急通信联络方式方法</a:t>
            </a:r>
            <a:endParaRPr lang="en-US" altLang="zh-CN" i="1" u="sng" dirty="0">
              <a:solidFill>
                <a:srgbClr val="006666"/>
              </a:solidFill>
            </a:endParaRPr>
          </a:p>
          <a:p>
            <a:pPr marL="342900" indent="-342900">
              <a:buFont typeface="+mj-ea"/>
              <a:buAutoNum type="circleNumDbPlain"/>
            </a:pPr>
            <a:r>
              <a:rPr lang="zh-CN" altLang="en-US" dirty="0"/>
              <a:t>国内外应急救援</a:t>
            </a:r>
            <a:r>
              <a:rPr lang="zh-CN" altLang="en-US" i="1" u="sng" dirty="0">
                <a:solidFill>
                  <a:srgbClr val="006666"/>
                </a:solidFill>
              </a:rPr>
              <a:t>案例</a:t>
            </a:r>
            <a:endParaRPr lang="en-US" altLang="zh-CN" i="1" u="sng" dirty="0">
              <a:solidFill>
                <a:srgbClr val="006666"/>
              </a:solidFill>
            </a:endParaRPr>
          </a:p>
          <a:p>
            <a:pPr marL="342900" indent="-342900">
              <a:buFont typeface="Wingdings" panose="05000000000000000000" pitchFamily="2" charset="2"/>
              <a:buChar char="Ø"/>
            </a:pPr>
            <a:r>
              <a:rPr lang="zh-CN" altLang="en-US" b="1" dirty="0"/>
              <a:t>基于教育培训计划、内容，</a:t>
            </a:r>
            <a:r>
              <a:rPr lang="zh-CN" altLang="en-US" i="1" u="sng" dirty="0">
                <a:solidFill>
                  <a:srgbClr val="006666"/>
                </a:solidFill>
              </a:rPr>
              <a:t>明确应急培训形式</a:t>
            </a:r>
            <a:r>
              <a:rPr lang="zh-CN" altLang="en-US" b="1" dirty="0"/>
              <a:t>，如专家授课、岗位培训、参加会议、开展考察、应急演练等等多种方式。</a:t>
            </a:r>
            <a:endParaRPr lang="en-US" altLang="zh-CN" b="1" dirty="0"/>
          </a:p>
          <a:p>
            <a:pPr marL="342900" indent="-342900">
              <a:buFont typeface="Wingdings" panose="05000000000000000000" pitchFamily="2" charset="2"/>
              <a:buChar char="Ø"/>
            </a:pPr>
            <a:r>
              <a:rPr lang="zh-CN" altLang="en-US" b="1" dirty="0"/>
              <a:t>有关构建</a:t>
            </a:r>
            <a:r>
              <a:rPr lang="zh-CN" altLang="en-US" i="1" u="sng" dirty="0">
                <a:solidFill>
                  <a:srgbClr val="006666"/>
                </a:solidFill>
              </a:rPr>
              <a:t>教育培训档案</a:t>
            </a:r>
            <a:r>
              <a:rPr lang="zh-CN" altLang="en-US" b="1" dirty="0"/>
              <a:t>相关规定</a:t>
            </a:r>
            <a:endParaRPr lang="en-US" altLang="zh-CN" b="1" dirty="0"/>
          </a:p>
        </p:txBody>
      </p:sp>
    </p:spTree>
    <p:extLst>
      <p:ext uri="{BB962C8B-B14F-4D97-AF65-F5344CB8AC3E}">
        <p14:creationId xmlns:p14="http://schemas.microsoft.com/office/powerpoint/2010/main" val="373394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a:extLst>
              <a:ext uri="{FF2B5EF4-FFF2-40B4-BE49-F238E27FC236}">
                <a16:creationId xmlns:a16="http://schemas.microsoft.com/office/drawing/2014/main" id="{DA95CC0C-B7B2-4ABF-8BDE-BAD81E290210}"/>
              </a:ext>
            </a:extLst>
          </p:cNvPr>
          <p:cNvGrpSpPr>
            <a:grpSpLocks/>
          </p:cNvGrpSpPr>
          <p:nvPr/>
        </p:nvGrpSpPr>
        <p:grpSpPr bwMode="auto">
          <a:xfrm>
            <a:off x="279422" y="136773"/>
            <a:ext cx="1287463" cy="1312144"/>
            <a:chOff x="0" y="0"/>
            <a:chExt cx="1457824" cy="1485182"/>
          </a:xfrm>
        </p:grpSpPr>
        <p:grpSp>
          <p:nvGrpSpPr>
            <p:cNvPr id="3" name="Group 36">
              <a:extLst>
                <a:ext uri="{FF2B5EF4-FFF2-40B4-BE49-F238E27FC236}">
                  <a16:creationId xmlns:a16="http://schemas.microsoft.com/office/drawing/2014/main" id="{101B03AD-16A1-4EF8-B94B-126FDDB6A7E1}"/>
                </a:ext>
              </a:extLst>
            </p:cNvPr>
            <p:cNvGrpSpPr>
              <a:grpSpLocks/>
            </p:cNvGrpSpPr>
            <p:nvPr/>
          </p:nvGrpSpPr>
          <p:grpSpPr bwMode="auto">
            <a:xfrm>
              <a:off x="0" y="0"/>
              <a:ext cx="1457824" cy="1485182"/>
              <a:chOff x="0" y="0"/>
              <a:chExt cx="1880052" cy="1915334"/>
            </a:xfrm>
          </p:grpSpPr>
          <p:sp>
            <p:nvSpPr>
              <p:cNvPr id="7" name="Freeform 24">
                <a:extLst>
                  <a:ext uri="{FF2B5EF4-FFF2-40B4-BE49-F238E27FC236}">
                    <a16:creationId xmlns:a16="http://schemas.microsoft.com/office/drawing/2014/main" id="{775419B8-52B8-45C8-BC1F-95D29D2F4E72}"/>
                  </a:ext>
                </a:extLst>
              </p:cNvPr>
              <p:cNvSpPr>
                <a:spLocks/>
              </p:cNvSpPr>
              <p:nvPr/>
            </p:nvSpPr>
            <p:spPr bwMode="auto">
              <a:xfrm>
                <a:off x="0" y="46345"/>
                <a:ext cx="1849915" cy="1870038"/>
              </a:xfrm>
              <a:custGeom>
                <a:avLst/>
                <a:gdLst>
                  <a:gd name="T0" fmla="*/ 0 w 1850051"/>
                  <a:gd name="T1" fmla="*/ 200014 h 1870136"/>
                  <a:gd name="T2" fmla="*/ 180005 w 1850051"/>
                  <a:gd name="T3" fmla="*/ 1870136 h 1870136"/>
                  <a:gd name="T4" fmla="*/ 1850051 w 1850051"/>
                  <a:gd name="T5" fmla="*/ 1530111 h 1870136"/>
                  <a:gd name="T6" fmla="*/ 1470040 w 1850051"/>
                  <a:gd name="T7" fmla="*/ 0 h 1870136"/>
                  <a:gd name="T8" fmla="*/ 0 w 1850051"/>
                  <a:gd name="T9" fmla="*/ 200014 h 1870136"/>
                </a:gdLst>
                <a:ahLst/>
                <a:cxnLst>
                  <a:cxn ang="0">
                    <a:pos x="T0" y="T1"/>
                  </a:cxn>
                  <a:cxn ang="0">
                    <a:pos x="T2" y="T3"/>
                  </a:cxn>
                  <a:cxn ang="0">
                    <a:pos x="T4" y="T5"/>
                  </a:cxn>
                  <a:cxn ang="0">
                    <a:pos x="T6" y="T7"/>
                  </a:cxn>
                  <a:cxn ang="0">
                    <a:pos x="T8" y="T9"/>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 name="Freeform 4">
                <a:extLst>
                  <a:ext uri="{FF2B5EF4-FFF2-40B4-BE49-F238E27FC236}">
                    <a16:creationId xmlns:a16="http://schemas.microsoft.com/office/drawing/2014/main" id="{D8F4833D-814A-42E7-970D-C6C6A0CD5521}"/>
                  </a:ext>
                </a:extLst>
              </p:cNvPr>
              <p:cNvSpPr>
                <a:spLocks/>
              </p:cNvSpPr>
              <p:nvPr/>
            </p:nvSpPr>
            <p:spPr bwMode="auto">
              <a:xfrm>
                <a:off x="0" y="0"/>
                <a:ext cx="1880052" cy="1819058"/>
              </a:xfrm>
              <a:custGeom>
                <a:avLst/>
                <a:gdLst>
                  <a:gd name="T0" fmla="*/ 0 w 1880052"/>
                  <a:gd name="T1" fmla="*/ 206682 h 1818466"/>
                  <a:gd name="T2" fmla="*/ 1560043 w 1880052"/>
                  <a:gd name="T3" fmla="*/ 6667 h 1818466"/>
                  <a:gd name="T4" fmla="*/ 1580044 w 1880052"/>
                  <a:gd name="T5" fmla="*/ 96674 h 1818466"/>
                  <a:gd name="T6" fmla="*/ 1650045 w 1880052"/>
                  <a:gd name="T7" fmla="*/ 586709 h 1818466"/>
                  <a:gd name="T8" fmla="*/ 1750048 w 1880052"/>
                  <a:gd name="T9" fmla="*/ 1106747 h 1818466"/>
                  <a:gd name="T10" fmla="*/ 1880052 w 1880052"/>
                  <a:gd name="T11" fmla="*/ 1566781 h 1818466"/>
                  <a:gd name="T12" fmla="*/ 1770049 w 1880052"/>
                  <a:gd name="T13" fmla="*/ 1596783 h 1818466"/>
                  <a:gd name="T14" fmla="*/ 1320036 w 1880052"/>
                  <a:gd name="T15" fmla="*/ 1666788 h 1818466"/>
                  <a:gd name="T16" fmla="*/ 370011 w 1880052"/>
                  <a:gd name="T17" fmla="*/ 1806798 h 1818466"/>
                  <a:gd name="T18" fmla="*/ 240007 w 1880052"/>
                  <a:gd name="T19" fmla="*/ 1596783 h 1818466"/>
                  <a:gd name="T20" fmla="*/ 160005 w 1880052"/>
                  <a:gd name="T21" fmla="*/ 1146750 h 1818466"/>
                  <a:gd name="T22" fmla="*/ 70002 w 1880052"/>
                  <a:gd name="T23" fmla="*/ 566708 h 1818466"/>
                  <a:gd name="T24" fmla="*/ 0 w 1880052"/>
                  <a:gd name="T25" fmla="*/ 206682 h 1818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solidFill>
                <a:srgbClr val="558ED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4" name="TextBox 21">
              <a:extLst>
                <a:ext uri="{FF2B5EF4-FFF2-40B4-BE49-F238E27FC236}">
                  <a16:creationId xmlns:a16="http://schemas.microsoft.com/office/drawing/2014/main" id="{3A471CDB-2797-4BF2-89C6-AAFC6BFA3F84}"/>
                </a:ext>
              </a:extLst>
            </p:cNvPr>
            <p:cNvSpPr txBox="1">
              <a:spLocks noChangeArrowheads="1"/>
            </p:cNvSpPr>
            <p:nvPr/>
          </p:nvSpPr>
          <p:spPr bwMode="auto">
            <a:xfrm>
              <a:off x="131944" y="164230"/>
              <a:ext cx="246395" cy="3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nb-NO" altLang="en-US" sz="1200" b="1">
                  <a:solidFill>
                    <a:srgbClr val="FFFFFF"/>
                  </a:solidFill>
                </a:rPr>
                <a:t>4</a:t>
              </a:r>
            </a:p>
          </p:txBody>
        </p:sp>
        <p:sp>
          <p:nvSpPr>
            <p:cNvPr id="5" name="Oval 22">
              <a:extLst>
                <a:ext uri="{FF2B5EF4-FFF2-40B4-BE49-F238E27FC236}">
                  <a16:creationId xmlns:a16="http://schemas.microsoft.com/office/drawing/2014/main" id="{3B00B09D-0250-4428-B7EF-CA5C989856BD}"/>
                </a:ext>
              </a:extLst>
            </p:cNvPr>
            <p:cNvSpPr>
              <a:spLocks noChangeArrowheads="1"/>
            </p:cNvSpPr>
            <p:nvPr/>
          </p:nvSpPr>
          <p:spPr bwMode="auto">
            <a:xfrm rot="2921021">
              <a:off x="131276" y="208383"/>
              <a:ext cx="274919" cy="253456"/>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a:solidFill>
                  <a:srgbClr val="FFFFFF"/>
                </a:solidFill>
                <a:ea typeface="MS PGothic" panose="020B0600070205080204" pitchFamily="34" charset="-128"/>
              </a:endParaRPr>
            </a:p>
          </p:txBody>
        </p:sp>
        <p:sp>
          <p:nvSpPr>
            <p:cNvPr id="6" name="TextBox 23">
              <a:extLst>
                <a:ext uri="{FF2B5EF4-FFF2-40B4-BE49-F238E27FC236}">
                  <a16:creationId xmlns:a16="http://schemas.microsoft.com/office/drawing/2014/main" id="{27065F80-BBB3-4E96-B4E3-A5974666FC7C}"/>
                </a:ext>
              </a:extLst>
            </p:cNvPr>
            <p:cNvSpPr txBox="1">
              <a:spLocks noChangeArrowheads="1"/>
            </p:cNvSpPr>
            <p:nvPr/>
          </p:nvSpPr>
          <p:spPr bwMode="auto">
            <a:xfrm rot="20984778">
              <a:off x="148004" y="567312"/>
              <a:ext cx="1238149" cy="34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400" b="1" dirty="0"/>
                <a:t>应急值守</a:t>
              </a:r>
              <a:endParaRPr lang="nb-NO" altLang="en-US" sz="1400" b="1" dirty="0"/>
            </a:p>
          </p:txBody>
        </p:sp>
      </p:grpSp>
      <p:sp>
        <p:nvSpPr>
          <p:cNvPr id="9" name="文本框 8">
            <a:extLst>
              <a:ext uri="{FF2B5EF4-FFF2-40B4-BE49-F238E27FC236}">
                <a16:creationId xmlns:a16="http://schemas.microsoft.com/office/drawing/2014/main" id="{D694D9E9-0FAA-4D9B-BC78-9C7B72CF871A}"/>
              </a:ext>
            </a:extLst>
          </p:cNvPr>
          <p:cNvSpPr txBox="1"/>
          <p:nvPr/>
        </p:nvSpPr>
        <p:spPr>
          <a:xfrm>
            <a:off x="279422" y="1238812"/>
            <a:ext cx="8316996"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b="1" dirty="0"/>
              <a:t>针对本单位的隐患及可能出现的生产安全事故，</a:t>
            </a:r>
            <a:r>
              <a:rPr lang="zh-CN" altLang="en-US" i="1" u="sng" dirty="0">
                <a:solidFill>
                  <a:srgbClr val="006666"/>
                </a:solidFill>
              </a:rPr>
              <a:t>明确应急值守人员及其值班位置</a:t>
            </a:r>
            <a:endParaRPr lang="en-US" altLang="zh-CN" i="1" u="sng" dirty="0">
              <a:solidFill>
                <a:srgbClr val="006666"/>
              </a:solidFill>
            </a:endParaRPr>
          </a:p>
          <a:p>
            <a:pPr marL="285750" indent="-285750">
              <a:buFont typeface="Wingdings" panose="05000000000000000000" pitchFamily="2" charset="2"/>
              <a:buChar char="Ø"/>
            </a:pPr>
            <a:r>
              <a:rPr lang="zh-CN" altLang="en-US" b="1" dirty="0"/>
              <a:t>明确应急</a:t>
            </a:r>
            <a:r>
              <a:rPr lang="zh-CN" altLang="en-US" i="1" u="sng" dirty="0">
                <a:solidFill>
                  <a:srgbClr val="006666"/>
                </a:solidFill>
              </a:rPr>
              <a:t>值守时间</a:t>
            </a:r>
            <a:r>
              <a:rPr lang="zh-CN" altLang="en-US" b="1" dirty="0"/>
              <a:t>，如</a:t>
            </a:r>
            <a:r>
              <a:rPr lang="en-US" altLang="zh-CN" b="1" dirty="0"/>
              <a:t>24</a:t>
            </a:r>
            <a:r>
              <a:rPr lang="zh-CN" altLang="en-US" b="1" dirty="0"/>
              <a:t>小时值守、重要节假日值守、敏感时期值守、重要防护期值守、重大突发事件期间值守等。</a:t>
            </a:r>
            <a:endParaRPr lang="en-US" altLang="zh-CN" b="1" dirty="0"/>
          </a:p>
          <a:p>
            <a:pPr marL="285750" indent="-285750">
              <a:buFont typeface="Wingdings" panose="05000000000000000000" pitchFamily="2" charset="2"/>
              <a:buChar char="Ø"/>
            </a:pPr>
            <a:r>
              <a:rPr lang="zh-CN" altLang="en-US" b="1" dirty="0"/>
              <a:t>明确应急值守人员</a:t>
            </a:r>
            <a:r>
              <a:rPr lang="zh-CN" altLang="en-US" i="1" u="sng" dirty="0">
                <a:solidFill>
                  <a:srgbClr val="006666"/>
                </a:solidFill>
              </a:rPr>
              <a:t>职责</a:t>
            </a:r>
            <a:r>
              <a:rPr lang="zh-CN" altLang="en-US" b="1" dirty="0"/>
              <a:t>，主要包括（但不仅限于）：</a:t>
            </a:r>
            <a:endParaRPr lang="en-US" altLang="zh-CN" b="1" dirty="0"/>
          </a:p>
          <a:p>
            <a:pPr marL="342900" indent="-342900">
              <a:buFont typeface="+mj-ea"/>
              <a:buAutoNum type="circleNumDbPlain"/>
            </a:pPr>
            <a:r>
              <a:rPr lang="zh-CN" altLang="en-US" dirty="0"/>
              <a:t>保持</a:t>
            </a:r>
            <a:r>
              <a:rPr lang="en-US" altLang="zh-CN" dirty="0"/>
              <a:t>24</a:t>
            </a:r>
            <a:r>
              <a:rPr lang="zh-CN" altLang="en-US" dirty="0"/>
              <a:t>小时信息通畅</a:t>
            </a:r>
            <a:endParaRPr lang="en-US" altLang="zh-CN" dirty="0"/>
          </a:p>
          <a:p>
            <a:pPr marL="342900" indent="-342900">
              <a:buFont typeface="+mj-ea"/>
              <a:buAutoNum type="circleNumDbPlain"/>
            </a:pPr>
            <a:r>
              <a:rPr lang="zh-CN" altLang="en-US" dirty="0"/>
              <a:t>保障信息及时报告、及时处置，不误报、不延报、不瞒报、不漏报</a:t>
            </a:r>
            <a:endParaRPr lang="en-US" altLang="zh-CN" dirty="0"/>
          </a:p>
          <a:p>
            <a:pPr marL="342900" indent="-342900">
              <a:buFont typeface="+mj-ea"/>
              <a:buAutoNum type="circleNumDbPlain"/>
            </a:pPr>
            <a:r>
              <a:rPr lang="zh-CN" altLang="en-US" dirty="0"/>
              <a:t>认真做好应急值守记录，做好各类信息的收发工作</a:t>
            </a:r>
            <a:endParaRPr lang="en-US" altLang="zh-CN" dirty="0"/>
          </a:p>
          <a:p>
            <a:pPr marL="342900" indent="-342900">
              <a:buFont typeface="+mj-ea"/>
              <a:buAutoNum type="circleNumDbPlain"/>
            </a:pPr>
            <a:r>
              <a:rPr lang="zh-CN" altLang="en-US" dirty="0"/>
              <a:t>定时巡查重点部位、重要目标及隐患点</a:t>
            </a:r>
            <a:endParaRPr lang="en-US" altLang="zh-CN" dirty="0"/>
          </a:p>
        </p:txBody>
      </p:sp>
      <p:grpSp>
        <p:nvGrpSpPr>
          <p:cNvPr id="10" name="Group 45">
            <a:extLst>
              <a:ext uri="{FF2B5EF4-FFF2-40B4-BE49-F238E27FC236}">
                <a16:creationId xmlns:a16="http://schemas.microsoft.com/office/drawing/2014/main" id="{E10045F9-C729-4397-B2D2-3CE0527E46D8}"/>
              </a:ext>
            </a:extLst>
          </p:cNvPr>
          <p:cNvGrpSpPr>
            <a:grpSpLocks/>
          </p:cNvGrpSpPr>
          <p:nvPr/>
        </p:nvGrpSpPr>
        <p:grpSpPr bwMode="auto">
          <a:xfrm>
            <a:off x="7792282" y="2941465"/>
            <a:ext cx="1147762" cy="1149350"/>
            <a:chOff x="0" y="0"/>
            <a:chExt cx="1299909" cy="1300423"/>
          </a:xfrm>
        </p:grpSpPr>
        <p:sp>
          <p:nvSpPr>
            <p:cNvPr id="11" name="Rectangle 27">
              <a:extLst>
                <a:ext uri="{FF2B5EF4-FFF2-40B4-BE49-F238E27FC236}">
                  <a16:creationId xmlns:a16="http://schemas.microsoft.com/office/drawing/2014/main" id="{D68F8080-5167-4733-B78F-0F31E7A856E5}"/>
                </a:ext>
              </a:extLst>
            </p:cNvPr>
            <p:cNvSpPr>
              <a:spLocks noChangeArrowheads="1"/>
            </p:cNvSpPr>
            <p:nvPr/>
          </p:nvSpPr>
          <p:spPr bwMode="auto">
            <a:xfrm rot="344736">
              <a:off x="0" y="0"/>
              <a:ext cx="1299909" cy="1300423"/>
            </a:xfrm>
            <a:prstGeom prst="rect">
              <a:avLst/>
            </a:prstGeom>
            <a:gradFill rotWithShape="1">
              <a:gsLst>
                <a:gs pos="0">
                  <a:srgbClr val="E46C0A"/>
                </a:gs>
                <a:gs pos="100000">
                  <a:srgbClr val="F79646"/>
                </a:gs>
              </a:gsLst>
              <a:lin ang="5400000"/>
            </a:gradFill>
            <a:ln>
              <a:noFill/>
            </a:ln>
            <a:effectLst>
              <a:outerShdw dist="63500" dir="5699981" algn="ctr" rotWithShape="0">
                <a:srgbClr val="808080">
                  <a:alpha val="42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a:solidFill>
                  <a:srgbClr val="FFFFFF"/>
                </a:solidFill>
              </a:endParaRPr>
            </a:p>
          </p:txBody>
        </p:sp>
        <p:sp>
          <p:nvSpPr>
            <p:cNvPr id="12" name="TextBox 28">
              <a:extLst>
                <a:ext uri="{FF2B5EF4-FFF2-40B4-BE49-F238E27FC236}">
                  <a16:creationId xmlns:a16="http://schemas.microsoft.com/office/drawing/2014/main" id="{2337DEFF-4229-4FFA-8C90-B2D0DEC59652}"/>
                </a:ext>
              </a:extLst>
            </p:cNvPr>
            <p:cNvSpPr txBox="1">
              <a:spLocks noChangeArrowheads="1"/>
            </p:cNvSpPr>
            <p:nvPr/>
          </p:nvSpPr>
          <p:spPr bwMode="auto">
            <a:xfrm>
              <a:off x="103770" y="0"/>
              <a:ext cx="246396" cy="3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nb-NO" altLang="en-US" sz="1200" b="1">
                  <a:solidFill>
                    <a:srgbClr val="FFFFFF"/>
                  </a:solidFill>
                </a:rPr>
                <a:t>5</a:t>
              </a:r>
            </a:p>
          </p:txBody>
        </p:sp>
        <p:sp>
          <p:nvSpPr>
            <p:cNvPr id="13" name="Freeform 29">
              <a:extLst>
                <a:ext uri="{FF2B5EF4-FFF2-40B4-BE49-F238E27FC236}">
                  <a16:creationId xmlns:a16="http://schemas.microsoft.com/office/drawing/2014/main" id="{EA1F8233-DCEA-4508-9297-98625CC3952E}"/>
                </a:ext>
              </a:extLst>
            </p:cNvPr>
            <p:cNvSpPr>
              <a:spLocks/>
            </p:cNvSpPr>
            <p:nvPr/>
          </p:nvSpPr>
          <p:spPr bwMode="auto">
            <a:xfrm>
              <a:off x="98886" y="44905"/>
              <a:ext cx="269691" cy="274813"/>
            </a:xfrm>
            <a:custGeom>
              <a:avLst/>
              <a:gdLst>
                <a:gd name="T0" fmla="*/ 306675 w 346676"/>
                <a:gd name="T1" fmla="*/ 71672 h 355026"/>
                <a:gd name="T2" fmla="*/ 216673 w 346676"/>
                <a:gd name="T3" fmla="*/ 11668 h 355026"/>
                <a:gd name="T4" fmla="*/ 46668 w 346676"/>
                <a:gd name="T5" fmla="*/ 31669 h 355026"/>
                <a:gd name="T6" fmla="*/ 6667 w 346676"/>
                <a:gd name="T7" fmla="*/ 201682 h 355026"/>
                <a:gd name="T8" fmla="*/ 86669 w 346676"/>
                <a:gd name="T9" fmla="*/ 321691 h 355026"/>
                <a:gd name="T10" fmla="*/ 266674 w 346676"/>
                <a:gd name="T11" fmla="*/ 331691 h 355026"/>
                <a:gd name="T12" fmla="*/ 336676 w 346676"/>
                <a:gd name="T13" fmla="*/ 181680 h 355026"/>
                <a:gd name="T14" fmla="*/ 306675 w 346676"/>
                <a:gd name="T15" fmla="*/ 71672 h 355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676" h="355026">
                  <a:moveTo>
                    <a:pt x="306675" y="71672"/>
                  </a:moveTo>
                  <a:cubicBezTo>
                    <a:pt x="286675" y="43337"/>
                    <a:pt x="260007" y="18335"/>
                    <a:pt x="216673" y="11668"/>
                  </a:cubicBezTo>
                  <a:cubicBezTo>
                    <a:pt x="173339" y="5001"/>
                    <a:pt x="81669" y="0"/>
                    <a:pt x="46668" y="31669"/>
                  </a:cubicBezTo>
                  <a:cubicBezTo>
                    <a:pt x="11667" y="63338"/>
                    <a:pt x="0" y="153345"/>
                    <a:pt x="6667" y="201682"/>
                  </a:cubicBezTo>
                  <a:cubicBezTo>
                    <a:pt x="13334" y="250019"/>
                    <a:pt x="43335" y="300023"/>
                    <a:pt x="86669" y="321691"/>
                  </a:cubicBezTo>
                  <a:cubicBezTo>
                    <a:pt x="130004" y="343359"/>
                    <a:pt x="225006" y="355026"/>
                    <a:pt x="266674" y="331691"/>
                  </a:cubicBezTo>
                  <a:cubicBezTo>
                    <a:pt x="308342" y="308356"/>
                    <a:pt x="326676" y="225016"/>
                    <a:pt x="336676" y="181680"/>
                  </a:cubicBezTo>
                  <a:cubicBezTo>
                    <a:pt x="346676" y="138344"/>
                    <a:pt x="326675" y="100007"/>
                    <a:pt x="306675" y="71672"/>
                  </a:cubicBezTo>
                  <a:close/>
                </a:path>
              </a:pathLst>
            </a:custGeom>
            <a:noFill/>
            <a:ln w="25400"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 name="TextBox 30">
              <a:extLst>
                <a:ext uri="{FF2B5EF4-FFF2-40B4-BE49-F238E27FC236}">
                  <a16:creationId xmlns:a16="http://schemas.microsoft.com/office/drawing/2014/main" id="{EAD46D92-8A29-4FDE-A89B-0F77CFE89AEB}"/>
                </a:ext>
              </a:extLst>
            </p:cNvPr>
            <p:cNvSpPr txBox="1">
              <a:spLocks noChangeArrowheads="1"/>
            </p:cNvSpPr>
            <p:nvPr/>
          </p:nvSpPr>
          <p:spPr bwMode="auto">
            <a:xfrm rot="365450">
              <a:off x="24010" y="541248"/>
              <a:ext cx="1238149" cy="34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400" b="1" dirty="0"/>
                <a:t>事故报告</a:t>
              </a:r>
              <a:endParaRPr lang="nb-NO" altLang="en-US" sz="1400" b="1" dirty="0"/>
            </a:p>
          </p:txBody>
        </p:sp>
      </p:grpSp>
      <p:sp>
        <p:nvSpPr>
          <p:cNvPr id="15" name="文本框 14">
            <a:extLst>
              <a:ext uri="{FF2B5EF4-FFF2-40B4-BE49-F238E27FC236}">
                <a16:creationId xmlns:a16="http://schemas.microsoft.com/office/drawing/2014/main" id="{2803EB4C-A5FD-47DD-9A9B-D62FC850ADBC}"/>
              </a:ext>
            </a:extLst>
          </p:cNvPr>
          <p:cNvSpPr txBox="1"/>
          <p:nvPr/>
        </p:nvSpPr>
        <p:spPr>
          <a:xfrm>
            <a:off x="279422" y="4145381"/>
            <a:ext cx="831699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b="1" dirty="0"/>
              <a:t>明确事故</a:t>
            </a:r>
            <a:r>
              <a:rPr lang="zh-CN" altLang="en-US" i="1" u="sng" dirty="0">
                <a:solidFill>
                  <a:srgbClr val="006666"/>
                </a:solidFill>
              </a:rPr>
              <a:t>上报时限</a:t>
            </a:r>
            <a:endParaRPr lang="en-US" altLang="zh-CN" i="1" u="sng" dirty="0">
              <a:solidFill>
                <a:srgbClr val="006666"/>
              </a:solidFill>
            </a:endParaRPr>
          </a:p>
          <a:p>
            <a:pPr marL="285750" indent="-285750">
              <a:buFont typeface="Wingdings" panose="05000000000000000000" pitchFamily="2" charset="2"/>
              <a:buChar char="Ø"/>
            </a:pPr>
            <a:r>
              <a:rPr lang="zh-CN" altLang="en-US" b="1" dirty="0"/>
              <a:t>明确事故</a:t>
            </a:r>
            <a:r>
              <a:rPr lang="zh-CN" altLang="en-US" i="1" u="sng" dirty="0">
                <a:solidFill>
                  <a:srgbClr val="006666"/>
                </a:solidFill>
              </a:rPr>
              <a:t>上报流程</a:t>
            </a:r>
            <a:endParaRPr lang="en-US" altLang="zh-CN" i="1" u="sng" dirty="0">
              <a:solidFill>
                <a:srgbClr val="006666"/>
              </a:solidFill>
            </a:endParaRPr>
          </a:p>
          <a:p>
            <a:r>
              <a:rPr lang="en-US" altLang="zh-CN" dirty="0"/>
              <a:t>      </a:t>
            </a:r>
            <a:r>
              <a:rPr lang="zh-CN" altLang="en-US" dirty="0"/>
              <a:t>部门主管</a:t>
            </a:r>
            <a:r>
              <a:rPr lang="en-US" altLang="zh-CN" dirty="0"/>
              <a:t>—</a:t>
            </a:r>
            <a:r>
              <a:rPr lang="zh-CN" altLang="en-US" dirty="0"/>
              <a:t>总指挥</a:t>
            </a:r>
            <a:r>
              <a:rPr lang="en-US" altLang="zh-CN" dirty="0"/>
              <a:t>—</a:t>
            </a:r>
            <a:r>
              <a:rPr lang="zh-CN" altLang="en-US" dirty="0"/>
              <a:t>公司或集团等上级单位</a:t>
            </a:r>
            <a:r>
              <a:rPr lang="en-US" altLang="zh-CN" dirty="0"/>
              <a:t>—</a:t>
            </a:r>
            <a:r>
              <a:rPr lang="zh-CN" altLang="en-US" dirty="0"/>
              <a:t>本区安监部门</a:t>
            </a:r>
            <a:r>
              <a:rPr lang="en-US" altLang="zh-CN" dirty="0"/>
              <a:t>—</a:t>
            </a:r>
            <a:r>
              <a:rPr lang="zh-CN" altLang="en-US" dirty="0"/>
              <a:t>外部救援力量</a:t>
            </a:r>
            <a:endParaRPr lang="en-US" altLang="zh-CN" dirty="0"/>
          </a:p>
          <a:p>
            <a:pPr marL="285750" indent="-285750">
              <a:buFont typeface="Wingdings" panose="05000000000000000000" pitchFamily="2" charset="2"/>
              <a:buChar char="Ø"/>
            </a:pPr>
            <a:r>
              <a:rPr lang="zh-CN" altLang="en-US" b="1" dirty="0"/>
              <a:t>明确事故</a:t>
            </a:r>
            <a:r>
              <a:rPr lang="zh-CN" altLang="en-US" i="1" u="sng" dirty="0">
                <a:solidFill>
                  <a:srgbClr val="006666"/>
                </a:solidFill>
              </a:rPr>
              <a:t>上报方式</a:t>
            </a:r>
            <a:r>
              <a:rPr lang="zh-CN" altLang="en-US" dirty="0"/>
              <a:t>：手机？座机？对讲机？防爆电话？</a:t>
            </a:r>
            <a:endParaRPr lang="en-US" altLang="zh-CN" dirty="0"/>
          </a:p>
          <a:p>
            <a:pPr marL="285750" indent="-285750">
              <a:buFont typeface="Wingdings" panose="05000000000000000000" pitchFamily="2" charset="2"/>
              <a:buChar char="Ø"/>
            </a:pPr>
            <a:r>
              <a:rPr lang="zh-CN" altLang="en-US" b="1" dirty="0"/>
              <a:t>明确事故及其应对措施需</a:t>
            </a:r>
            <a:r>
              <a:rPr lang="zh-CN" altLang="en-US" i="1" u="sng" dirty="0">
                <a:solidFill>
                  <a:srgbClr val="006666"/>
                </a:solidFill>
              </a:rPr>
              <a:t>上报的内容</a:t>
            </a:r>
            <a:r>
              <a:rPr lang="zh-CN" altLang="en-US" dirty="0"/>
              <a:t>：事故发生时间、地点、原因、简要经过、有无 人员伤亡、先期处置措施、现场控制情况、是否需要外部救援力量等。</a:t>
            </a:r>
            <a:endParaRPr lang="en-US" altLang="zh-CN" dirty="0"/>
          </a:p>
        </p:txBody>
      </p:sp>
    </p:spTree>
    <p:extLst>
      <p:ext uri="{BB962C8B-B14F-4D97-AF65-F5344CB8AC3E}">
        <p14:creationId xmlns:p14="http://schemas.microsoft.com/office/powerpoint/2010/main" val="39691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id="{6E6BFD01-205E-4ED2-8F8C-450C498868A8}"/>
              </a:ext>
            </a:extLst>
          </p:cNvPr>
          <p:cNvGrpSpPr>
            <a:grpSpLocks/>
          </p:cNvGrpSpPr>
          <p:nvPr/>
        </p:nvGrpSpPr>
        <p:grpSpPr bwMode="auto">
          <a:xfrm rot="19845985">
            <a:off x="230239" y="-66961"/>
            <a:ext cx="1252537" cy="1269547"/>
            <a:chOff x="0" y="0"/>
            <a:chExt cx="1418082" cy="1437646"/>
          </a:xfrm>
        </p:grpSpPr>
        <p:grpSp>
          <p:nvGrpSpPr>
            <p:cNvPr id="3" name="Group 26">
              <a:extLst>
                <a:ext uri="{FF2B5EF4-FFF2-40B4-BE49-F238E27FC236}">
                  <a16:creationId xmlns:a16="http://schemas.microsoft.com/office/drawing/2014/main" id="{6D145E9D-BF05-4464-8BC6-4C837217C18D}"/>
                </a:ext>
              </a:extLst>
            </p:cNvPr>
            <p:cNvGrpSpPr>
              <a:grpSpLocks/>
            </p:cNvGrpSpPr>
            <p:nvPr/>
          </p:nvGrpSpPr>
          <p:grpSpPr bwMode="auto">
            <a:xfrm>
              <a:off x="0" y="0"/>
              <a:ext cx="1418082" cy="1437646"/>
              <a:chOff x="0" y="0"/>
              <a:chExt cx="1828800" cy="1854029"/>
            </a:xfrm>
          </p:grpSpPr>
          <p:sp>
            <p:nvSpPr>
              <p:cNvPr id="7" name="Freeform 17">
                <a:extLst>
                  <a:ext uri="{FF2B5EF4-FFF2-40B4-BE49-F238E27FC236}">
                    <a16:creationId xmlns:a16="http://schemas.microsoft.com/office/drawing/2014/main" id="{34769E0D-EA79-4DB3-ADC3-8B21CD635101}"/>
                  </a:ext>
                </a:extLst>
              </p:cNvPr>
              <p:cNvSpPr>
                <a:spLocks/>
              </p:cNvSpPr>
              <p:nvPr/>
            </p:nvSpPr>
            <p:spPr bwMode="auto">
              <a:xfrm>
                <a:off x="59210" y="242767"/>
                <a:ext cx="1680456" cy="1611262"/>
              </a:xfrm>
              <a:custGeom>
                <a:avLst/>
                <a:gdLst>
                  <a:gd name="T0" fmla="*/ 1670046 w 1680046"/>
                  <a:gd name="T1" fmla="*/ 60004 h 1610117"/>
                  <a:gd name="T2" fmla="*/ 1680046 w 1680046"/>
                  <a:gd name="T3" fmla="*/ 1610117 h 1610117"/>
                  <a:gd name="T4" fmla="*/ 0 w 1680046"/>
                  <a:gd name="T5" fmla="*/ 1590115 h 1610117"/>
                  <a:gd name="T6" fmla="*/ 200006 w 1680046"/>
                  <a:gd name="T7" fmla="*/ 0 h 1610117"/>
                  <a:gd name="T8" fmla="*/ 1670046 w 1680046"/>
                  <a:gd name="T9" fmla="*/ 60004 h 1610117"/>
                </a:gdLst>
                <a:ahLst/>
                <a:cxnLst>
                  <a:cxn ang="0">
                    <a:pos x="T0" y="T1"/>
                  </a:cxn>
                  <a:cxn ang="0">
                    <a:pos x="T2" y="T3"/>
                  </a:cxn>
                  <a:cxn ang="0">
                    <a:pos x="T4" y="T5"/>
                  </a:cxn>
                  <a:cxn ang="0">
                    <a:pos x="T6" y="T7"/>
                  </a:cxn>
                  <a:cxn ang="0">
                    <a:pos x="T8" y="T9"/>
                  </a:cxn>
                </a:cxnLst>
                <a:rect l="0" t="0" r="r" b="b"/>
                <a:pathLst>
                  <a:path w="1680046" h="1610117">
                    <a:moveTo>
                      <a:pt x="1670046" y="60004"/>
                    </a:moveTo>
                    <a:cubicBezTo>
                      <a:pt x="1673379" y="576708"/>
                      <a:pt x="1676713" y="1093413"/>
                      <a:pt x="1680046" y="1610117"/>
                    </a:cubicBezTo>
                    <a:lnTo>
                      <a:pt x="0" y="1590115"/>
                    </a:lnTo>
                    <a:lnTo>
                      <a:pt x="200006" y="0"/>
                    </a:lnTo>
                    <a:lnTo>
                      <a:pt x="1670046" y="60004"/>
                    </a:lnTo>
                    <a:close/>
                  </a:path>
                </a:pathLst>
              </a:custGeom>
              <a:gradFill rotWithShape="1">
                <a:gsLst>
                  <a:gs pos="0">
                    <a:srgbClr val="A6A6A6"/>
                  </a:gs>
                  <a:gs pos="50000">
                    <a:srgbClr val="A6A6A6">
                      <a:alpha val="50000"/>
                    </a:srgbClr>
                  </a:gs>
                  <a:gs pos="100000">
                    <a:srgbClr val="A6A6A6">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 name="Freeform 7">
                <a:extLst>
                  <a:ext uri="{FF2B5EF4-FFF2-40B4-BE49-F238E27FC236}">
                    <a16:creationId xmlns:a16="http://schemas.microsoft.com/office/drawing/2014/main" id="{9F5BEFD2-6056-4DE3-B863-2E3BBFE37A34}"/>
                  </a:ext>
                </a:extLst>
              </p:cNvPr>
              <p:cNvSpPr>
                <a:spLocks/>
              </p:cNvSpPr>
              <p:nvPr/>
            </p:nvSpPr>
            <p:spPr bwMode="auto">
              <a:xfrm>
                <a:off x="0" y="0"/>
                <a:ext cx="1828800" cy="1694724"/>
              </a:xfrm>
              <a:custGeom>
                <a:avLst/>
                <a:gdLst>
                  <a:gd name="T0" fmla="*/ 152400 w 1828800"/>
                  <a:gd name="T1" fmla="*/ 16279 h 1692679"/>
                  <a:gd name="T2" fmla="*/ 1828800 w 1828800"/>
                  <a:gd name="T3" fmla="*/ 16279 h 1692679"/>
                  <a:gd name="T4" fmla="*/ 1676400 w 1828800"/>
                  <a:gd name="T5" fmla="*/ 1692679 h 1692679"/>
                  <a:gd name="T6" fmla="*/ 0 w 1828800"/>
                  <a:gd name="T7" fmla="*/ 1692679 h 1692679"/>
                  <a:gd name="T8" fmla="*/ 152400 w 1828800"/>
                  <a:gd name="T9" fmla="*/ 16279 h 1692679"/>
                </a:gdLst>
                <a:ahLst/>
                <a:cxnLst>
                  <a:cxn ang="0">
                    <a:pos x="T0" y="T1"/>
                  </a:cxn>
                  <a:cxn ang="0">
                    <a:pos x="T2" y="T3"/>
                  </a:cxn>
                  <a:cxn ang="0">
                    <a:pos x="T4" y="T5"/>
                  </a:cxn>
                  <a:cxn ang="0">
                    <a:pos x="T6" y="T7"/>
                  </a:cxn>
                  <a:cxn ang="0">
                    <a:pos x="T8" y="T9"/>
                  </a:cxn>
                </a:cxnLst>
                <a:rect l="0" t="0" r="r" b="b"/>
                <a:pathLst>
                  <a:path w="1828800" h="1692679">
                    <a:moveTo>
                      <a:pt x="152400" y="16279"/>
                    </a:moveTo>
                    <a:cubicBezTo>
                      <a:pt x="711200" y="16279"/>
                      <a:pt x="1491204" y="0"/>
                      <a:pt x="1828800" y="16279"/>
                    </a:cubicBezTo>
                    <a:cubicBezTo>
                      <a:pt x="1780413" y="324626"/>
                      <a:pt x="1727200" y="1133879"/>
                      <a:pt x="1676400" y="1692679"/>
                    </a:cubicBezTo>
                    <a:lnTo>
                      <a:pt x="0" y="1692679"/>
                    </a:lnTo>
                    <a:lnTo>
                      <a:pt x="152400" y="16279"/>
                    </a:lnTo>
                    <a:close/>
                  </a:path>
                </a:pathLst>
              </a:custGeom>
              <a:gradFill rotWithShape="1">
                <a:gsLst>
                  <a:gs pos="0">
                    <a:srgbClr val="8D6D00"/>
                  </a:gs>
                  <a:gs pos="50000">
                    <a:srgbClr val="CB9F00"/>
                  </a:gs>
                  <a:gs pos="100000">
                    <a:srgbClr val="F2B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4" name="TextBox 14">
              <a:extLst>
                <a:ext uri="{FF2B5EF4-FFF2-40B4-BE49-F238E27FC236}">
                  <a16:creationId xmlns:a16="http://schemas.microsoft.com/office/drawing/2014/main" id="{0A40B472-0ABE-4871-B250-F474F9CDFA6D}"/>
                </a:ext>
              </a:extLst>
            </p:cNvPr>
            <p:cNvSpPr txBox="1">
              <a:spLocks noChangeArrowheads="1"/>
            </p:cNvSpPr>
            <p:nvPr/>
          </p:nvSpPr>
          <p:spPr bwMode="auto">
            <a:xfrm>
              <a:off x="255323" y="96727"/>
              <a:ext cx="246396" cy="3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nb-NO" altLang="en-US" sz="1200" b="1" dirty="0">
                  <a:solidFill>
                    <a:srgbClr val="FFFFFF"/>
                  </a:solidFill>
                </a:rPr>
                <a:t>7</a:t>
              </a:r>
            </a:p>
          </p:txBody>
        </p:sp>
        <p:sp>
          <p:nvSpPr>
            <p:cNvPr id="5" name="Oval 15">
              <a:extLst>
                <a:ext uri="{FF2B5EF4-FFF2-40B4-BE49-F238E27FC236}">
                  <a16:creationId xmlns:a16="http://schemas.microsoft.com/office/drawing/2014/main" id="{83A4835A-AA96-43A8-B397-553DD8D2AAD4}"/>
                </a:ext>
              </a:extLst>
            </p:cNvPr>
            <p:cNvSpPr>
              <a:spLocks noChangeArrowheads="1"/>
            </p:cNvSpPr>
            <p:nvPr/>
          </p:nvSpPr>
          <p:spPr bwMode="auto">
            <a:xfrm>
              <a:off x="255219" y="100671"/>
              <a:ext cx="274989" cy="328978"/>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dirty="0">
                <a:solidFill>
                  <a:srgbClr val="FFFFFF"/>
                </a:solidFill>
                <a:ea typeface="MS PGothic" panose="020B0600070205080204" pitchFamily="34" charset="-128"/>
              </a:endParaRPr>
            </a:p>
          </p:txBody>
        </p:sp>
        <p:sp>
          <p:nvSpPr>
            <p:cNvPr id="6" name="TextBox 16">
              <a:extLst>
                <a:ext uri="{FF2B5EF4-FFF2-40B4-BE49-F238E27FC236}">
                  <a16:creationId xmlns:a16="http://schemas.microsoft.com/office/drawing/2014/main" id="{BB038592-D235-46B1-B1F3-7AA7BA04A81A}"/>
                </a:ext>
              </a:extLst>
            </p:cNvPr>
            <p:cNvSpPr txBox="1">
              <a:spLocks noChangeArrowheads="1"/>
            </p:cNvSpPr>
            <p:nvPr/>
          </p:nvSpPr>
          <p:spPr bwMode="auto">
            <a:xfrm>
              <a:off x="31801" y="516087"/>
              <a:ext cx="1329109" cy="59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400" b="1" dirty="0"/>
                <a:t>工作考评与奖惩</a:t>
              </a:r>
              <a:endParaRPr lang="nb-NO" altLang="en-US" sz="1400" b="1" dirty="0"/>
            </a:p>
          </p:txBody>
        </p:sp>
      </p:grpSp>
      <p:sp>
        <p:nvSpPr>
          <p:cNvPr id="9" name="文本框 8">
            <a:extLst>
              <a:ext uri="{FF2B5EF4-FFF2-40B4-BE49-F238E27FC236}">
                <a16:creationId xmlns:a16="http://schemas.microsoft.com/office/drawing/2014/main" id="{665B4609-D885-4DDA-9685-A357F97A2320}"/>
              </a:ext>
            </a:extLst>
          </p:cNvPr>
          <p:cNvSpPr txBox="1"/>
          <p:nvPr/>
        </p:nvSpPr>
        <p:spPr>
          <a:xfrm>
            <a:off x="356019" y="1082809"/>
            <a:ext cx="8468926"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b="1" dirty="0"/>
              <a:t>针对本单位应急管理工作的实际，确定应急管理工作</a:t>
            </a:r>
            <a:r>
              <a:rPr lang="zh-CN" altLang="en-US" i="1" u="sng" dirty="0">
                <a:solidFill>
                  <a:srgbClr val="006666"/>
                </a:solidFill>
              </a:rPr>
              <a:t>考评内容及标准</a:t>
            </a:r>
            <a:r>
              <a:rPr lang="zh-CN" altLang="en-US" b="1" dirty="0"/>
              <a:t>，其中考核内容包括（但不仅限于）：</a:t>
            </a:r>
            <a:endParaRPr lang="en-US" altLang="zh-CN" b="1" dirty="0"/>
          </a:p>
          <a:p>
            <a:pPr marL="342900" indent="-342900">
              <a:buFont typeface="+mj-ea"/>
              <a:buAutoNum type="circleNumDbPlain"/>
            </a:pPr>
            <a:r>
              <a:rPr lang="zh-CN" altLang="en-US" dirty="0"/>
              <a:t>应急管理组织机构涉及</a:t>
            </a:r>
            <a:r>
              <a:rPr lang="zh-CN" altLang="en-US" i="1" u="sng" dirty="0">
                <a:solidFill>
                  <a:srgbClr val="006666"/>
                </a:solidFill>
              </a:rPr>
              <a:t>人员</a:t>
            </a:r>
            <a:r>
              <a:rPr lang="zh-CN" altLang="en-US" dirty="0"/>
              <a:t>到位情况，各专业、单位应急管理人员配备情况。  </a:t>
            </a:r>
          </a:p>
          <a:p>
            <a:pPr marL="342900" indent="-342900">
              <a:buFont typeface="+mj-ea"/>
              <a:buAutoNum type="circleNumDbPlain"/>
            </a:pPr>
            <a:r>
              <a:rPr lang="zh-CN" altLang="en-US" i="1" u="sng" dirty="0">
                <a:solidFill>
                  <a:srgbClr val="006666"/>
                </a:solidFill>
              </a:rPr>
              <a:t>应急值守工作情况</a:t>
            </a:r>
            <a:r>
              <a:rPr lang="zh-CN" altLang="en-US" dirty="0"/>
              <a:t>，包括制度落实、值班记录、信息报告、批示批转、上传下达等情况。</a:t>
            </a:r>
            <a:endParaRPr lang="en-US" altLang="zh-CN" dirty="0"/>
          </a:p>
          <a:p>
            <a:pPr marL="342900" indent="-342900">
              <a:buFont typeface="+mj-ea"/>
              <a:buAutoNum type="circleNumDbPlain"/>
            </a:pPr>
            <a:r>
              <a:rPr lang="zh-CN" altLang="en-US" dirty="0"/>
              <a:t>应急</a:t>
            </a:r>
            <a:r>
              <a:rPr lang="zh-CN" altLang="en-US" i="1" u="sng" dirty="0">
                <a:solidFill>
                  <a:srgbClr val="006666"/>
                </a:solidFill>
              </a:rPr>
              <a:t>救援物资</a:t>
            </a:r>
            <a:r>
              <a:rPr lang="zh-CN" altLang="en-US" dirty="0"/>
              <a:t>储备管理情况、</a:t>
            </a:r>
            <a:r>
              <a:rPr lang="zh-CN" altLang="en-US" i="1" u="sng" dirty="0">
                <a:solidFill>
                  <a:srgbClr val="006666"/>
                </a:solidFill>
              </a:rPr>
              <a:t>兼职应急队伍</a:t>
            </a:r>
            <a:r>
              <a:rPr lang="zh-CN" altLang="en-US" dirty="0"/>
              <a:t>管理情况。 </a:t>
            </a:r>
          </a:p>
          <a:p>
            <a:pPr marL="342900" indent="-342900">
              <a:buFont typeface="+mj-ea"/>
              <a:buAutoNum type="circleNumDbPlain"/>
            </a:pPr>
            <a:r>
              <a:rPr lang="zh-CN" altLang="en-US" dirty="0"/>
              <a:t>应急预案</a:t>
            </a:r>
            <a:r>
              <a:rPr lang="zh-CN" altLang="en-US" i="1" u="sng" dirty="0">
                <a:solidFill>
                  <a:srgbClr val="006666"/>
                </a:solidFill>
              </a:rPr>
              <a:t>演练</a:t>
            </a:r>
            <a:r>
              <a:rPr lang="zh-CN" altLang="en-US" dirty="0"/>
              <a:t>和管理情况。 </a:t>
            </a:r>
          </a:p>
          <a:p>
            <a:pPr marL="342900" indent="-342900">
              <a:buFont typeface="+mj-ea"/>
              <a:buAutoNum type="circleNumDbPlain"/>
            </a:pPr>
            <a:r>
              <a:rPr lang="zh-CN" altLang="en-US" dirty="0"/>
              <a:t>预警</a:t>
            </a:r>
            <a:r>
              <a:rPr lang="zh-CN" altLang="en-US" i="1" u="sng" dirty="0">
                <a:solidFill>
                  <a:srgbClr val="006666"/>
                </a:solidFill>
              </a:rPr>
              <a:t>信息</a:t>
            </a:r>
            <a:r>
              <a:rPr lang="zh-CN" altLang="en-US" dirty="0"/>
              <a:t>管理情况。 </a:t>
            </a:r>
          </a:p>
          <a:p>
            <a:pPr marL="342900" indent="-342900">
              <a:buFont typeface="+mj-ea"/>
              <a:buAutoNum type="circleNumDbPlain"/>
            </a:pPr>
            <a:r>
              <a:rPr lang="zh-CN" altLang="en-US" dirty="0"/>
              <a:t>应急管理</a:t>
            </a:r>
            <a:r>
              <a:rPr lang="zh-CN" altLang="en-US" i="1" u="sng" dirty="0">
                <a:solidFill>
                  <a:srgbClr val="006666"/>
                </a:solidFill>
              </a:rPr>
              <a:t>日常工作落实</a:t>
            </a:r>
            <a:r>
              <a:rPr lang="zh-CN" altLang="en-US" dirty="0"/>
              <a:t>情况。</a:t>
            </a:r>
          </a:p>
          <a:p>
            <a:pPr marL="342900" indent="-342900">
              <a:buFont typeface="+mj-ea"/>
              <a:buAutoNum type="circleNumDbPlain"/>
            </a:pPr>
            <a:r>
              <a:rPr lang="zh-CN" altLang="en-US" dirty="0"/>
              <a:t>应急</a:t>
            </a:r>
            <a:r>
              <a:rPr lang="zh-CN" altLang="en-US" i="1" u="sng" dirty="0">
                <a:solidFill>
                  <a:srgbClr val="006666"/>
                </a:solidFill>
              </a:rPr>
              <a:t>宣教、培训</a:t>
            </a:r>
            <a:r>
              <a:rPr lang="zh-CN" altLang="en-US" dirty="0"/>
              <a:t>工作落实情况。 </a:t>
            </a:r>
          </a:p>
          <a:p>
            <a:pPr marL="285750" indent="-285750">
              <a:buFont typeface="Wingdings" panose="05000000000000000000" pitchFamily="2" charset="2"/>
              <a:buChar char="Ø"/>
            </a:pPr>
            <a:r>
              <a:rPr lang="zh-CN" altLang="en-US" b="1" dirty="0"/>
              <a:t>明确</a:t>
            </a:r>
            <a:r>
              <a:rPr lang="zh-CN" altLang="en-US" dirty="0">
                <a:solidFill>
                  <a:srgbClr val="006666"/>
                </a:solidFill>
              </a:rPr>
              <a:t>考核办法</a:t>
            </a:r>
            <a:r>
              <a:rPr lang="zh-CN" altLang="en-US" b="1" dirty="0"/>
              <a:t>，如考核时间及频率、奖惩形式（如发放奖金、授予荣誉称号或罚款、给予通报批评等）</a:t>
            </a:r>
            <a:endParaRPr lang="en-US" altLang="zh-CN" b="1" dirty="0"/>
          </a:p>
          <a:p>
            <a:pPr marL="285750" indent="-285750">
              <a:buFont typeface="Wingdings" panose="05000000000000000000" pitchFamily="2" charset="2"/>
              <a:buChar char="Ø"/>
            </a:pPr>
            <a:r>
              <a:rPr lang="zh-CN" altLang="en-US" b="1" dirty="0"/>
              <a:t>在上述标准的基础上，</a:t>
            </a:r>
            <a:r>
              <a:rPr lang="zh-CN" altLang="en-US" i="1" u="sng" dirty="0">
                <a:solidFill>
                  <a:srgbClr val="006666"/>
                </a:solidFill>
              </a:rPr>
              <a:t>进一步细化应急工作奖惩的各类情形及行为</a:t>
            </a:r>
            <a:r>
              <a:rPr lang="zh-CN" altLang="en-US" b="1" dirty="0"/>
              <a:t>，明确其所应得的</a:t>
            </a:r>
            <a:r>
              <a:rPr lang="zh-CN" altLang="en-US" i="1" u="sng" dirty="0">
                <a:solidFill>
                  <a:srgbClr val="006666"/>
                </a:solidFill>
              </a:rPr>
              <a:t>奖励及惩罚方式、额度</a:t>
            </a:r>
            <a:endParaRPr lang="en-US" altLang="zh-CN" i="1" u="sng" dirty="0">
              <a:solidFill>
                <a:srgbClr val="006666"/>
              </a:solidFill>
            </a:endParaRPr>
          </a:p>
        </p:txBody>
      </p:sp>
      <p:sp>
        <p:nvSpPr>
          <p:cNvPr id="19" name="文本框 18">
            <a:extLst>
              <a:ext uri="{FF2B5EF4-FFF2-40B4-BE49-F238E27FC236}">
                <a16:creationId xmlns:a16="http://schemas.microsoft.com/office/drawing/2014/main" id="{A9B03BFA-F5DC-44CF-BE5D-1FBBFAA3C14A}"/>
              </a:ext>
            </a:extLst>
          </p:cNvPr>
          <p:cNvSpPr txBox="1"/>
          <p:nvPr/>
        </p:nvSpPr>
        <p:spPr>
          <a:xfrm>
            <a:off x="356019" y="5259476"/>
            <a:ext cx="846892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zh-CN" altLang="en-US" b="1" dirty="0"/>
              <a:t>针对本单位应急管理工作的实际，确定应急预案定期评估的</a:t>
            </a:r>
            <a:r>
              <a:rPr lang="zh-CN" altLang="en-US" i="1" u="sng" dirty="0">
                <a:solidFill>
                  <a:srgbClr val="006666"/>
                </a:solidFill>
              </a:rPr>
              <a:t>计划与频次</a:t>
            </a:r>
            <a:endParaRPr lang="en-US" altLang="zh-CN" i="1" u="sng" dirty="0">
              <a:solidFill>
                <a:srgbClr val="006666"/>
              </a:solidFill>
            </a:endParaRPr>
          </a:p>
          <a:p>
            <a:pPr marL="285750" indent="-285750">
              <a:buFont typeface="Wingdings" panose="05000000000000000000" pitchFamily="2" charset="2"/>
              <a:buChar char="Ø"/>
            </a:pPr>
            <a:r>
              <a:rPr lang="zh-CN" altLang="en-US" b="1" dirty="0"/>
              <a:t>明确应急预案的</a:t>
            </a:r>
            <a:r>
              <a:rPr lang="zh-CN" altLang="en-US" i="1" u="sng" dirty="0">
                <a:solidFill>
                  <a:srgbClr val="006666"/>
                </a:solidFill>
              </a:rPr>
              <a:t>评估内容</a:t>
            </a:r>
            <a:r>
              <a:rPr lang="zh-CN" altLang="en-US" b="1" dirty="0"/>
              <a:t>，比如危险源是否产生变化、应急资源及应急能力是否发生变化、在此基础上的应急措施是否发生变化、应急组织结构及各负责人是否发生变化等。</a:t>
            </a:r>
            <a:endParaRPr lang="en-US" altLang="zh-CN" b="1" dirty="0"/>
          </a:p>
          <a:p>
            <a:pPr marL="285750" indent="-285750">
              <a:buFont typeface="Wingdings" panose="05000000000000000000" pitchFamily="2" charset="2"/>
              <a:buChar char="Ø"/>
            </a:pPr>
            <a:r>
              <a:rPr lang="zh-CN" altLang="en-US" b="1" dirty="0"/>
              <a:t>针对评估内容，开展</a:t>
            </a:r>
            <a:r>
              <a:rPr lang="zh-CN" altLang="en-US" i="1" u="sng" dirty="0">
                <a:solidFill>
                  <a:srgbClr val="006666"/>
                </a:solidFill>
              </a:rPr>
              <a:t>预案修订、备案更新等工作</a:t>
            </a:r>
            <a:r>
              <a:rPr lang="zh-CN" altLang="en-US" b="1" dirty="0"/>
              <a:t>。</a:t>
            </a:r>
            <a:endParaRPr lang="en-US" altLang="zh-CN" b="1" dirty="0"/>
          </a:p>
        </p:txBody>
      </p:sp>
      <p:grpSp>
        <p:nvGrpSpPr>
          <p:cNvPr id="20" name="Group 5">
            <a:extLst>
              <a:ext uri="{FF2B5EF4-FFF2-40B4-BE49-F238E27FC236}">
                <a16:creationId xmlns:a16="http://schemas.microsoft.com/office/drawing/2014/main" id="{473E4869-AD3F-4EC8-85BC-443501427AE6}"/>
              </a:ext>
            </a:extLst>
          </p:cNvPr>
          <p:cNvGrpSpPr>
            <a:grpSpLocks/>
          </p:cNvGrpSpPr>
          <p:nvPr/>
        </p:nvGrpSpPr>
        <p:grpSpPr bwMode="auto">
          <a:xfrm rot="1809709">
            <a:off x="7777405" y="4271613"/>
            <a:ext cx="1276350" cy="1293812"/>
            <a:chOff x="0" y="0"/>
            <a:chExt cx="1881198" cy="1906778"/>
          </a:xfrm>
        </p:grpSpPr>
        <p:grpSp>
          <p:nvGrpSpPr>
            <p:cNvPr id="21" name="Group 6">
              <a:extLst>
                <a:ext uri="{FF2B5EF4-FFF2-40B4-BE49-F238E27FC236}">
                  <a16:creationId xmlns:a16="http://schemas.microsoft.com/office/drawing/2014/main" id="{7710EE99-743E-480A-A800-02A9491BEB7C}"/>
                </a:ext>
              </a:extLst>
            </p:cNvPr>
            <p:cNvGrpSpPr>
              <a:grpSpLocks/>
            </p:cNvGrpSpPr>
            <p:nvPr/>
          </p:nvGrpSpPr>
          <p:grpSpPr bwMode="auto">
            <a:xfrm>
              <a:off x="0" y="0"/>
              <a:ext cx="1881198" cy="1906778"/>
              <a:chOff x="0" y="0"/>
              <a:chExt cx="1881198" cy="1906778"/>
            </a:xfrm>
          </p:grpSpPr>
          <p:sp>
            <p:nvSpPr>
              <p:cNvPr id="26" name="Freeform 5">
                <a:extLst>
                  <a:ext uri="{FF2B5EF4-FFF2-40B4-BE49-F238E27FC236}">
                    <a16:creationId xmlns:a16="http://schemas.microsoft.com/office/drawing/2014/main" id="{F78DAA94-D5B7-4ECC-9C4D-4DD185B50BCF}"/>
                  </a:ext>
                </a:extLst>
              </p:cNvPr>
              <p:cNvSpPr>
                <a:spLocks/>
              </p:cNvSpPr>
              <p:nvPr/>
            </p:nvSpPr>
            <p:spPr bwMode="auto">
              <a:xfrm>
                <a:off x="0" y="37434"/>
                <a:ext cx="1850781" cy="1869346"/>
              </a:xfrm>
              <a:custGeom>
                <a:avLst/>
                <a:gdLst>
                  <a:gd name="T0" fmla="*/ 0 w 1850051"/>
                  <a:gd name="T1" fmla="*/ 200014 h 1870136"/>
                  <a:gd name="T2" fmla="*/ 180005 w 1850051"/>
                  <a:gd name="T3" fmla="*/ 1870136 h 1870136"/>
                  <a:gd name="T4" fmla="*/ 1850051 w 1850051"/>
                  <a:gd name="T5" fmla="*/ 1530111 h 1870136"/>
                  <a:gd name="T6" fmla="*/ 1470040 w 1850051"/>
                  <a:gd name="T7" fmla="*/ 0 h 1870136"/>
                  <a:gd name="T8" fmla="*/ 0 w 1850051"/>
                  <a:gd name="T9" fmla="*/ 200014 h 1870136"/>
                </a:gdLst>
                <a:ahLst/>
                <a:cxnLst>
                  <a:cxn ang="0">
                    <a:pos x="T0" y="T1"/>
                  </a:cxn>
                  <a:cxn ang="0">
                    <a:pos x="T2" y="T3"/>
                  </a:cxn>
                  <a:cxn ang="0">
                    <a:pos x="T4" y="T5"/>
                  </a:cxn>
                  <a:cxn ang="0">
                    <a:pos x="T6" y="T7"/>
                  </a:cxn>
                  <a:cxn ang="0">
                    <a:pos x="T8" y="T9"/>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7" name="Freeform 10">
                <a:extLst>
                  <a:ext uri="{FF2B5EF4-FFF2-40B4-BE49-F238E27FC236}">
                    <a16:creationId xmlns:a16="http://schemas.microsoft.com/office/drawing/2014/main" id="{2469F0C1-8209-4A60-9241-55CF8458083E}"/>
                  </a:ext>
                </a:extLst>
              </p:cNvPr>
              <p:cNvSpPr>
                <a:spLocks/>
              </p:cNvSpPr>
              <p:nvPr/>
            </p:nvSpPr>
            <p:spPr bwMode="auto">
              <a:xfrm>
                <a:off x="0" y="0"/>
                <a:ext cx="1881198" cy="1817874"/>
              </a:xfrm>
              <a:custGeom>
                <a:avLst/>
                <a:gdLst>
                  <a:gd name="T0" fmla="*/ 0 w 1880052"/>
                  <a:gd name="T1" fmla="*/ 206682 h 1818466"/>
                  <a:gd name="T2" fmla="*/ 1560043 w 1880052"/>
                  <a:gd name="T3" fmla="*/ 6667 h 1818466"/>
                  <a:gd name="T4" fmla="*/ 1580044 w 1880052"/>
                  <a:gd name="T5" fmla="*/ 96674 h 1818466"/>
                  <a:gd name="T6" fmla="*/ 1650045 w 1880052"/>
                  <a:gd name="T7" fmla="*/ 586709 h 1818466"/>
                  <a:gd name="T8" fmla="*/ 1750048 w 1880052"/>
                  <a:gd name="T9" fmla="*/ 1106747 h 1818466"/>
                  <a:gd name="T10" fmla="*/ 1880052 w 1880052"/>
                  <a:gd name="T11" fmla="*/ 1566781 h 1818466"/>
                  <a:gd name="T12" fmla="*/ 1770049 w 1880052"/>
                  <a:gd name="T13" fmla="*/ 1596783 h 1818466"/>
                  <a:gd name="T14" fmla="*/ 1320036 w 1880052"/>
                  <a:gd name="T15" fmla="*/ 1666788 h 1818466"/>
                  <a:gd name="T16" fmla="*/ 370011 w 1880052"/>
                  <a:gd name="T17" fmla="*/ 1806798 h 1818466"/>
                  <a:gd name="T18" fmla="*/ 240007 w 1880052"/>
                  <a:gd name="T19" fmla="*/ 1596783 h 1818466"/>
                  <a:gd name="T20" fmla="*/ 160005 w 1880052"/>
                  <a:gd name="T21" fmla="*/ 1146750 h 1818466"/>
                  <a:gd name="T22" fmla="*/ 70002 w 1880052"/>
                  <a:gd name="T23" fmla="*/ 566708 h 1818466"/>
                  <a:gd name="T24" fmla="*/ 0 w 1880052"/>
                  <a:gd name="T25" fmla="*/ 206682 h 1818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rotWithShape="1">
                <a:gsLst>
                  <a:gs pos="0">
                    <a:srgbClr val="4A880E"/>
                  </a:gs>
                  <a:gs pos="50000">
                    <a:srgbClr val="6EC419"/>
                  </a:gs>
                  <a:gs pos="100000">
                    <a:srgbClr val="84E92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22" name="Group 9">
              <a:extLst>
                <a:ext uri="{FF2B5EF4-FFF2-40B4-BE49-F238E27FC236}">
                  <a16:creationId xmlns:a16="http://schemas.microsoft.com/office/drawing/2014/main" id="{B187088F-8037-49BB-A41F-634025BE5FAB}"/>
                </a:ext>
              </a:extLst>
            </p:cNvPr>
            <p:cNvGrpSpPr>
              <a:grpSpLocks/>
            </p:cNvGrpSpPr>
            <p:nvPr/>
          </p:nvGrpSpPr>
          <p:grpSpPr bwMode="auto">
            <a:xfrm>
              <a:off x="252699" y="264013"/>
              <a:ext cx="383727" cy="414472"/>
              <a:chOff x="-890" y="0"/>
              <a:chExt cx="383727" cy="414472"/>
            </a:xfrm>
          </p:grpSpPr>
          <p:sp>
            <p:nvSpPr>
              <p:cNvPr id="24" name="TextBox 7">
                <a:extLst>
                  <a:ext uri="{FF2B5EF4-FFF2-40B4-BE49-F238E27FC236}">
                    <a16:creationId xmlns:a16="http://schemas.microsoft.com/office/drawing/2014/main" id="{507E64CB-9DDD-4FA9-8568-A5E1F3F4539D}"/>
                  </a:ext>
                </a:extLst>
              </p:cNvPr>
              <p:cNvSpPr txBox="1">
                <a:spLocks noChangeArrowheads="1"/>
              </p:cNvSpPr>
              <p:nvPr/>
            </p:nvSpPr>
            <p:spPr bwMode="auto">
              <a:xfrm>
                <a:off x="25136" y="0"/>
                <a:ext cx="317760" cy="40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nb-NO" altLang="en-US" sz="1200" b="1" dirty="0">
                    <a:solidFill>
                      <a:srgbClr val="FFFFFF"/>
                    </a:solidFill>
                  </a:rPr>
                  <a:t>8</a:t>
                </a:r>
              </a:p>
            </p:txBody>
          </p:sp>
          <p:sp>
            <p:nvSpPr>
              <p:cNvPr id="25" name="Freeform 8">
                <a:extLst>
                  <a:ext uri="{FF2B5EF4-FFF2-40B4-BE49-F238E27FC236}">
                    <a16:creationId xmlns:a16="http://schemas.microsoft.com/office/drawing/2014/main" id="{091E337B-5FD3-4851-B933-3D96931860B4}"/>
                  </a:ext>
                </a:extLst>
              </p:cNvPr>
              <p:cNvSpPr>
                <a:spLocks/>
              </p:cNvSpPr>
              <p:nvPr/>
            </p:nvSpPr>
            <p:spPr bwMode="auto">
              <a:xfrm>
                <a:off x="-890" y="26097"/>
                <a:ext cx="383727" cy="388375"/>
              </a:xfrm>
              <a:custGeom>
                <a:avLst/>
                <a:gdLst>
                  <a:gd name="T0" fmla="*/ 263341 w 475014"/>
                  <a:gd name="T1" fmla="*/ 80006 h 483369"/>
                  <a:gd name="T2" fmla="*/ 73336 w 475014"/>
                  <a:gd name="T3" fmla="*/ 140010 h 483369"/>
                  <a:gd name="T4" fmla="*/ 13334 w 475014"/>
                  <a:gd name="T5" fmla="*/ 320023 h 483369"/>
                  <a:gd name="T6" fmla="*/ 153338 w 475014"/>
                  <a:gd name="T7" fmla="*/ 460034 h 483369"/>
                  <a:gd name="T8" fmla="*/ 413345 w 475014"/>
                  <a:gd name="T9" fmla="*/ 440032 h 483369"/>
                  <a:gd name="T10" fmla="*/ 463347 w 475014"/>
                  <a:gd name="T11" fmla="*/ 200015 h 483369"/>
                  <a:gd name="T12" fmla="*/ 343343 w 475014"/>
                  <a:gd name="T13" fmla="*/ 0 h 483369"/>
                </a:gdLst>
                <a:ahLst/>
                <a:cxnLst>
                  <a:cxn ang="0">
                    <a:pos x="T0" y="T1"/>
                  </a:cxn>
                  <a:cxn ang="0">
                    <a:pos x="T2" y="T3"/>
                  </a:cxn>
                  <a:cxn ang="0">
                    <a:pos x="T4" y="T5"/>
                  </a:cxn>
                  <a:cxn ang="0">
                    <a:pos x="T6" y="T7"/>
                  </a:cxn>
                  <a:cxn ang="0">
                    <a:pos x="T8" y="T9"/>
                  </a:cxn>
                  <a:cxn ang="0">
                    <a:pos x="T10" y="T11"/>
                  </a:cxn>
                  <a:cxn ang="0">
                    <a:pos x="T12" y="T13"/>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3" name="TextBox 6">
              <a:extLst>
                <a:ext uri="{FF2B5EF4-FFF2-40B4-BE49-F238E27FC236}">
                  <a16:creationId xmlns:a16="http://schemas.microsoft.com/office/drawing/2014/main" id="{3460ACA1-8456-4155-A39C-E7DB5BDAA57B}"/>
                </a:ext>
              </a:extLst>
            </p:cNvPr>
            <p:cNvSpPr txBox="1">
              <a:spLocks noChangeArrowheads="1"/>
            </p:cNvSpPr>
            <p:nvPr/>
          </p:nvSpPr>
          <p:spPr bwMode="auto">
            <a:xfrm rot="21026375">
              <a:off x="124837" y="505122"/>
              <a:ext cx="1735021" cy="104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endParaRPr lang="en-US" altLang="zh-CN" sz="1200" b="1" dirty="0"/>
            </a:p>
            <a:p>
              <a:pPr algn="ctr"/>
              <a:r>
                <a:rPr lang="zh-CN" altLang="en-US" sz="1400" b="1" dirty="0"/>
                <a:t>预案定期评估</a:t>
              </a:r>
              <a:endParaRPr lang="nb-NO" altLang="en-US" sz="1400" b="1" dirty="0"/>
            </a:p>
          </p:txBody>
        </p:sp>
      </p:grpSp>
    </p:spTree>
    <p:extLst>
      <p:ext uri="{BB962C8B-B14F-4D97-AF65-F5344CB8AC3E}">
        <p14:creationId xmlns:p14="http://schemas.microsoft.com/office/powerpoint/2010/main" val="21742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bwMode="auto">
          <a:xfrm>
            <a:off x="324679" y="45640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4</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）救援队伍 </a:t>
            </a:r>
            <a:r>
              <a:rPr lang="en-US" altLang="zh-CN" sz="2400" b="1" kern="0" dirty="0">
                <a:solidFill>
                  <a:schemeClr val="bg1"/>
                </a:solidFill>
                <a:latin typeface="+mn-ea"/>
                <a:ea typeface="+mn-ea"/>
                <a:cs typeface="+mn-cs"/>
              </a:rPr>
              <a:t>10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
        <p:nvSpPr>
          <p:cNvPr id="5" name="矩形 4">
            <a:extLst>
              <a:ext uri="{FF2B5EF4-FFF2-40B4-BE49-F238E27FC236}">
                <a16:creationId xmlns:a16="http://schemas.microsoft.com/office/drawing/2014/main" id="{7DD2325B-2E41-46EE-8AFE-2EB55CFAC5E3}"/>
              </a:ext>
            </a:extLst>
          </p:cNvPr>
          <p:cNvSpPr/>
          <p:nvPr/>
        </p:nvSpPr>
        <p:spPr>
          <a:xfrm>
            <a:off x="992337" y="950116"/>
            <a:ext cx="8122635" cy="16856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130000"/>
              </a:lnSpc>
              <a:buFont typeface="Wingdings" panose="05000000000000000000" pitchFamily="2" charset="2"/>
              <a:buChar char="Ø"/>
            </a:pPr>
            <a:r>
              <a:rPr lang="zh-CN" altLang="en-US" b="1" dirty="0">
                <a:solidFill>
                  <a:schemeClr val="tx1"/>
                </a:solidFill>
              </a:rPr>
              <a:t>建立专兼职应急救援队伍，对应急救援队伍开展完善的日常管理</a:t>
            </a:r>
            <a:endParaRPr lang="en-US" altLang="zh-CN" b="1" dirty="0">
              <a:solidFill>
                <a:schemeClr val="tx1"/>
              </a:solidFill>
            </a:endParaRPr>
          </a:p>
          <a:p>
            <a:pPr marL="285750" indent="-285750">
              <a:lnSpc>
                <a:spcPct val="130000"/>
              </a:lnSpc>
              <a:buFont typeface="Arial" panose="020B0604020202020204" pitchFamily="34" charset="0"/>
              <a:buChar char="•"/>
            </a:pPr>
            <a:r>
              <a:rPr lang="zh-CN" altLang="en-US" sz="1600" dirty="0">
                <a:solidFill>
                  <a:schemeClr val="tx1"/>
                </a:solidFill>
              </a:rPr>
              <a:t>根据企业自身需求，建立专职或兼职应急救援队伍，或与附近企业签署自救互就协议；</a:t>
            </a:r>
            <a:endParaRPr lang="en-US" altLang="zh-CN" sz="1600" dirty="0">
              <a:solidFill>
                <a:schemeClr val="tx1"/>
              </a:solidFill>
            </a:endParaRPr>
          </a:p>
          <a:p>
            <a:pPr marL="285750" indent="-285750">
              <a:lnSpc>
                <a:spcPct val="130000"/>
              </a:lnSpc>
              <a:buFont typeface="Arial" panose="020B0604020202020204" pitchFamily="34" charset="0"/>
              <a:buChar char="•"/>
            </a:pPr>
            <a:r>
              <a:rPr lang="zh-CN" altLang="en-US" sz="1600" dirty="0">
                <a:solidFill>
                  <a:schemeClr val="tx1"/>
                </a:solidFill>
              </a:rPr>
              <a:t>应急救援队伍应配备必要的应急装备，并对装备进行保养维护；</a:t>
            </a:r>
            <a:endParaRPr lang="en-US" altLang="zh-CN" sz="1600" dirty="0">
              <a:solidFill>
                <a:schemeClr val="tx1"/>
              </a:solidFill>
            </a:endParaRPr>
          </a:p>
          <a:p>
            <a:pPr marL="285750" indent="-285750">
              <a:lnSpc>
                <a:spcPct val="130000"/>
              </a:lnSpc>
              <a:buFont typeface="Arial" panose="020B0604020202020204" pitchFamily="34" charset="0"/>
              <a:buChar char="•"/>
            </a:pPr>
            <a:r>
              <a:rPr lang="zh-CN" altLang="en-US" sz="1600" dirty="0">
                <a:solidFill>
                  <a:schemeClr val="tx1"/>
                </a:solidFill>
              </a:rPr>
              <a:t>应急救援队伍，应有年龄结构合理、专业技术完备的人员构成，</a:t>
            </a:r>
            <a:endParaRPr lang="en-US" altLang="zh-CN" sz="1600" dirty="0">
              <a:solidFill>
                <a:schemeClr val="tx1"/>
              </a:solidFill>
            </a:endParaRPr>
          </a:p>
          <a:p>
            <a:pPr marL="285750" indent="-285750">
              <a:lnSpc>
                <a:spcPct val="130000"/>
              </a:lnSpc>
              <a:buFont typeface="Arial" panose="020B0604020202020204" pitchFamily="34" charset="0"/>
              <a:buChar char="•"/>
            </a:pPr>
            <a:r>
              <a:rPr lang="zh-CN" altLang="en-US" sz="1600" dirty="0">
                <a:solidFill>
                  <a:schemeClr val="tx1"/>
                </a:solidFill>
              </a:rPr>
              <a:t>日常管理过程中，需对应急救援队伍进行教育、培训。</a:t>
            </a:r>
          </a:p>
        </p:txBody>
      </p:sp>
      <p:sp>
        <p:nvSpPr>
          <p:cNvPr id="6" name="矩形 5">
            <a:extLst>
              <a:ext uri="{FF2B5EF4-FFF2-40B4-BE49-F238E27FC236}">
                <a16:creationId xmlns:a16="http://schemas.microsoft.com/office/drawing/2014/main" id="{6E8EB38C-1B0F-464C-9C7E-8CFEB6E0CE4D}"/>
              </a:ext>
            </a:extLst>
          </p:cNvPr>
          <p:cNvSpPr/>
          <p:nvPr/>
        </p:nvSpPr>
        <p:spPr>
          <a:xfrm>
            <a:off x="29030" y="950117"/>
            <a:ext cx="967092" cy="452432"/>
          </a:xfrm>
          <a:prstGeom prst="rect">
            <a:avLst/>
          </a:prstGeom>
          <a:solidFill>
            <a:srgbClr val="FFC000"/>
          </a:solidFill>
        </p:spPr>
        <p:txBody>
          <a:bodyPr wrap="square">
            <a:spAutoFit/>
          </a:bodyPr>
          <a:lstStyle/>
          <a:p>
            <a:pPr>
              <a:lnSpc>
                <a:spcPct val="130000"/>
              </a:lnSpc>
            </a:pPr>
            <a:r>
              <a:rPr lang="zh-CN" altLang="en-US" b="1" dirty="0"/>
              <a:t>要  点：</a:t>
            </a:r>
            <a:endParaRPr lang="en-US" altLang="zh-CN" b="1" dirty="0"/>
          </a:p>
        </p:txBody>
      </p:sp>
      <p:graphicFrame>
        <p:nvGraphicFramePr>
          <p:cNvPr id="7" name="表格 6">
            <a:extLst>
              <a:ext uri="{FF2B5EF4-FFF2-40B4-BE49-F238E27FC236}">
                <a16:creationId xmlns:a16="http://schemas.microsoft.com/office/drawing/2014/main" id="{A631A636-3BCB-45EC-ABE9-512D0D7E81A9}"/>
              </a:ext>
            </a:extLst>
          </p:cNvPr>
          <p:cNvGraphicFramePr>
            <a:graphicFrameLocks noGrp="1"/>
          </p:cNvGraphicFramePr>
          <p:nvPr>
            <p:extLst>
              <p:ext uri="{D42A27DB-BD31-4B8C-83A1-F6EECF244321}">
                <p14:modId xmlns:p14="http://schemas.microsoft.com/office/powerpoint/2010/main" val="3878340111"/>
              </p:ext>
            </p:extLst>
          </p:nvPr>
        </p:nvGraphicFramePr>
        <p:xfrm>
          <a:off x="324679" y="2635794"/>
          <a:ext cx="8528376" cy="3859649"/>
        </p:xfrm>
        <a:graphic>
          <a:graphicData uri="http://schemas.openxmlformats.org/drawingml/2006/table">
            <a:tbl>
              <a:tblPr firstRow="1" bandRow="1">
                <a:tableStyleId>{72833802-FEF1-4C79-8D5D-14CF1EAF98D9}</a:tableStyleId>
              </a:tblPr>
              <a:tblGrid>
                <a:gridCol w="720350">
                  <a:extLst>
                    <a:ext uri="{9D8B030D-6E8A-4147-A177-3AD203B41FA5}">
                      <a16:colId xmlns:a16="http://schemas.microsoft.com/office/drawing/2014/main" val="3771089194"/>
                    </a:ext>
                  </a:extLst>
                </a:gridCol>
                <a:gridCol w="2975428">
                  <a:extLst>
                    <a:ext uri="{9D8B030D-6E8A-4147-A177-3AD203B41FA5}">
                      <a16:colId xmlns:a16="http://schemas.microsoft.com/office/drawing/2014/main" val="3737978645"/>
                    </a:ext>
                  </a:extLst>
                </a:gridCol>
                <a:gridCol w="1451429">
                  <a:extLst>
                    <a:ext uri="{9D8B030D-6E8A-4147-A177-3AD203B41FA5}">
                      <a16:colId xmlns:a16="http://schemas.microsoft.com/office/drawing/2014/main" val="3317198830"/>
                    </a:ext>
                  </a:extLst>
                </a:gridCol>
                <a:gridCol w="3381169">
                  <a:extLst>
                    <a:ext uri="{9D8B030D-6E8A-4147-A177-3AD203B41FA5}">
                      <a16:colId xmlns:a16="http://schemas.microsoft.com/office/drawing/2014/main" val="1465755359"/>
                    </a:ext>
                  </a:extLst>
                </a:gridCol>
              </a:tblGrid>
              <a:tr h="384929">
                <a:tc>
                  <a:txBody>
                    <a:bodyPr/>
                    <a:lstStyle/>
                    <a:p>
                      <a:pPr algn="ctr"/>
                      <a:r>
                        <a:rPr lang="zh-CN" altLang="en-US" sz="1800" b="1" dirty="0">
                          <a:latin typeface="仿宋" panose="02010609060101010101" pitchFamily="49" charset="-122"/>
                          <a:ea typeface="仿宋" panose="02010609060101010101" pitchFamily="49" charset="-122"/>
                        </a:rPr>
                        <a:t>项目</a:t>
                      </a:r>
                    </a:p>
                  </a:txBody>
                  <a:tcPr/>
                </a:tc>
                <a:tc>
                  <a:txBody>
                    <a:bodyPr/>
                    <a:lstStyle/>
                    <a:p>
                      <a:pPr algn="ctr"/>
                      <a:r>
                        <a:rPr lang="zh-CN" altLang="en-US" sz="18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8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8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1726748">
                <a:tc>
                  <a:txBody>
                    <a:bodyPr/>
                    <a:lstStyle/>
                    <a:p>
                      <a:r>
                        <a:rPr lang="zh-CN" altLang="en-US" sz="1800" dirty="0">
                          <a:latin typeface="仿宋" panose="02010609060101010101" pitchFamily="49" charset="-122"/>
                          <a:ea typeface="仿宋" panose="02010609060101010101" pitchFamily="49" charset="-122"/>
                        </a:rPr>
                        <a:t>建立企业应急救援队伍</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）建立</a:t>
                      </a:r>
                      <a:r>
                        <a:rPr lang="zh-CN" altLang="en-US" sz="1800" b="1" i="1" u="sng" kern="1200" dirty="0">
                          <a:solidFill>
                            <a:srgbClr val="C00000"/>
                          </a:solidFill>
                          <a:latin typeface="仿宋" panose="02010609060101010101" pitchFamily="49" charset="-122"/>
                          <a:ea typeface="仿宋" panose="02010609060101010101" pitchFamily="49" charset="-122"/>
                          <a:cs typeface="+mn-cs"/>
                        </a:rPr>
                        <a:t>专（兼）职应急救援队伍</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）与邻近企业签订</a:t>
                      </a:r>
                      <a:r>
                        <a:rPr lang="zh-CN" altLang="en-US" sz="1800" i="1" u="sng" kern="1200" dirty="0">
                          <a:solidFill>
                            <a:srgbClr val="C00000"/>
                          </a:solidFill>
                          <a:latin typeface="仿宋" panose="02010609060101010101" pitchFamily="49" charset="-122"/>
                          <a:ea typeface="仿宋" panose="02010609060101010101" pitchFamily="49" charset="-122"/>
                          <a:cs typeface="+mn-cs"/>
                        </a:rPr>
                        <a:t>自救互救协议</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）救援队伍配备必要的</a:t>
                      </a:r>
                      <a:r>
                        <a:rPr lang="zh-CN" altLang="en-US" sz="1800" i="1" u="sng" kern="1200" dirty="0">
                          <a:solidFill>
                            <a:schemeClr val="tx1"/>
                          </a:solidFill>
                          <a:latin typeface="仿宋" panose="02010609060101010101" pitchFamily="49" charset="-122"/>
                          <a:ea typeface="仿宋" panose="02010609060101010101" pitchFamily="49" charset="-122"/>
                          <a:cs typeface="+mn-cs"/>
                        </a:rPr>
                        <a:t>应急</a:t>
                      </a:r>
                      <a:r>
                        <a:rPr lang="zh-CN" altLang="en-US" sz="1800" i="1" u="sng" kern="1200" dirty="0">
                          <a:solidFill>
                            <a:srgbClr val="C00000"/>
                          </a:solidFill>
                          <a:latin typeface="仿宋" panose="02010609060101010101" pitchFamily="49" charset="-122"/>
                          <a:ea typeface="仿宋" panose="02010609060101010101" pitchFamily="49" charset="-122"/>
                          <a:cs typeface="+mn-cs"/>
                        </a:rPr>
                        <a:t>装备</a:t>
                      </a:r>
                      <a:r>
                        <a:rPr lang="zh-CN" altLang="en-US" sz="1800" i="1" u="sng" kern="1200" dirty="0">
                          <a:solidFill>
                            <a:schemeClr val="tx1"/>
                          </a:solidFill>
                          <a:latin typeface="仿宋" panose="02010609060101010101" pitchFamily="49" charset="-122"/>
                          <a:ea typeface="仿宋" panose="02010609060101010101" pitchFamily="49" charset="-122"/>
                          <a:cs typeface="+mn-cs"/>
                        </a:rPr>
                        <a:t>，定期进行</a:t>
                      </a:r>
                      <a:r>
                        <a:rPr lang="zh-CN" altLang="en-US" sz="1800" i="1" u="sng" kern="1200" dirty="0">
                          <a:solidFill>
                            <a:srgbClr val="C00000"/>
                          </a:solidFill>
                          <a:latin typeface="仿宋" panose="02010609060101010101" pitchFamily="49" charset="-122"/>
                          <a:ea typeface="仿宋" panose="02010609060101010101" pitchFamily="49" charset="-122"/>
                          <a:cs typeface="+mn-cs"/>
                        </a:rPr>
                        <a:t>维护保养</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应急救援队伍</a:t>
                      </a:r>
                      <a:r>
                        <a:rPr lang="zh-CN" altLang="en-US" sz="1800" b="1" i="1" u="sng" kern="1200" dirty="0">
                          <a:solidFill>
                            <a:srgbClr val="C00000"/>
                          </a:solidFill>
                          <a:latin typeface="仿宋" panose="02010609060101010101" pitchFamily="49" charset="-122"/>
                          <a:ea typeface="仿宋" panose="02010609060101010101" pitchFamily="49" charset="-122"/>
                          <a:cs typeface="+mn-cs"/>
                        </a:rPr>
                        <a:t>花名册</a:t>
                      </a:r>
                      <a:r>
                        <a:rPr lang="zh-CN" altLang="en-US" sz="1800" kern="1200" dirty="0">
                          <a:solidFill>
                            <a:schemeClr val="tx1"/>
                          </a:solidFill>
                          <a:latin typeface="仿宋" panose="02010609060101010101" pitchFamily="49" charset="-122"/>
                          <a:ea typeface="仿宋" panose="02010609060101010101" pitchFamily="49" charset="-122"/>
                          <a:cs typeface="+mn-cs"/>
                        </a:rPr>
                        <a:t>；</a:t>
                      </a:r>
                    </a:p>
                    <a:p>
                      <a:r>
                        <a:rPr lang="zh-CN" altLang="en-US" sz="1800" kern="1200" dirty="0">
                          <a:solidFill>
                            <a:schemeClr val="tx1"/>
                          </a:solidFill>
                          <a:latin typeface="仿宋" panose="02010609060101010101" pitchFamily="49" charset="-122"/>
                          <a:ea typeface="仿宋" panose="02010609060101010101" pitchFamily="49" charset="-122"/>
                          <a:cs typeface="+mn-cs"/>
                        </a:rPr>
                        <a:t>自救互救</a:t>
                      </a:r>
                      <a:r>
                        <a:rPr lang="zh-CN" altLang="en-US" sz="1800" b="1" i="1" u="sng" kern="1200" dirty="0">
                          <a:solidFill>
                            <a:srgbClr val="C00000"/>
                          </a:solidFill>
                          <a:latin typeface="仿宋" panose="02010609060101010101" pitchFamily="49" charset="-122"/>
                          <a:ea typeface="仿宋" panose="02010609060101010101" pitchFamily="49" charset="-122"/>
                          <a:cs typeface="+mn-cs"/>
                        </a:rPr>
                        <a:t>协议正本</a:t>
                      </a:r>
                      <a:r>
                        <a:rPr lang="zh-CN" altLang="en-US" sz="1800" kern="1200" dirty="0">
                          <a:solidFill>
                            <a:schemeClr val="tx1"/>
                          </a:solidFill>
                          <a:latin typeface="仿宋" panose="02010609060101010101" pitchFamily="49" charset="-122"/>
                          <a:ea typeface="仿宋" panose="02010609060101010101" pitchFamily="49" charset="-122"/>
                          <a:cs typeface="+mn-cs"/>
                        </a:rPr>
                        <a:t>；</a:t>
                      </a:r>
                    </a:p>
                    <a:p>
                      <a:r>
                        <a:rPr lang="zh-CN" altLang="en-US" sz="1800" kern="1200" dirty="0">
                          <a:solidFill>
                            <a:schemeClr val="tx1"/>
                          </a:solidFill>
                          <a:latin typeface="仿宋" panose="02010609060101010101" pitchFamily="49" charset="-122"/>
                          <a:ea typeface="仿宋" panose="02010609060101010101" pitchFamily="49" charset="-122"/>
                          <a:cs typeface="+mn-cs"/>
                        </a:rPr>
                        <a:t>应急装备</a:t>
                      </a:r>
                      <a:r>
                        <a:rPr lang="zh-CN" altLang="en-US" sz="1800" b="1" i="1" u="sng" kern="1200" dirty="0">
                          <a:solidFill>
                            <a:srgbClr val="C00000"/>
                          </a:solidFill>
                          <a:latin typeface="仿宋" panose="02010609060101010101" pitchFamily="49" charset="-122"/>
                          <a:ea typeface="仿宋" panose="02010609060101010101" pitchFamily="49" charset="-122"/>
                          <a:cs typeface="+mn-cs"/>
                        </a:rPr>
                        <a:t>台账</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6</a:t>
                      </a:r>
                      <a:r>
                        <a:rPr lang="zh-CN" altLang="en-US" sz="1800" dirty="0">
                          <a:latin typeface="仿宋" panose="02010609060101010101" pitchFamily="49" charset="-122"/>
                          <a:ea typeface="仿宋" panose="02010609060101010101" pitchFamily="49" charset="-122"/>
                        </a:rPr>
                        <a:t>分。建立专兼职队伍或与邻近企业签订自救互救协议的得</a:t>
                      </a:r>
                      <a:r>
                        <a:rPr lang="en-US" altLang="zh-CN" sz="1800" dirty="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分；队伍装备能够定期保养的再得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1613537">
                <a:tc>
                  <a:txBody>
                    <a:bodyPr/>
                    <a:lstStyle/>
                    <a:p>
                      <a:r>
                        <a:rPr lang="zh-CN" altLang="en-US" sz="1800" kern="100" spc="-30" dirty="0">
                          <a:effectLst/>
                          <a:latin typeface="仿宋" panose="02010609060101010101" pitchFamily="49" charset="-122"/>
                          <a:ea typeface="仿宋" panose="02010609060101010101" pitchFamily="49" charset="-122"/>
                        </a:rPr>
                        <a:t>应急救援队伍日常管理</a:t>
                      </a:r>
                      <a:endParaRPr lang="zh-CN" altLang="en-US" sz="1800" dirty="0">
                        <a:latin typeface="仿宋" panose="02010609060101010101" pitchFamily="49" charset="-122"/>
                        <a:ea typeface="仿宋" panose="02010609060101010101" pitchFamily="49" charset="-122"/>
                      </a:endParaRP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）应急队伍</a:t>
                      </a:r>
                      <a:r>
                        <a:rPr lang="zh-CN" altLang="en-US" sz="1800" b="1" i="1" u="sng" kern="1200" dirty="0">
                          <a:solidFill>
                            <a:srgbClr val="C00000"/>
                          </a:solidFill>
                          <a:latin typeface="仿宋" panose="02010609060101010101" pitchFamily="49" charset="-122"/>
                          <a:ea typeface="仿宋" panose="02010609060101010101" pitchFamily="49" charset="-122"/>
                          <a:cs typeface="+mn-cs"/>
                        </a:rPr>
                        <a:t>年龄结构</a:t>
                      </a:r>
                      <a:r>
                        <a:rPr lang="zh-CN" altLang="en-US" sz="1800" dirty="0">
                          <a:latin typeface="仿宋" panose="02010609060101010101" pitchFamily="49" charset="-122"/>
                          <a:ea typeface="仿宋" panose="02010609060101010101" pitchFamily="49" charset="-122"/>
                        </a:rPr>
                        <a:t>合理、人员相对</a:t>
                      </a:r>
                      <a:r>
                        <a:rPr lang="zh-CN" altLang="en-US" sz="1800" b="1" i="1" u="sng" kern="1200" dirty="0">
                          <a:solidFill>
                            <a:srgbClr val="C00000"/>
                          </a:solidFill>
                          <a:latin typeface="仿宋" panose="02010609060101010101" pitchFamily="49" charset="-122"/>
                          <a:ea typeface="仿宋" panose="02010609060101010101" pitchFamily="49" charset="-122"/>
                          <a:cs typeface="+mn-cs"/>
                        </a:rPr>
                        <a:t>稳定</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a:t>
                      </a:r>
                      <a:r>
                        <a:rPr lang="zh-CN" altLang="en-US" sz="1800" b="1" i="1" u="sng" kern="1200" dirty="0">
                          <a:solidFill>
                            <a:srgbClr val="C00000"/>
                          </a:solidFill>
                          <a:latin typeface="仿宋" panose="02010609060101010101" pitchFamily="49" charset="-122"/>
                          <a:ea typeface="仿宋" panose="02010609060101010101" pitchFamily="49" charset="-122"/>
                          <a:cs typeface="+mn-cs"/>
                        </a:rPr>
                        <a:t>定期</a:t>
                      </a:r>
                      <a:r>
                        <a:rPr lang="zh-CN" altLang="en-US" sz="1800" dirty="0">
                          <a:latin typeface="仿宋" panose="02010609060101010101" pitchFamily="49" charset="-122"/>
                          <a:ea typeface="仿宋" panose="02010609060101010101" pitchFamily="49" charset="-122"/>
                        </a:rPr>
                        <a:t>开展救援队伍日常</a:t>
                      </a:r>
                      <a:r>
                        <a:rPr lang="zh-CN" altLang="en-US" sz="1800" b="1" i="1" u="sng" kern="1200" dirty="0">
                          <a:solidFill>
                            <a:srgbClr val="C00000"/>
                          </a:solidFill>
                          <a:latin typeface="仿宋" panose="02010609060101010101" pitchFamily="49" charset="-122"/>
                          <a:ea typeface="仿宋" panose="02010609060101010101" pitchFamily="49" charset="-122"/>
                          <a:cs typeface="+mn-cs"/>
                        </a:rPr>
                        <a:t>教育、培训、训练</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队伍日常管理</a:t>
                      </a:r>
                      <a:r>
                        <a:rPr lang="zh-CN" altLang="en-US" sz="1800" b="1" i="1" u="sng" kern="1200" dirty="0">
                          <a:solidFill>
                            <a:srgbClr val="C00000"/>
                          </a:solidFill>
                          <a:latin typeface="仿宋" panose="02010609060101010101" pitchFamily="49" charset="-122"/>
                          <a:ea typeface="仿宋" panose="02010609060101010101" pitchFamily="49" charset="-122"/>
                          <a:cs typeface="+mn-cs"/>
                        </a:rPr>
                        <a:t>台账</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分。企业应急队伍平均年龄不超过</a:t>
                      </a:r>
                      <a:r>
                        <a:rPr lang="en-US" altLang="zh-CN" sz="1800" dirty="0">
                          <a:latin typeface="仿宋" panose="02010609060101010101" pitchFamily="49" charset="-122"/>
                          <a:ea typeface="仿宋" panose="02010609060101010101" pitchFamily="49" charset="-122"/>
                        </a:rPr>
                        <a:t>35</a:t>
                      </a:r>
                      <a:r>
                        <a:rPr lang="zh-CN" altLang="en-US" sz="1800" dirty="0">
                          <a:latin typeface="仿宋" panose="02010609060101010101" pitchFamily="49" charset="-122"/>
                          <a:ea typeface="仿宋" panose="02010609060101010101" pitchFamily="49" charset="-122"/>
                        </a:rPr>
                        <a:t>岁的得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分；队伍开展经常性教育、训练的再得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p>
                      <a:r>
                        <a:rPr lang="zh-CN" altLang="en-US" sz="1800" dirty="0">
                          <a:latin typeface="仿宋" panose="02010609060101010101" pitchFamily="49" charset="-122"/>
                          <a:ea typeface="仿宋" panose="02010609060101010101" pitchFamily="49" charset="-122"/>
                        </a:rPr>
                        <a:t>对于签订自救互救协议的情况，双方能够定期开展业务交流的，得</a:t>
                      </a:r>
                      <a:r>
                        <a:rPr lang="en-US" altLang="zh-CN" sz="1800" dirty="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bl>
          </a:graphicData>
        </a:graphic>
      </p:graphicFrame>
    </p:spTree>
    <p:extLst>
      <p:ext uri="{BB962C8B-B14F-4D97-AF65-F5344CB8AC3E}">
        <p14:creationId xmlns:p14="http://schemas.microsoft.com/office/powerpoint/2010/main" val="634418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AAC59E6-E1CE-4DDD-B86F-50F127E85931}"/>
              </a:ext>
            </a:extLst>
          </p:cNvPr>
          <p:cNvSpPr txBox="1"/>
          <p:nvPr/>
        </p:nvSpPr>
        <p:spPr>
          <a:xfrm>
            <a:off x="237591" y="135145"/>
            <a:ext cx="5570756"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zh-CN"/>
            </a:defPPr>
            <a:lvl1pPr>
              <a:defRPr sz="2000" b="1">
                <a:solidFill>
                  <a:schemeClr val="accent6">
                    <a:lumMod val="75000"/>
                  </a:schemeClr>
                </a:solidFill>
              </a:defRPr>
            </a:lvl1pPr>
          </a:lstStyle>
          <a:p>
            <a:r>
              <a:rPr lang="zh-CN" altLang="en-US" dirty="0"/>
              <a:t>主要依据之一：</a:t>
            </a:r>
            <a:r>
              <a:rPr lang="en-US" altLang="zh-CN" dirty="0"/>
              <a:t>《</a:t>
            </a:r>
            <a:r>
              <a:rPr lang="zh-CN" altLang="en-US" dirty="0"/>
              <a:t>中华人民共和国安全生产法</a:t>
            </a:r>
            <a:r>
              <a:rPr lang="en-US" altLang="zh-CN" dirty="0"/>
              <a:t>》</a:t>
            </a:r>
            <a:endParaRPr lang="zh-CN" altLang="en-US" dirty="0"/>
          </a:p>
        </p:txBody>
      </p:sp>
      <p:sp>
        <p:nvSpPr>
          <p:cNvPr id="2" name="矩形 1">
            <a:extLst>
              <a:ext uri="{FF2B5EF4-FFF2-40B4-BE49-F238E27FC236}">
                <a16:creationId xmlns:a16="http://schemas.microsoft.com/office/drawing/2014/main" id="{01B973BA-38AA-4A5C-9FDE-C783FBBD855D}"/>
              </a:ext>
            </a:extLst>
          </p:cNvPr>
          <p:cNvSpPr/>
          <p:nvPr/>
        </p:nvSpPr>
        <p:spPr>
          <a:xfrm>
            <a:off x="237593" y="588793"/>
            <a:ext cx="8703207" cy="1092607"/>
          </a:xfrm>
          <a:prstGeom prst="rect">
            <a:avLst/>
          </a:prstGeom>
          <a:solidFill>
            <a:srgbClr val="CCFFCC"/>
          </a:solidFill>
          <a:ln>
            <a:solidFill>
              <a:srgbClr val="0070C0"/>
            </a:solidFill>
          </a:ln>
        </p:spPr>
        <p:txBody>
          <a:bodyPr wrap="square">
            <a:spAutoFit/>
          </a:bodyPr>
          <a:lstStyle/>
          <a:p>
            <a:pPr>
              <a:lnSpc>
                <a:spcPct val="130000"/>
              </a:lnSpc>
            </a:pPr>
            <a:r>
              <a:rPr lang="zh-CN" altLang="en-US" sz="1600" dirty="0">
                <a:latin typeface="tahoma" panose="020B0604030504040204" pitchFamily="34" charset="0"/>
              </a:rPr>
              <a:t>第七十六条国家加强生产安全事故应急能力建设，在重点行业、领域建立应急救援基地和应急救援队伍，</a:t>
            </a:r>
            <a:r>
              <a:rPr lang="zh-CN" altLang="en-US" sz="1600" b="1" i="1" u="sng" dirty="0">
                <a:solidFill>
                  <a:srgbClr val="C00000"/>
                </a:solidFill>
                <a:latin typeface="仿宋" panose="02010609060101010101" pitchFamily="49" charset="-122"/>
                <a:ea typeface="仿宋" panose="02010609060101010101" pitchFamily="49" charset="-122"/>
              </a:rPr>
              <a:t>鼓励生产经营单位和其他社会力量建立应急救援队伍</a:t>
            </a:r>
            <a:r>
              <a:rPr lang="zh-CN" altLang="en-US" sz="1600" dirty="0">
                <a:latin typeface="tahoma" panose="020B0604030504040204" pitchFamily="34" charset="0"/>
              </a:rPr>
              <a:t>，配备相应的应急救援</a:t>
            </a:r>
            <a:r>
              <a:rPr lang="zh-CN" altLang="en-US" sz="1600" b="1" i="1" u="sng" dirty="0">
                <a:solidFill>
                  <a:srgbClr val="C00000"/>
                </a:solidFill>
                <a:latin typeface="仿宋" panose="02010609060101010101" pitchFamily="49" charset="-122"/>
                <a:ea typeface="仿宋" panose="02010609060101010101" pitchFamily="49" charset="-122"/>
              </a:rPr>
              <a:t>装备和物资</a:t>
            </a:r>
            <a:r>
              <a:rPr lang="zh-CN" altLang="en-US" sz="1600" dirty="0">
                <a:latin typeface="tahoma" panose="020B0604030504040204" pitchFamily="34" charset="0"/>
              </a:rPr>
              <a:t>，提高应急救援的专业化水平。</a:t>
            </a:r>
          </a:p>
        </p:txBody>
      </p:sp>
      <p:sp>
        <p:nvSpPr>
          <p:cNvPr id="6" name="矩形 5">
            <a:extLst>
              <a:ext uri="{FF2B5EF4-FFF2-40B4-BE49-F238E27FC236}">
                <a16:creationId xmlns:a16="http://schemas.microsoft.com/office/drawing/2014/main" id="{DDFDB40A-2402-4306-8421-55A560C03DF1}"/>
              </a:ext>
            </a:extLst>
          </p:cNvPr>
          <p:cNvSpPr/>
          <p:nvPr/>
        </p:nvSpPr>
        <p:spPr>
          <a:xfrm>
            <a:off x="237592" y="1676670"/>
            <a:ext cx="8703207" cy="1052596"/>
          </a:xfrm>
          <a:prstGeom prst="rect">
            <a:avLst/>
          </a:prstGeom>
          <a:solidFill>
            <a:srgbClr val="CCFFCC"/>
          </a:solidFill>
          <a:ln>
            <a:solidFill>
              <a:srgbClr val="0070C0"/>
            </a:solidFill>
          </a:ln>
        </p:spPr>
        <p:txBody>
          <a:bodyPr wrap="square">
            <a:spAutoFit/>
          </a:bodyPr>
          <a:lstStyle/>
          <a:p>
            <a:pPr>
              <a:lnSpc>
                <a:spcPct val="130000"/>
              </a:lnSpc>
            </a:pPr>
            <a:r>
              <a:rPr lang="zh-CN" altLang="en-US" sz="1600" dirty="0">
                <a:latin typeface="tahoma" panose="020B0604030504040204" pitchFamily="34" charset="0"/>
              </a:rPr>
              <a:t>第七十九条危险物品的生产、经营、储存单位以及矿山、金属冶炼、城市轨道交通运营、建筑施工单位应当建立</a:t>
            </a:r>
            <a:r>
              <a:rPr lang="zh-CN" altLang="en-US" sz="1600" b="1" i="1" u="sng" dirty="0">
                <a:solidFill>
                  <a:srgbClr val="C00000"/>
                </a:solidFill>
                <a:latin typeface="仿宋" panose="02010609060101010101" pitchFamily="49" charset="-122"/>
                <a:ea typeface="仿宋" panose="02010609060101010101" pitchFamily="49" charset="-122"/>
              </a:rPr>
              <a:t>应急救援组织</a:t>
            </a:r>
            <a:r>
              <a:rPr lang="en-US" altLang="zh-CN" sz="1600" dirty="0">
                <a:latin typeface="tahoma" panose="020B0604030504040204" pitchFamily="34" charset="0"/>
              </a:rPr>
              <a:t>;</a:t>
            </a:r>
            <a:r>
              <a:rPr lang="zh-CN" altLang="en-US" sz="1600" dirty="0">
                <a:latin typeface="tahoma" panose="020B0604030504040204" pitchFamily="34" charset="0"/>
              </a:rPr>
              <a:t>生产经营规模较小的，可以不建立应急救援组织，但应当</a:t>
            </a:r>
            <a:r>
              <a:rPr lang="zh-CN" altLang="en-US" sz="1600" b="1" i="1" u="sng" dirty="0">
                <a:solidFill>
                  <a:srgbClr val="C00000"/>
                </a:solidFill>
                <a:latin typeface="仿宋" panose="02010609060101010101" pitchFamily="49" charset="-122"/>
                <a:ea typeface="仿宋" panose="02010609060101010101" pitchFamily="49" charset="-122"/>
              </a:rPr>
              <a:t>指定兼职的应急救援人员</a:t>
            </a:r>
            <a:r>
              <a:rPr lang="zh-CN" altLang="en-US" sz="1600" dirty="0">
                <a:latin typeface="tahoma" panose="020B0604030504040204" pitchFamily="34" charset="0"/>
              </a:rPr>
              <a:t>。</a:t>
            </a:r>
          </a:p>
        </p:txBody>
      </p:sp>
      <p:sp>
        <p:nvSpPr>
          <p:cNvPr id="7" name="文本框 6">
            <a:extLst>
              <a:ext uri="{FF2B5EF4-FFF2-40B4-BE49-F238E27FC236}">
                <a16:creationId xmlns:a16="http://schemas.microsoft.com/office/drawing/2014/main" id="{0C98AC29-4277-40CC-B8C4-3731EA5FBD02}"/>
              </a:ext>
            </a:extLst>
          </p:cNvPr>
          <p:cNvSpPr txBox="1"/>
          <p:nvPr/>
        </p:nvSpPr>
        <p:spPr>
          <a:xfrm>
            <a:off x="237592" y="2801797"/>
            <a:ext cx="6083717" cy="400110"/>
          </a:xfrm>
          <a:prstGeom prst="rect">
            <a:avLst/>
          </a:prstGeom>
          <a:noFill/>
        </p:spPr>
        <p:txBody>
          <a:bodyPr wrap="none" rtlCol="0">
            <a:spAutoFit/>
          </a:bodyPr>
          <a:lstStyle/>
          <a:p>
            <a:r>
              <a:rPr lang="zh-CN" altLang="en-US" sz="2000" b="1" dirty="0">
                <a:solidFill>
                  <a:schemeClr val="accent6">
                    <a:lumMod val="75000"/>
                  </a:schemeClr>
                </a:solidFill>
              </a:rPr>
              <a:t>主要依据之二：</a:t>
            </a:r>
            <a:r>
              <a:rPr lang="en-US" altLang="zh-CN" sz="2000" b="1" dirty="0">
                <a:solidFill>
                  <a:schemeClr val="accent6">
                    <a:lumMod val="75000"/>
                  </a:schemeClr>
                </a:solidFill>
              </a:rPr>
              <a:t>《</a:t>
            </a:r>
            <a:r>
              <a:rPr lang="zh-CN" altLang="en-US" sz="2000" b="1" dirty="0">
                <a:solidFill>
                  <a:schemeClr val="accent6">
                    <a:lumMod val="75000"/>
                  </a:schemeClr>
                </a:solidFill>
              </a:rPr>
              <a:t>中华人民共和国突发事件应对法</a:t>
            </a:r>
            <a:r>
              <a:rPr lang="en-US" altLang="zh-CN" sz="2000" b="1" dirty="0">
                <a:solidFill>
                  <a:schemeClr val="accent6">
                    <a:lumMod val="75000"/>
                  </a:schemeClr>
                </a:solidFill>
              </a:rPr>
              <a:t>》</a:t>
            </a:r>
            <a:endParaRPr lang="zh-CN" altLang="en-US" sz="2000" b="1" dirty="0">
              <a:solidFill>
                <a:schemeClr val="accent6">
                  <a:lumMod val="75000"/>
                </a:schemeClr>
              </a:solidFill>
            </a:endParaRPr>
          </a:p>
        </p:txBody>
      </p:sp>
      <p:sp>
        <p:nvSpPr>
          <p:cNvPr id="8" name="矩形 7">
            <a:extLst>
              <a:ext uri="{FF2B5EF4-FFF2-40B4-BE49-F238E27FC236}">
                <a16:creationId xmlns:a16="http://schemas.microsoft.com/office/drawing/2014/main" id="{8DC1B98A-7A01-4A02-B2D5-E71B88A4CB4E}"/>
              </a:ext>
            </a:extLst>
          </p:cNvPr>
          <p:cNvSpPr/>
          <p:nvPr/>
        </p:nvSpPr>
        <p:spPr>
          <a:xfrm>
            <a:off x="237591" y="3338748"/>
            <a:ext cx="8703207" cy="379976"/>
          </a:xfrm>
          <a:prstGeom prst="rect">
            <a:avLst/>
          </a:prstGeom>
          <a:solidFill>
            <a:srgbClr val="CCFFCC"/>
          </a:solidFill>
          <a:ln>
            <a:solidFill>
              <a:srgbClr val="0070C0"/>
            </a:solidFill>
          </a:ln>
        </p:spPr>
        <p:txBody>
          <a:bodyPr wrap="square">
            <a:spAutoFit/>
          </a:bodyPr>
          <a:lstStyle/>
          <a:p>
            <a:pPr>
              <a:lnSpc>
                <a:spcPct val="130000"/>
              </a:lnSpc>
            </a:pPr>
            <a:r>
              <a:rPr lang="zh-CN" altLang="en-US" sz="1600" dirty="0">
                <a:latin typeface="tahoma" panose="020B0604030504040204" pitchFamily="34" charset="0"/>
              </a:rPr>
              <a:t>第二十六条  单位应当建立由本单位职工组成的专职或者兼职应急救援队伍。</a:t>
            </a:r>
          </a:p>
        </p:txBody>
      </p:sp>
      <p:sp>
        <p:nvSpPr>
          <p:cNvPr id="9" name="文本框 8">
            <a:extLst>
              <a:ext uri="{FF2B5EF4-FFF2-40B4-BE49-F238E27FC236}">
                <a16:creationId xmlns:a16="http://schemas.microsoft.com/office/drawing/2014/main" id="{6252DAD0-B8E8-48CA-A7F1-8DC7D27AD7B7}"/>
              </a:ext>
            </a:extLst>
          </p:cNvPr>
          <p:cNvSpPr txBox="1"/>
          <p:nvPr/>
        </p:nvSpPr>
        <p:spPr>
          <a:xfrm>
            <a:off x="237591" y="3855565"/>
            <a:ext cx="8135560" cy="400110"/>
          </a:xfrm>
          <a:prstGeom prst="rect">
            <a:avLst/>
          </a:prstGeom>
          <a:noFill/>
        </p:spPr>
        <p:txBody>
          <a:bodyPr wrap="none" rtlCol="0">
            <a:spAutoFit/>
          </a:bodyPr>
          <a:lstStyle/>
          <a:p>
            <a:r>
              <a:rPr lang="zh-CN" altLang="en-US" sz="2000" b="1" dirty="0">
                <a:solidFill>
                  <a:schemeClr val="accent6">
                    <a:lumMod val="75000"/>
                  </a:schemeClr>
                </a:solidFill>
              </a:rPr>
              <a:t>主要依据之三：国务院办公厅</a:t>
            </a:r>
            <a:r>
              <a:rPr lang="en-US" altLang="zh-CN" sz="2000" b="1" dirty="0">
                <a:solidFill>
                  <a:schemeClr val="accent6">
                    <a:lumMod val="75000"/>
                  </a:schemeClr>
                </a:solidFill>
              </a:rPr>
              <a:t>《</a:t>
            </a:r>
            <a:r>
              <a:rPr lang="zh-CN" altLang="en-US" sz="2000" b="1" dirty="0">
                <a:solidFill>
                  <a:schemeClr val="accent6">
                    <a:lumMod val="75000"/>
                  </a:schemeClr>
                </a:solidFill>
              </a:rPr>
              <a:t>关于加强基层应急队伍建设的意见</a:t>
            </a:r>
            <a:r>
              <a:rPr lang="en-US" altLang="zh-CN" sz="2000" b="1" dirty="0">
                <a:solidFill>
                  <a:schemeClr val="accent6">
                    <a:lumMod val="75000"/>
                  </a:schemeClr>
                </a:solidFill>
              </a:rPr>
              <a:t>》</a:t>
            </a:r>
            <a:endParaRPr lang="zh-CN" altLang="en-US" sz="2000" b="1" dirty="0">
              <a:solidFill>
                <a:schemeClr val="accent6">
                  <a:lumMod val="75000"/>
                </a:schemeClr>
              </a:solidFill>
            </a:endParaRPr>
          </a:p>
        </p:txBody>
      </p:sp>
      <p:sp>
        <p:nvSpPr>
          <p:cNvPr id="10" name="矩形 9">
            <a:extLst>
              <a:ext uri="{FF2B5EF4-FFF2-40B4-BE49-F238E27FC236}">
                <a16:creationId xmlns:a16="http://schemas.microsoft.com/office/drawing/2014/main" id="{BCEB737E-0A1D-40E4-9004-33D71B15AA18}"/>
              </a:ext>
            </a:extLst>
          </p:cNvPr>
          <p:cNvSpPr/>
          <p:nvPr/>
        </p:nvSpPr>
        <p:spPr>
          <a:xfrm>
            <a:off x="237591" y="4328206"/>
            <a:ext cx="8703207" cy="1372683"/>
          </a:xfrm>
          <a:prstGeom prst="rect">
            <a:avLst/>
          </a:prstGeom>
          <a:solidFill>
            <a:srgbClr val="CCFFCC"/>
          </a:solidFill>
          <a:ln>
            <a:solidFill>
              <a:srgbClr val="0070C0"/>
            </a:solidFill>
          </a:ln>
        </p:spPr>
        <p:txBody>
          <a:bodyPr wrap="square">
            <a:spAutoFit/>
          </a:bodyPr>
          <a:lstStyle/>
          <a:p>
            <a:pPr>
              <a:lnSpc>
                <a:spcPct val="130000"/>
              </a:lnSpc>
            </a:pPr>
            <a:r>
              <a:rPr lang="zh-CN" altLang="en-US" sz="1600" dirty="0">
                <a:latin typeface="tahoma" panose="020B0604030504040204" pitchFamily="34" charset="0"/>
              </a:rPr>
              <a:t>加强矿山、危险化学品应急救援队伍建设。煤矿和非煤矿山、危险化学品单位应当依法建立由</a:t>
            </a:r>
            <a:r>
              <a:rPr lang="zh-CN" altLang="en-US" sz="1600" b="1" i="1" u="sng" dirty="0">
                <a:solidFill>
                  <a:srgbClr val="C00000"/>
                </a:solidFill>
                <a:latin typeface="仿宋" panose="02010609060101010101" pitchFamily="49" charset="-122"/>
                <a:ea typeface="仿宋" panose="02010609060101010101" pitchFamily="49" charset="-122"/>
              </a:rPr>
              <a:t>专职或兼职人员组成的应急救援队伍</a:t>
            </a:r>
            <a:r>
              <a:rPr lang="zh-CN" altLang="en-US" sz="1600" dirty="0">
                <a:latin typeface="tahoma" panose="020B0604030504040204" pitchFamily="34" charset="0"/>
              </a:rPr>
              <a:t>。不具备单独建立专业应急救援队伍的小型企业，除建立兼职应急救援队伍外，还应当与邻近建有专业救援队伍的企业</a:t>
            </a:r>
            <a:r>
              <a:rPr lang="zh-CN" altLang="en-US" sz="1600" b="1" i="1" u="sng" dirty="0">
                <a:solidFill>
                  <a:srgbClr val="C00000"/>
                </a:solidFill>
                <a:latin typeface="仿宋" panose="02010609060101010101" pitchFamily="49" charset="-122"/>
                <a:ea typeface="仿宋" panose="02010609060101010101" pitchFamily="49" charset="-122"/>
              </a:rPr>
              <a:t>签订救援协议</a:t>
            </a:r>
            <a:r>
              <a:rPr lang="zh-CN" altLang="en-US" sz="1600" dirty="0">
                <a:latin typeface="tahoma" panose="020B0604030504040204" pitchFamily="34" charset="0"/>
              </a:rPr>
              <a:t>，或者</a:t>
            </a:r>
            <a:r>
              <a:rPr lang="zh-CN" altLang="en-US" sz="1600" b="1" i="1" u="sng" dirty="0">
                <a:solidFill>
                  <a:srgbClr val="C00000"/>
                </a:solidFill>
                <a:latin typeface="仿宋" panose="02010609060101010101" pitchFamily="49" charset="-122"/>
                <a:ea typeface="仿宋" panose="02010609060101010101" pitchFamily="49" charset="-122"/>
              </a:rPr>
              <a:t>联合建立专业应急救援队伍</a:t>
            </a:r>
            <a:r>
              <a:rPr lang="zh-CN" altLang="en-US" sz="1600" dirty="0">
                <a:latin typeface="tahoma" panose="020B0604030504040204" pitchFamily="34" charset="0"/>
              </a:rPr>
              <a:t>。</a:t>
            </a:r>
          </a:p>
        </p:txBody>
      </p:sp>
    </p:spTree>
    <p:extLst>
      <p:ext uri="{BB962C8B-B14F-4D97-AF65-F5344CB8AC3E}">
        <p14:creationId xmlns:p14="http://schemas.microsoft.com/office/powerpoint/2010/main" val="55835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D8811AEF-8364-4FED-B210-DA2852A8B741}"/>
              </a:ext>
            </a:extLst>
          </p:cNvPr>
          <p:cNvSpPr txBox="1">
            <a:spLocks/>
          </p:cNvSpPr>
          <p:nvPr/>
        </p:nvSpPr>
        <p:spPr bwMode="auto">
          <a:xfrm>
            <a:off x="324679" y="296748"/>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5</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）应急物资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15</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
        <p:nvSpPr>
          <p:cNvPr id="3" name="矩形 2">
            <a:extLst>
              <a:ext uri="{FF2B5EF4-FFF2-40B4-BE49-F238E27FC236}">
                <a16:creationId xmlns:a16="http://schemas.microsoft.com/office/drawing/2014/main" id="{8C581206-CDEC-43B0-B21E-0E53F083014D}"/>
              </a:ext>
            </a:extLst>
          </p:cNvPr>
          <p:cNvSpPr/>
          <p:nvPr/>
        </p:nvSpPr>
        <p:spPr>
          <a:xfrm>
            <a:off x="1794408" y="927104"/>
            <a:ext cx="4397827" cy="1096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130000"/>
              </a:lnSpc>
              <a:buFont typeface="Wingdings" panose="05000000000000000000" pitchFamily="2" charset="2"/>
              <a:buChar char="Ø"/>
            </a:pPr>
            <a:r>
              <a:rPr lang="zh-CN" altLang="en-US" b="1" dirty="0">
                <a:solidFill>
                  <a:schemeClr val="tx1"/>
                </a:solidFill>
              </a:rPr>
              <a:t>基本应急救援物资配备</a:t>
            </a:r>
            <a:endParaRPr lang="en-US" altLang="zh-CN" b="1" dirty="0">
              <a:solidFill>
                <a:schemeClr val="tx1"/>
              </a:solidFill>
            </a:endParaRPr>
          </a:p>
          <a:p>
            <a:pPr marL="285750" indent="-285750">
              <a:lnSpc>
                <a:spcPct val="130000"/>
              </a:lnSpc>
              <a:buFont typeface="Wingdings" panose="05000000000000000000" pitchFamily="2" charset="2"/>
              <a:buChar char="Ø"/>
            </a:pPr>
            <a:r>
              <a:rPr lang="zh-CN" altLang="en-US" b="1" dirty="0">
                <a:solidFill>
                  <a:schemeClr val="tx1"/>
                </a:solidFill>
              </a:rPr>
              <a:t>专项应急救援物资配备</a:t>
            </a:r>
            <a:endParaRPr lang="en-US" altLang="zh-CN" b="1" dirty="0">
              <a:solidFill>
                <a:schemeClr val="tx1"/>
              </a:solidFill>
            </a:endParaRPr>
          </a:p>
          <a:p>
            <a:pPr marL="285750" indent="-285750">
              <a:lnSpc>
                <a:spcPct val="130000"/>
              </a:lnSpc>
              <a:buFont typeface="Wingdings" panose="05000000000000000000" pitchFamily="2" charset="2"/>
              <a:buChar char="Ø"/>
            </a:pPr>
            <a:r>
              <a:rPr lang="zh-CN" altLang="en-US" b="1" dirty="0">
                <a:solidFill>
                  <a:schemeClr val="tx1"/>
                </a:solidFill>
              </a:rPr>
              <a:t>应急救援物资管理</a:t>
            </a:r>
            <a:endParaRPr lang="en-US" altLang="zh-CN" b="1" dirty="0">
              <a:solidFill>
                <a:schemeClr val="tx1"/>
              </a:solidFill>
            </a:endParaRPr>
          </a:p>
        </p:txBody>
      </p:sp>
      <p:sp>
        <p:nvSpPr>
          <p:cNvPr id="4" name="矩形 3">
            <a:extLst>
              <a:ext uri="{FF2B5EF4-FFF2-40B4-BE49-F238E27FC236}">
                <a16:creationId xmlns:a16="http://schemas.microsoft.com/office/drawing/2014/main" id="{71706551-5796-4A53-889E-F57ECA17E1DD}"/>
              </a:ext>
            </a:extLst>
          </p:cNvPr>
          <p:cNvSpPr/>
          <p:nvPr/>
        </p:nvSpPr>
        <p:spPr>
          <a:xfrm>
            <a:off x="493487" y="927104"/>
            <a:ext cx="967092" cy="452432"/>
          </a:xfrm>
          <a:prstGeom prst="rect">
            <a:avLst/>
          </a:prstGeom>
          <a:solidFill>
            <a:srgbClr val="FFC000"/>
          </a:solidFill>
        </p:spPr>
        <p:txBody>
          <a:bodyPr wrap="square">
            <a:spAutoFit/>
          </a:bodyPr>
          <a:lstStyle/>
          <a:p>
            <a:pPr>
              <a:lnSpc>
                <a:spcPct val="130000"/>
              </a:lnSpc>
            </a:pPr>
            <a:r>
              <a:rPr lang="zh-CN" altLang="en-US" b="1" dirty="0"/>
              <a:t>要  点：</a:t>
            </a:r>
            <a:endParaRPr lang="en-US" altLang="zh-CN" b="1" dirty="0"/>
          </a:p>
        </p:txBody>
      </p:sp>
      <p:graphicFrame>
        <p:nvGraphicFramePr>
          <p:cNvPr id="5" name="表格 4">
            <a:extLst>
              <a:ext uri="{FF2B5EF4-FFF2-40B4-BE49-F238E27FC236}">
                <a16:creationId xmlns:a16="http://schemas.microsoft.com/office/drawing/2014/main" id="{9591046B-F3B1-4FE3-9692-2CABA28F7A85}"/>
              </a:ext>
            </a:extLst>
          </p:cNvPr>
          <p:cNvGraphicFramePr>
            <a:graphicFrameLocks noGrp="1"/>
          </p:cNvGraphicFramePr>
          <p:nvPr>
            <p:extLst>
              <p:ext uri="{D42A27DB-BD31-4B8C-83A1-F6EECF244321}">
                <p14:modId xmlns:p14="http://schemas.microsoft.com/office/powerpoint/2010/main" val="2598019104"/>
              </p:ext>
            </p:extLst>
          </p:nvPr>
        </p:nvGraphicFramePr>
        <p:xfrm>
          <a:off x="324679" y="1982746"/>
          <a:ext cx="8703003" cy="4875254"/>
        </p:xfrm>
        <a:graphic>
          <a:graphicData uri="http://schemas.openxmlformats.org/drawingml/2006/table">
            <a:tbl>
              <a:tblPr firstRow="1" bandRow="1">
                <a:tableStyleId>{72833802-FEF1-4C79-8D5D-14CF1EAF98D9}</a:tableStyleId>
              </a:tblPr>
              <a:tblGrid>
                <a:gridCol w="906070">
                  <a:extLst>
                    <a:ext uri="{9D8B030D-6E8A-4147-A177-3AD203B41FA5}">
                      <a16:colId xmlns:a16="http://schemas.microsoft.com/office/drawing/2014/main" val="3771089194"/>
                    </a:ext>
                  </a:extLst>
                </a:gridCol>
                <a:gridCol w="4328222">
                  <a:extLst>
                    <a:ext uri="{9D8B030D-6E8A-4147-A177-3AD203B41FA5}">
                      <a16:colId xmlns:a16="http://schemas.microsoft.com/office/drawing/2014/main" val="3737978645"/>
                    </a:ext>
                  </a:extLst>
                </a:gridCol>
                <a:gridCol w="1117600">
                  <a:extLst>
                    <a:ext uri="{9D8B030D-6E8A-4147-A177-3AD203B41FA5}">
                      <a16:colId xmlns:a16="http://schemas.microsoft.com/office/drawing/2014/main" val="3317198830"/>
                    </a:ext>
                  </a:extLst>
                </a:gridCol>
                <a:gridCol w="2351111">
                  <a:extLst>
                    <a:ext uri="{9D8B030D-6E8A-4147-A177-3AD203B41FA5}">
                      <a16:colId xmlns:a16="http://schemas.microsoft.com/office/drawing/2014/main" val="1465755359"/>
                    </a:ext>
                  </a:extLst>
                </a:gridCol>
              </a:tblGrid>
              <a:tr h="370840">
                <a:tc>
                  <a:txBody>
                    <a:bodyPr/>
                    <a:lstStyle/>
                    <a:p>
                      <a:pPr algn="ctr"/>
                      <a:r>
                        <a:rPr lang="zh-CN" altLang="en-US" sz="1600" b="1" dirty="0">
                          <a:latin typeface="仿宋" panose="02010609060101010101" pitchFamily="49" charset="-122"/>
                          <a:ea typeface="仿宋" panose="02010609060101010101" pitchFamily="49" charset="-122"/>
                        </a:rPr>
                        <a:t>项目</a:t>
                      </a:r>
                    </a:p>
                  </a:txBody>
                  <a:tcPr/>
                </a:tc>
                <a:tc>
                  <a:txBody>
                    <a:bodyPr/>
                    <a:lstStyle/>
                    <a:p>
                      <a:pPr algn="ctr"/>
                      <a:r>
                        <a:rPr lang="zh-CN" altLang="en-US" sz="16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6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6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dirty="0">
                          <a:latin typeface="仿宋" panose="02010609060101010101" pitchFamily="49" charset="-122"/>
                          <a:ea typeface="仿宋" panose="02010609060101010101" pitchFamily="49" charset="-122"/>
                        </a:rPr>
                        <a:t>基本应急物资储备</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）配备必要的</a:t>
                      </a:r>
                      <a:r>
                        <a:rPr lang="zh-CN" altLang="en-US" sz="1800" i="1" u="sng" kern="1200" dirty="0">
                          <a:solidFill>
                            <a:srgbClr val="006666"/>
                          </a:solidFill>
                          <a:latin typeface="仿宋" panose="02010609060101010101" pitchFamily="49" charset="-122"/>
                          <a:ea typeface="仿宋" panose="02010609060101010101" pitchFamily="49" charset="-122"/>
                          <a:cs typeface="+mn-cs"/>
                        </a:rPr>
                        <a:t>救护器材、消防设备、检测仪器、通讯设施、个人防护用品</a:t>
                      </a:r>
                      <a:r>
                        <a:rPr lang="zh-CN" altLang="en-US" sz="1800" dirty="0">
                          <a:latin typeface="仿宋" panose="02010609060101010101" pitchFamily="49" charset="-122"/>
                          <a:ea typeface="仿宋" panose="02010609060101010101" pitchFamily="49" charset="-122"/>
                        </a:rPr>
                        <a:t>等应急救援物资；</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）针对危险性较大的场所、设备，由</a:t>
                      </a:r>
                      <a:r>
                        <a:rPr lang="zh-CN" altLang="en-US" sz="1800" i="1" u="sng" kern="1200" dirty="0">
                          <a:solidFill>
                            <a:schemeClr val="tx1"/>
                          </a:solidFill>
                          <a:latin typeface="仿宋" panose="02010609060101010101" pitchFamily="49" charset="-122"/>
                          <a:ea typeface="仿宋" panose="02010609060101010101" pitchFamily="49" charset="-122"/>
                          <a:cs typeface="+mn-cs"/>
                        </a:rPr>
                        <a:t>生产技术部门、一线作业人员和专、兼职应急人员</a:t>
                      </a:r>
                      <a:r>
                        <a:rPr lang="zh-CN" altLang="en-US" sz="1800" dirty="0">
                          <a:latin typeface="仿宋" panose="02010609060101010101" pitchFamily="49" charset="-122"/>
                          <a:ea typeface="仿宋" panose="02010609060101010101" pitchFamily="49" charset="-122"/>
                        </a:rPr>
                        <a:t>，共同确定应急物资的种类、数量和储存方式。</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基本物资</a:t>
                      </a:r>
                      <a:r>
                        <a:rPr lang="zh-CN" altLang="en-US" sz="1800" i="1" u="sng" kern="1200" dirty="0">
                          <a:solidFill>
                            <a:srgbClr val="006666"/>
                          </a:solidFill>
                          <a:latin typeface="仿宋" panose="02010609060101010101" pitchFamily="49" charset="-122"/>
                          <a:ea typeface="仿宋" panose="02010609060101010101" pitchFamily="49" charset="-122"/>
                          <a:cs typeface="+mn-cs"/>
                        </a:rPr>
                        <a:t>清单</a:t>
                      </a:r>
                      <a:r>
                        <a:rPr lang="zh-CN" altLang="en-US" sz="18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分。按照法规、标准配齐基本物资的得</a:t>
                      </a:r>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分；物资不全的，得</a:t>
                      </a:r>
                      <a:r>
                        <a:rPr lang="en-US" altLang="zh-CN" sz="1800" dirty="0">
                          <a:latin typeface="仿宋" panose="02010609060101010101" pitchFamily="49" charset="-122"/>
                          <a:ea typeface="仿宋" panose="02010609060101010101" pitchFamily="49" charset="-122"/>
                        </a:rPr>
                        <a:t>1-4</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1304014">
                <a:tc>
                  <a:txBody>
                    <a:bodyPr/>
                    <a:lstStyle/>
                    <a:p>
                      <a:r>
                        <a:rPr lang="zh-CN" altLang="en-US" sz="1800" kern="100" spc="-30" dirty="0">
                          <a:effectLst/>
                          <a:latin typeface="仿宋" panose="02010609060101010101" pitchFamily="49" charset="-122"/>
                          <a:ea typeface="仿宋" panose="02010609060101010101" pitchFamily="49" charset="-122"/>
                        </a:rPr>
                        <a:t>专项应急物资储备</a:t>
                      </a:r>
                      <a:endParaRPr lang="zh-CN" altLang="en-US" sz="1800" dirty="0">
                        <a:latin typeface="仿宋" panose="02010609060101010101" pitchFamily="49" charset="-122"/>
                        <a:ea typeface="仿宋" panose="02010609060101010101" pitchFamily="49" charset="-122"/>
                      </a:endParaRPr>
                    </a:p>
                  </a:txBody>
                  <a:tcPr/>
                </a:tc>
                <a:tc>
                  <a:txBody>
                    <a:bodyPr/>
                    <a:lstStyle/>
                    <a:p>
                      <a:r>
                        <a:rPr lang="zh-CN" altLang="en-US" sz="1800" dirty="0">
                          <a:latin typeface="仿宋" panose="02010609060101010101" pitchFamily="49" charset="-122"/>
                          <a:ea typeface="仿宋" panose="02010609060101010101" pitchFamily="49" charset="-122"/>
                        </a:rPr>
                        <a:t>配备必要的</a:t>
                      </a:r>
                      <a:r>
                        <a:rPr lang="zh-CN" altLang="en-US" sz="1800" i="1" u="sng" kern="1200" dirty="0">
                          <a:solidFill>
                            <a:srgbClr val="006666"/>
                          </a:solidFill>
                          <a:latin typeface="仿宋" panose="02010609060101010101" pitchFamily="49" charset="-122"/>
                          <a:ea typeface="仿宋" panose="02010609060101010101" pitchFamily="49" charset="-122"/>
                          <a:cs typeface="+mn-cs"/>
                        </a:rPr>
                        <a:t>通风检测仪器、温度探测器、防雷、防静电设施、防水防潮设备和器材，动力电源控制箱</a:t>
                      </a:r>
                      <a:r>
                        <a:rPr lang="zh-CN" altLang="en-US" sz="1800" dirty="0">
                          <a:latin typeface="仿宋" panose="02010609060101010101" pitchFamily="49" charset="-122"/>
                          <a:ea typeface="仿宋" panose="02010609060101010101" pitchFamily="49" charset="-122"/>
                        </a:rPr>
                        <a:t>等。</a:t>
                      </a:r>
                    </a:p>
                  </a:txBody>
                  <a:tcPr/>
                </a:tc>
                <a:tc>
                  <a:txBody>
                    <a:bodyPr/>
                    <a:lstStyle/>
                    <a:p>
                      <a:r>
                        <a:rPr lang="zh-CN" altLang="en-US" sz="1800" dirty="0">
                          <a:latin typeface="仿宋" panose="02010609060101010101" pitchFamily="49" charset="-122"/>
                          <a:ea typeface="仿宋" panose="02010609060101010101" pitchFamily="49" charset="-122"/>
                        </a:rPr>
                        <a:t>专项物资</a:t>
                      </a:r>
                      <a:r>
                        <a:rPr lang="zh-CN" altLang="en-US" sz="1800" i="1" u="sng" kern="1200" dirty="0">
                          <a:solidFill>
                            <a:srgbClr val="006666"/>
                          </a:solidFill>
                          <a:latin typeface="仿宋" panose="02010609060101010101" pitchFamily="49" charset="-122"/>
                          <a:ea typeface="仿宋" panose="02010609060101010101" pitchFamily="49" charset="-122"/>
                          <a:cs typeface="+mn-cs"/>
                        </a:rPr>
                        <a:t>清单</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分。按照法规、标准配齐专项物资的得</a:t>
                      </a:r>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分；物资不全的，得</a:t>
                      </a:r>
                      <a:r>
                        <a:rPr lang="en-US" altLang="zh-CN" sz="1800" dirty="0">
                          <a:latin typeface="仿宋" panose="02010609060101010101" pitchFamily="49" charset="-122"/>
                          <a:ea typeface="仿宋" panose="02010609060101010101" pitchFamily="49" charset="-122"/>
                        </a:rPr>
                        <a:t>1-4</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r h="370840">
                <a:tc>
                  <a:txBody>
                    <a:bodyPr/>
                    <a:lstStyle/>
                    <a:p>
                      <a:r>
                        <a:rPr lang="zh-CN" altLang="en-US" sz="1800" dirty="0">
                          <a:latin typeface="仿宋" panose="02010609060101010101" pitchFamily="49" charset="-122"/>
                          <a:ea typeface="仿宋" panose="02010609060101010101" pitchFamily="49" charset="-122"/>
                        </a:rPr>
                        <a:t>应急物资管理</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）建立应急物资、装备管理</a:t>
                      </a:r>
                      <a:r>
                        <a:rPr lang="zh-CN" altLang="en-US" sz="1800" i="1" u="sng" kern="1200" dirty="0">
                          <a:solidFill>
                            <a:srgbClr val="006666"/>
                          </a:solidFill>
                          <a:latin typeface="仿宋" panose="02010609060101010101" pitchFamily="49" charset="-122"/>
                          <a:ea typeface="仿宋" panose="02010609060101010101" pitchFamily="49" charset="-122"/>
                          <a:cs typeface="+mn-cs"/>
                        </a:rPr>
                        <a:t>台账</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）明确</a:t>
                      </a:r>
                      <a:r>
                        <a:rPr lang="zh-CN" altLang="en-US" sz="1800" i="1" u="sng" kern="1200" dirty="0">
                          <a:solidFill>
                            <a:srgbClr val="006666"/>
                          </a:solidFill>
                          <a:latin typeface="仿宋" panose="02010609060101010101" pitchFamily="49" charset="-122"/>
                          <a:ea typeface="仿宋" panose="02010609060101010101" pitchFamily="49" charset="-122"/>
                          <a:cs typeface="+mn-cs"/>
                        </a:rPr>
                        <a:t>专人</a:t>
                      </a:r>
                      <a:r>
                        <a:rPr lang="zh-CN" altLang="en-US" sz="1800" dirty="0">
                          <a:latin typeface="仿宋" panose="02010609060101010101" pitchFamily="49" charset="-122"/>
                          <a:ea typeface="仿宋" panose="02010609060101010101" pitchFamily="49" charset="-122"/>
                        </a:rPr>
                        <a:t>对应急物资和装备进行管理；</a:t>
                      </a:r>
                    </a:p>
                    <a:p>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a:t>
                      </a:r>
                      <a:r>
                        <a:rPr lang="zh-CN" altLang="en-US" sz="1800" i="1" u="sng" kern="1200" dirty="0">
                          <a:solidFill>
                            <a:srgbClr val="006666"/>
                          </a:solidFill>
                          <a:latin typeface="仿宋" panose="02010609060101010101" pitchFamily="49" charset="-122"/>
                          <a:ea typeface="仿宋" panose="02010609060101010101" pitchFamily="49" charset="-122"/>
                          <a:cs typeface="+mn-cs"/>
                        </a:rPr>
                        <a:t>定期</a:t>
                      </a:r>
                      <a:r>
                        <a:rPr lang="zh-CN" altLang="en-US" sz="1800" dirty="0">
                          <a:latin typeface="仿宋" panose="02010609060101010101" pitchFamily="49" charset="-122"/>
                          <a:ea typeface="仿宋" panose="02010609060101010101" pitchFamily="49" charset="-122"/>
                        </a:rPr>
                        <a:t>对应急物资、装备进行维修</a:t>
                      </a:r>
                      <a:r>
                        <a:rPr lang="zh-CN" altLang="en-US" sz="1800" i="1" u="sng" kern="1200" dirty="0">
                          <a:solidFill>
                            <a:srgbClr val="006666"/>
                          </a:solidFill>
                          <a:latin typeface="仿宋" panose="02010609060101010101" pitchFamily="49" charset="-122"/>
                          <a:ea typeface="仿宋" panose="02010609060101010101" pitchFamily="49" charset="-122"/>
                          <a:cs typeface="+mn-cs"/>
                        </a:rPr>
                        <a:t>保养</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应急物资管理</a:t>
                      </a:r>
                      <a:r>
                        <a:rPr lang="zh-CN" altLang="en-US" sz="1800" i="1" u="sng" kern="1200" dirty="0">
                          <a:solidFill>
                            <a:srgbClr val="006666"/>
                          </a:solidFill>
                          <a:latin typeface="仿宋" panose="02010609060101010101" pitchFamily="49" charset="-122"/>
                          <a:ea typeface="仿宋" panose="02010609060101010101" pitchFamily="49" charset="-122"/>
                          <a:cs typeface="+mn-cs"/>
                        </a:rPr>
                        <a:t>台账</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分。建立台账的得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分；能够定期对物资、装备进行保养的再得</a:t>
                      </a:r>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253828422"/>
                  </a:ext>
                </a:extLst>
              </a:tr>
            </a:tbl>
          </a:graphicData>
        </a:graphic>
      </p:graphicFrame>
    </p:spTree>
    <p:extLst>
      <p:ext uri="{BB962C8B-B14F-4D97-AF65-F5344CB8AC3E}">
        <p14:creationId xmlns:p14="http://schemas.microsoft.com/office/powerpoint/2010/main" val="161259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1F5742AE-A19C-4D5E-A9BC-38CF88B9DF63}"/>
              </a:ext>
            </a:extLst>
          </p:cNvPr>
          <p:cNvSpPr txBox="1">
            <a:spLocks/>
          </p:cNvSpPr>
          <p:nvPr/>
        </p:nvSpPr>
        <p:spPr bwMode="auto">
          <a:xfrm>
            <a:off x="367796" y="339388"/>
            <a:ext cx="853557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一、有限空间作业的基本知识</a:t>
            </a:r>
            <a:endParaRPr lang="en-US" altLang="zh-CN" sz="2400" b="1" kern="0" dirty="0">
              <a:solidFill>
                <a:schemeClr val="bg1"/>
              </a:solidFill>
              <a:latin typeface="+mn-ea"/>
              <a:ea typeface="+mn-ea"/>
              <a:cs typeface="+mn-cs"/>
            </a:endParaRPr>
          </a:p>
          <a:p>
            <a:pPr algn="l"/>
            <a:r>
              <a:rPr lang="zh-CN" altLang="en-US" sz="2400" b="1" kern="0" dirty="0">
                <a:solidFill>
                  <a:schemeClr val="bg1"/>
                </a:solidFill>
                <a:latin typeface="+mn-ea"/>
                <a:ea typeface="+mn-ea"/>
                <a:cs typeface="+mn-cs"/>
              </a:rPr>
              <a:t>       有限空间的含义、有限空间作业涉及的领域</a:t>
            </a:r>
          </a:p>
        </p:txBody>
      </p:sp>
      <p:sp>
        <p:nvSpPr>
          <p:cNvPr id="5" name="Rectangle 18">
            <a:extLst>
              <a:ext uri="{FF2B5EF4-FFF2-40B4-BE49-F238E27FC236}">
                <a16:creationId xmlns:a16="http://schemas.microsoft.com/office/drawing/2014/main" id="{76E7FCA6-6A2F-4269-836C-ED2E9170D55A}"/>
              </a:ext>
            </a:extLst>
          </p:cNvPr>
          <p:cNvSpPr>
            <a:spLocks noChangeArrowheads="1"/>
          </p:cNvSpPr>
          <p:nvPr/>
        </p:nvSpPr>
        <p:spPr bwMode="auto">
          <a:xfrm>
            <a:off x="367796" y="1095005"/>
            <a:ext cx="8535573" cy="1938992"/>
          </a:xfrm>
          <a:prstGeom prst="rect">
            <a:avLst/>
          </a:prstGeom>
          <a:solidFill>
            <a:srgbClr val="CCFFCC"/>
          </a:solidFill>
          <a:ln>
            <a:solidFill>
              <a:srgbClr val="00B050"/>
            </a:solidFill>
          </a:ln>
          <a:extLst/>
        </p:spPr>
        <p:txBody>
          <a:bodyPr wrap="square">
            <a:spAutoFit/>
          </a:bodyPr>
          <a:lstStyle>
            <a:lvl1pPr>
              <a:defRPr sz="2000" b="1">
                <a:solidFill>
                  <a:schemeClr val="tx1"/>
                </a:solidFill>
                <a:latin typeface="Arial" panose="020B0604020202020204" pitchFamily="34" charset="0"/>
                <a:ea typeface="宋体" panose="02010600030101010101" pitchFamily="2" charset="-122"/>
              </a:defRPr>
            </a:lvl1pPr>
            <a:lvl2pPr marL="742950" indent="-285750">
              <a:defRPr sz="2000" b="1">
                <a:solidFill>
                  <a:schemeClr val="tx1"/>
                </a:solidFill>
                <a:latin typeface="Arial" panose="020B0604020202020204" pitchFamily="34" charset="0"/>
                <a:ea typeface="宋体" panose="02010600030101010101" pitchFamily="2" charset="-122"/>
              </a:defRPr>
            </a:lvl2pPr>
            <a:lvl3pPr marL="1143000" indent="-228600">
              <a:defRPr sz="2000" b="1">
                <a:solidFill>
                  <a:schemeClr val="tx1"/>
                </a:solidFill>
                <a:latin typeface="Arial" panose="020B0604020202020204" pitchFamily="34" charset="0"/>
                <a:ea typeface="宋体" panose="02010600030101010101" pitchFamily="2" charset="-122"/>
              </a:defRPr>
            </a:lvl3pPr>
            <a:lvl4pPr marL="1600200" indent="-228600">
              <a:defRPr sz="2000" b="1">
                <a:solidFill>
                  <a:schemeClr val="tx1"/>
                </a:solidFill>
                <a:latin typeface="Arial" panose="020B0604020202020204" pitchFamily="34" charset="0"/>
                <a:ea typeface="宋体" panose="02010600030101010101" pitchFamily="2" charset="-122"/>
              </a:defRPr>
            </a:lvl4pPr>
            <a:lvl5pPr marL="2057400" indent="-228600">
              <a:defRPr sz="2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r>
              <a:rPr lang="zh-CN" altLang="en-US" dirty="0">
                <a:solidFill>
                  <a:srgbClr val="006666"/>
                </a:solidFill>
                <a:latin typeface="+mn-ea"/>
                <a:ea typeface="+mn-ea"/>
              </a:rPr>
              <a:t>有限空间含义：</a:t>
            </a:r>
            <a:endParaRPr lang="en-US" altLang="zh-CN" dirty="0">
              <a:solidFill>
                <a:srgbClr val="006666"/>
              </a:solidFill>
              <a:latin typeface="+mn-ea"/>
              <a:ea typeface="+mn-ea"/>
            </a:endParaRPr>
          </a:p>
          <a:p>
            <a:r>
              <a:rPr lang="zh-CN" altLang="en-US" b="0" dirty="0">
                <a:latin typeface="+mn-ea"/>
                <a:ea typeface="+mn-ea"/>
              </a:rPr>
              <a:t>指工厂的各种设备内部（炉、塔釜、罐、仓、池（泡菜）、槽车、管道、烟道等）和城市</a:t>
            </a:r>
            <a:r>
              <a:rPr lang="en-US" altLang="zh-CN" b="0" dirty="0">
                <a:latin typeface="+mn-ea"/>
                <a:ea typeface="+mn-ea"/>
              </a:rPr>
              <a:t>(</a:t>
            </a:r>
            <a:r>
              <a:rPr lang="zh-CN" altLang="en-US" b="0" dirty="0">
                <a:latin typeface="+mn-ea"/>
                <a:ea typeface="+mn-ea"/>
              </a:rPr>
              <a:t>包括工厂</a:t>
            </a:r>
            <a:r>
              <a:rPr lang="en-US" altLang="zh-CN" b="0" dirty="0">
                <a:latin typeface="+mn-ea"/>
                <a:ea typeface="+mn-ea"/>
              </a:rPr>
              <a:t>)</a:t>
            </a:r>
            <a:r>
              <a:rPr lang="zh-CN" altLang="en-US" b="0" dirty="0">
                <a:latin typeface="+mn-ea"/>
                <a:ea typeface="+mn-ea"/>
              </a:rPr>
              <a:t>的隧道、下水道、沟、坑、井、池、涵洞、阀门间、污水处理设施等封闭、半封闭的设施及场所（船舱、地下隐蔽工程、密闭容器、长期不用的设施或通风不畅的场所等），以及农村储存红薯、土豆、各种蔬菜的井、窖等。通风不良的矿井也应视同受限空间。</a:t>
            </a:r>
          </a:p>
        </p:txBody>
      </p:sp>
      <p:sp>
        <p:nvSpPr>
          <p:cNvPr id="6" name="Rectangle 19">
            <a:extLst>
              <a:ext uri="{FF2B5EF4-FFF2-40B4-BE49-F238E27FC236}">
                <a16:creationId xmlns:a16="http://schemas.microsoft.com/office/drawing/2014/main" id="{C630261E-28A2-4DFD-AC37-4B2DEFCF3D8C}"/>
              </a:ext>
            </a:extLst>
          </p:cNvPr>
          <p:cNvSpPr>
            <a:spLocks noChangeArrowheads="1"/>
          </p:cNvSpPr>
          <p:nvPr/>
        </p:nvSpPr>
        <p:spPr bwMode="auto">
          <a:xfrm>
            <a:off x="367796" y="3151522"/>
            <a:ext cx="8535573" cy="1015663"/>
          </a:xfrm>
          <a:prstGeom prst="rect">
            <a:avLst/>
          </a:prstGeom>
          <a:solidFill>
            <a:schemeClr val="accent2">
              <a:lumMod val="20000"/>
              <a:lumOff val="80000"/>
            </a:schemeClr>
          </a:solidFill>
          <a:ln>
            <a:solidFill>
              <a:srgbClr val="00B050"/>
            </a:solidFill>
          </a:ln>
        </p:spPr>
        <p:txBody>
          <a:bodyPr wrap="square">
            <a:spAutoFit/>
          </a:bodyPr>
          <a:lstStyle>
            <a:lvl1pPr indent="406400">
              <a:defRPr sz="2000" b="1">
                <a:solidFill>
                  <a:schemeClr val="tx1"/>
                </a:solidFill>
                <a:latin typeface="Arial" panose="020B0604020202020204" pitchFamily="34" charset="0"/>
                <a:ea typeface="宋体" panose="02010600030101010101" pitchFamily="2" charset="-122"/>
              </a:defRPr>
            </a:lvl1pPr>
            <a:lvl2pPr marL="742950" indent="-285750">
              <a:defRPr sz="2000" b="1">
                <a:solidFill>
                  <a:schemeClr val="tx1"/>
                </a:solidFill>
                <a:latin typeface="Arial" panose="020B0604020202020204" pitchFamily="34" charset="0"/>
                <a:ea typeface="宋体" panose="02010600030101010101" pitchFamily="2" charset="-122"/>
              </a:defRPr>
            </a:lvl2pPr>
            <a:lvl3pPr marL="1143000" indent="-228600">
              <a:defRPr sz="2000" b="1">
                <a:solidFill>
                  <a:schemeClr val="tx1"/>
                </a:solidFill>
                <a:latin typeface="Arial" panose="020B0604020202020204" pitchFamily="34" charset="0"/>
                <a:ea typeface="宋体" panose="02010600030101010101" pitchFamily="2" charset="-122"/>
              </a:defRPr>
            </a:lvl3pPr>
            <a:lvl4pPr marL="1600200" indent="-228600">
              <a:defRPr sz="2000" b="1">
                <a:solidFill>
                  <a:schemeClr val="tx1"/>
                </a:solidFill>
                <a:latin typeface="Arial" panose="020B0604020202020204" pitchFamily="34" charset="0"/>
                <a:ea typeface="宋体" panose="02010600030101010101" pitchFamily="2" charset="-122"/>
              </a:defRPr>
            </a:lvl4pPr>
            <a:lvl5pPr marL="2057400" indent="-228600">
              <a:defRPr sz="2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indent="0"/>
            <a:r>
              <a:rPr lang="zh-CN" altLang="en-US" b="0" dirty="0">
                <a:latin typeface="+mn-ea"/>
                <a:ea typeface="+mn-ea"/>
              </a:rPr>
              <a:t>总之，</a:t>
            </a:r>
            <a:r>
              <a:rPr lang="zh-CN" altLang="en-US" dirty="0">
                <a:solidFill>
                  <a:srgbClr val="00B050"/>
                </a:solidFill>
                <a:latin typeface="+mn-ea"/>
                <a:ea typeface="+mn-ea"/>
              </a:rPr>
              <a:t>一切通风不良、容易造成有毒有害气体积聚和缺氧的设备、设施和场所都叫有限空间</a:t>
            </a:r>
            <a:r>
              <a:rPr lang="zh-CN" altLang="en-US" b="0" dirty="0">
                <a:latin typeface="+mn-ea"/>
                <a:ea typeface="+mn-ea"/>
              </a:rPr>
              <a:t>（作业受到限制的空间） ，在有限空间的作业都称为有限空间作业。 </a:t>
            </a:r>
          </a:p>
        </p:txBody>
      </p:sp>
      <p:graphicFrame>
        <p:nvGraphicFramePr>
          <p:cNvPr id="7" name="Group 4">
            <a:extLst>
              <a:ext uri="{FF2B5EF4-FFF2-40B4-BE49-F238E27FC236}">
                <a16:creationId xmlns:a16="http://schemas.microsoft.com/office/drawing/2014/main" id="{03E7DC92-9273-4F06-B431-CA8245F693F4}"/>
              </a:ext>
            </a:extLst>
          </p:cNvPr>
          <p:cNvGraphicFramePr>
            <a:graphicFrameLocks/>
          </p:cNvGraphicFramePr>
          <p:nvPr>
            <p:extLst>
              <p:ext uri="{D42A27DB-BD31-4B8C-83A1-F6EECF244321}">
                <p14:modId xmlns:p14="http://schemas.microsoft.com/office/powerpoint/2010/main" val="2929271929"/>
              </p:ext>
            </p:extLst>
          </p:nvPr>
        </p:nvGraphicFramePr>
        <p:xfrm>
          <a:off x="531895" y="4507832"/>
          <a:ext cx="8207373" cy="1828800"/>
        </p:xfrm>
        <a:graphic>
          <a:graphicData uri="http://schemas.openxmlformats.org/drawingml/2006/table">
            <a:tbl>
              <a:tblPr/>
              <a:tblGrid>
                <a:gridCol w="1641784">
                  <a:extLst>
                    <a:ext uri="{9D8B030D-6E8A-4147-A177-3AD203B41FA5}">
                      <a16:colId xmlns:a16="http://schemas.microsoft.com/office/drawing/2014/main" val="20000"/>
                    </a:ext>
                  </a:extLst>
                </a:gridCol>
                <a:gridCol w="1641783">
                  <a:extLst>
                    <a:ext uri="{9D8B030D-6E8A-4147-A177-3AD203B41FA5}">
                      <a16:colId xmlns:a16="http://schemas.microsoft.com/office/drawing/2014/main" val="20001"/>
                    </a:ext>
                  </a:extLst>
                </a:gridCol>
                <a:gridCol w="1640239">
                  <a:extLst>
                    <a:ext uri="{9D8B030D-6E8A-4147-A177-3AD203B41FA5}">
                      <a16:colId xmlns:a16="http://schemas.microsoft.com/office/drawing/2014/main" val="20002"/>
                    </a:ext>
                  </a:extLst>
                </a:gridCol>
                <a:gridCol w="1641784">
                  <a:extLst>
                    <a:ext uri="{9D8B030D-6E8A-4147-A177-3AD203B41FA5}">
                      <a16:colId xmlns:a16="http://schemas.microsoft.com/office/drawing/2014/main" val="20003"/>
                    </a:ext>
                  </a:extLst>
                </a:gridCol>
                <a:gridCol w="1641783">
                  <a:extLst>
                    <a:ext uri="{9D8B030D-6E8A-4147-A177-3AD203B41FA5}">
                      <a16:colId xmlns:a16="http://schemas.microsoft.com/office/drawing/2014/main" val="20004"/>
                    </a:ext>
                  </a:extLst>
                </a:gridCol>
              </a:tblGrid>
              <a:tr h="330686">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煤   矿</a:t>
                      </a:r>
                    </a:p>
                  </a:txBody>
                  <a:tcPr marL="88962" marR="8896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非煤矿山 </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化   工</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炼   油</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冶   金 </a:t>
                      </a:r>
                    </a:p>
                  </a:txBody>
                  <a:tcPr marL="88962" marR="8896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0"/>
                  </a:ext>
                </a:extLst>
              </a:tr>
              <a:tr h="311908">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建   筑</a:t>
                      </a:r>
                    </a:p>
                  </a:txBody>
                  <a:tcPr marL="88962" marR="8896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电   力</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造   纸</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造   船</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建   材</a:t>
                      </a:r>
                    </a:p>
                  </a:txBody>
                  <a:tcPr marL="88962" marR="8896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312824">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食品加工</a:t>
                      </a:r>
                    </a:p>
                  </a:txBody>
                  <a:tcPr marL="88962" marR="8896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 餐   饮</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市政工程</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城市燃气</a:t>
                      </a: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污水处理</a:t>
                      </a:r>
                    </a:p>
                  </a:txBody>
                  <a:tcPr marL="88962" marR="8896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2"/>
                  </a:ext>
                </a:extLst>
              </a:tr>
              <a:tr h="311908">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dirty="0">
                          <a:ln>
                            <a:noFill/>
                          </a:ln>
                          <a:solidFill>
                            <a:srgbClr val="006666"/>
                          </a:solidFill>
                          <a:effectLst/>
                          <a:latin typeface="方正姚体" panose="02010601030101010101" pitchFamily="2" charset="-122"/>
                          <a:ea typeface="方正姚体" panose="02010601030101010101" pitchFamily="2" charset="-122"/>
                        </a:rPr>
                        <a:t>特种设备</a:t>
                      </a:r>
                    </a:p>
                  </a:txBody>
                  <a:tcPr marL="88962" marR="8896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rPr>
                        <a:t>其它</a:t>
                      </a:r>
                      <a:endParaRPr kumimoji="0" lang="en-US" altLang="zh-CN"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endParaRP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endParaRPr kumimoji="0" lang="zh-CN" altLang="en-US" sz="2400" b="1" i="0" u="none" strike="noStrike" cap="none" normalizeH="0" baseline="0">
                        <a:ln>
                          <a:noFill/>
                        </a:ln>
                        <a:solidFill>
                          <a:srgbClr val="006666"/>
                        </a:solidFill>
                        <a:effectLst/>
                        <a:latin typeface="方正姚体" panose="02010601030101010101" pitchFamily="2" charset="-122"/>
                        <a:ea typeface="方正姚体" panose="02010601030101010101" pitchFamily="2" charset="-122"/>
                      </a:endParaRP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endParaRPr kumimoji="0" lang="zh-CN" altLang="en-US" sz="2400" b="1" i="0" u="none" strike="noStrike" cap="none" normalizeH="0" baseline="0" dirty="0">
                        <a:ln>
                          <a:noFill/>
                        </a:ln>
                        <a:solidFill>
                          <a:srgbClr val="006666"/>
                        </a:solidFill>
                        <a:effectLst/>
                        <a:latin typeface="方正姚体" panose="02010601030101010101" pitchFamily="2" charset="-122"/>
                        <a:ea typeface="方正姚体" panose="02010601030101010101" pitchFamily="2" charset="-122"/>
                      </a:endParaRPr>
                    </a:p>
                  </a:txBody>
                  <a:tcPr marL="88962" marR="889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endParaRPr kumimoji="0" lang="zh-CN" altLang="en-US" sz="2400" b="1" i="0" u="none" strike="noStrike" cap="none" normalizeH="0" baseline="0" dirty="0">
                        <a:ln>
                          <a:noFill/>
                        </a:ln>
                        <a:solidFill>
                          <a:srgbClr val="006666"/>
                        </a:solidFill>
                        <a:effectLst/>
                        <a:latin typeface="方正姚体" panose="02010601030101010101" pitchFamily="2" charset="-122"/>
                        <a:ea typeface="方正姚体" panose="02010601030101010101" pitchFamily="2" charset="-122"/>
                      </a:endParaRPr>
                    </a:p>
                  </a:txBody>
                  <a:tcPr marL="88962" marR="88962"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51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1B36DD5-7503-4A2B-A40D-CA6AF60C169E}"/>
              </a:ext>
            </a:extLst>
          </p:cNvPr>
          <p:cNvSpPr/>
          <p:nvPr/>
        </p:nvSpPr>
        <p:spPr>
          <a:xfrm>
            <a:off x="237589" y="4202595"/>
            <a:ext cx="8703209" cy="412421"/>
          </a:xfrm>
          <a:prstGeom prst="rect">
            <a:avLst/>
          </a:prstGeom>
          <a:solidFill>
            <a:srgbClr val="CCFFCC"/>
          </a:solidFill>
          <a:ln>
            <a:solidFill>
              <a:srgbClr val="0070C0"/>
            </a:solidFill>
          </a:ln>
        </p:spPr>
        <p:txBody>
          <a:bodyPr wrap="square">
            <a:spAutoFit/>
          </a:bodyPr>
          <a:lstStyle/>
          <a:p>
            <a:pPr>
              <a:lnSpc>
                <a:spcPct val="130000"/>
              </a:lnSpc>
            </a:pPr>
            <a:r>
              <a:rPr lang="zh-CN" altLang="en-US" sz="1600" dirty="0">
                <a:latin typeface="tahoma" panose="020B0604030504040204" pitchFamily="34" charset="0"/>
              </a:rPr>
              <a:t>第十六条  生产经营单位应急预案应当包括</a:t>
            </a:r>
            <a:r>
              <a:rPr lang="zh-CN" altLang="en-US" sz="1600" i="1" u="sng" dirty="0">
                <a:solidFill>
                  <a:srgbClr val="006666"/>
                </a:solidFill>
              </a:rPr>
              <a:t>应急物资储备清单</a:t>
            </a:r>
            <a:r>
              <a:rPr lang="zh-CN" altLang="en-US" sz="1600" dirty="0">
                <a:latin typeface="tahoma" panose="020B0604030504040204" pitchFamily="34" charset="0"/>
              </a:rPr>
              <a:t>等附件信息。</a:t>
            </a:r>
          </a:p>
        </p:txBody>
      </p:sp>
      <p:sp>
        <p:nvSpPr>
          <p:cNvPr id="3" name="矩形 2">
            <a:extLst>
              <a:ext uri="{FF2B5EF4-FFF2-40B4-BE49-F238E27FC236}">
                <a16:creationId xmlns:a16="http://schemas.microsoft.com/office/drawing/2014/main" id="{342062D3-088F-4C86-818D-6536D7C203E0}"/>
              </a:ext>
            </a:extLst>
          </p:cNvPr>
          <p:cNvSpPr/>
          <p:nvPr/>
        </p:nvSpPr>
        <p:spPr>
          <a:xfrm>
            <a:off x="237590" y="4725461"/>
            <a:ext cx="8703209" cy="1052596"/>
          </a:xfrm>
          <a:prstGeom prst="rect">
            <a:avLst/>
          </a:prstGeom>
          <a:solidFill>
            <a:srgbClr val="CCFFCC"/>
          </a:solidFill>
          <a:ln>
            <a:solidFill>
              <a:srgbClr val="0070C0"/>
            </a:solidFill>
          </a:ln>
        </p:spPr>
        <p:txBody>
          <a:bodyPr wrap="square">
            <a:spAutoFit/>
          </a:bodyPr>
          <a:lstStyle/>
          <a:p>
            <a:pPr>
              <a:lnSpc>
                <a:spcPct val="130000"/>
              </a:lnSpc>
            </a:pPr>
            <a:r>
              <a:rPr lang="zh-CN" altLang="en-US" sz="1600" dirty="0">
                <a:latin typeface="tahoma" panose="020B0604030504040204" pitchFamily="34" charset="0"/>
              </a:rPr>
              <a:t>第三十八条  生产经营单位应当按照应急预案的规定，落实应急指挥体系、应急救援队伍、</a:t>
            </a:r>
            <a:r>
              <a:rPr lang="zh-CN" altLang="en-US" sz="1600" i="1" u="sng" dirty="0">
                <a:solidFill>
                  <a:srgbClr val="006666"/>
                </a:solidFill>
              </a:rPr>
              <a:t>应急物资及装备，建立应急物资、装备配备及其使用档案，并对应急物资、装备进行定期检测和维护</a:t>
            </a:r>
            <a:r>
              <a:rPr lang="zh-CN" altLang="en-US" sz="1600" dirty="0">
                <a:latin typeface="tahoma" panose="020B0604030504040204" pitchFamily="34" charset="0"/>
              </a:rPr>
              <a:t>，使其处于适用状态。</a:t>
            </a:r>
          </a:p>
        </p:txBody>
      </p:sp>
      <p:sp>
        <p:nvSpPr>
          <p:cNvPr id="4" name="矩形 3">
            <a:extLst>
              <a:ext uri="{FF2B5EF4-FFF2-40B4-BE49-F238E27FC236}">
                <a16:creationId xmlns:a16="http://schemas.microsoft.com/office/drawing/2014/main" id="{26041DDB-7492-41A9-94E2-3D27963A80E6}"/>
              </a:ext>
            </a:extLst>
          </p:cNvPr>
          <p:cNvSpPr/>
          <p:nvPr/>
        </p:nvSpPr>
        <p:spPr>
          <a:xfrm>
            <a:off x="237590" y="1538962"/>
            <a:ext cx="8703209" cy="732508"/>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solidFill>
                  <a:schemeClr val="tx1"/>
                </a:solidFill>
              </a:rPr>
              <a:t>第七十六条国家加强生产安全事故应急能力建设，鼓励生产经营单位和其他社会力量配备相应的</a:t>
            </a:r>
            <a:r>
              <a:rPr lang="zh-CN" altLang="en-US" sz="1600" i="1" u="sng" dirty="0">
                <a:solidFill>
                  <a:srgbClr val="006666"/>
                </a:solidFill>
              </a:rPr>
              <a:t>应急救援装备和物资</a:t>
            </a:r>
            <a:r>
              <a:rPr lang="zh-CN" altLang="en-US" sz="1600" dirty="0">
                <a:solidFill>
                  <a:schemeClr val="tx1"/>
                </a:solidFill>
              </a:rPr>
              <a:t>，提高应急救援的专业化水平</a:t>
            </a:r>
          </a:p>
        </p:txBody>
      </p:sp>
      <p:sp>
        <p:nvSpPr>
          <p:cNvPr id="5" name="矩形 4">
            <a:extLst>
              <a:ext uri="{FF2B5EF4-FFF2-40B4-BE49-F238E27FC236}">
                <a16:creationId xmlns:a16="http://schemas.microsoft.com/office/drawing/2014/main" id="{FD7E78BA-3F39-4C1F-905B-2C7D7E98B6C6}"/>
              </a:ext>
            </a:extLst>
          </p:cNvPr>
          <p:cNvSpPr/>
          <p:nvPr/>
        </p:nvSpPr>
        <p:spPr>
          <a:xfrm>
            <a:off x="237590" y="2259095"/>
            <a:ext cx="8703209" cy="1052596"/>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solidFill>
                  <a:schemeClr val="tx1"/>
                </a:solidFill>
              </a:rPr>
              <a:t>第七十九条危险物品的生产、经营、储存、运输单位以及矿山、金属冶炼、城市轨道交通运营、建筑施工单位应当</a:t>
            </a:r>
            <a:r>
              <a:rPr lang="zh-CN" altLang="en-US" sz="1600" i="1" u="sng" dirty="0">
                <a:solidFill>
                  <a:srgbClr val="006666"/>
                </a:solidFill>
              </a:rPr>
              <a:t>配备必要的应急救援器材、设备和物资，并进行经常性维护、保养</a:t>
            </a:r>
            <a:r>
              <a:rPr lang="zh-CN" altLang="en-US" sz="1600" dirty="0">
                <a:solidFill>
                  <a:schemeClr val="tx1"/>
                </a:solidFill>
              </a:rPr>
              <a:t>，保证正常运转。</a:t>
            </a:r>
          </a:p>
        </p:txBody>
      </p:sp>
      <p:sp>
        <p:nvSpPr>
          <p:cNvPr id="6" name="文本框 5">
            <a:extLst>
              <a:ext uri="{FF2B5EF4-FFF2-40B4-BE49-F238E27FC236}">
                <a16:creationId xmlns:a16="http://schemas.microsoft.com/office/drawing/2014/main" id="{743CA1B0-027F-48CF-9E63-CFAFF67580D5}"/>
              </a:ext>
            </a:extLst>
          </p:cNvPr>
          <p:cNvSpPr txBox="1"/>
          <p:nvPr/>
        </p:nvSpPr>
        <p:spPr>
          <a:xfrm>
            <a:off x="237591" y="951070"/>
            <a:ext cx="5570756"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zh-CN"/>
            </a:defPPr>
            <a:lvl1pPr>
              <a:defRPr sz="2000" b="1">
                <a:solidFill>
                  <a:schemeClr val="accent6">
                    <a:lumMod val="75000"/>
                  </a:schemeClr>
                </a:solidFill>
              </a:defRPr>
            </a:lvl1pPr>
          </a:lstStyle>
          <a:p>
            <a:r>
              <a:rPr lang="zh-CN" altLang="en-US" dirty="0"/>
              <a:t>主要依据之一：</a:t>
            </a:r>
            <a:r>
              <a:rPr lang="en-US" altLang="zh-CN" dirty="0"/>
              <a:t>《</a:t>
            </a:r>
            <a:r>
              <a:rPr lang="zh-CN" altLang="en-US" dirty="0"/>
              <a:t>中华人民共和国安全生产法</a:t>
            </a:r>
            <a:r>
              <a:rPr lang="en-US" altLang="zh-CN" dirty="0"/>
              <a:t>》</a:t>
            </a:r>
            <a:endParaRPr lang="zh-CN" altLang="en-US" dirty="0"/>
          </a:p>
        </p:txBody>
      </p:sp>
      <p:sp>
        <p:nvSpPr>
          <p:cNvPr id="7" name="文本框 6">
            <a:extLst>
              <a:ext uri="{FF2B5EF4-FFF2-40B4-BE49-F238E27FC236}">
                <a16:creationId xmlns:a16="http://schemas.microsoft.com/office/drawing/2014/main" id="{F6E069CF-BF1B-4B67-9CA4-0F168A205F40}"/>
              </a:ext>
            </a:extLst>
          </p:cNvPr>
          <p:cNvSpPr txBox="1"/>
          <p:nvPr/>
        </p:nvSpPr>
        <p:spPr>
          <a:xfrm>
            <a:off x="237590" y="3382109"/>
            <a:ext cx="870320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sz="2000" b="1">
                <a:solidFill>
                  <a:schemeClr val="accent6">
                    <a:lumMod val="75000"/>
                  </a:schemeClr>
                </a:solidFill>
              </a:defRPr>
            </a:lvl1pPr>
          </a:lstStyle>
          <a:p>
            <a:r>
              <a:rPr lang="zh-CN" altLang="en-US" sz="1800" dirty="0"/>
              <a:t>主要依据之二：</a:t>
            </a:r>
            <a:endParaRPr lang="en-US" altLang="zh-CN" sz="1800" dirty="0"/>
          </a:p>
          <a:p>
            <a:r>
              <a:rPr lang="en-US" altLang="zh-CN" sz="1800" dirty="0"/>
              <a:t>《</a:t>
            </a:r>
            <a:r>
              <a:rPr lang="zh-CN" altLang="en-US" sz="1800" dirty="0"/>
              <a:t>生产安全事故应急预案管理办法</a:t>
            </a:r>
            <a:r>
              <a:rPr lang="en-US" altLang="zh-CN" sz="1800" dirty="0"/>
              <a:t>》</a:t>
            </a:r>
            <a:r>
              <a:rPr lang="zh-CN" altLang="en-US" sz="1800" dirty="0"/>
              <a:t>（国家安全生产监督管理总局 第</a:t>
            </a:r>
            <a:r>
              <a:rPr lang="en-US" altLang="zh-CN" sz="1800" dirty="0"/>
              <a:t>88</a:t>
            </a:r>
            <a:r>
              <a:rPr lang="zh-CN" altLang="en-US" sz="1800" dirty="0"/>
              <a:t>号令）</a:t>
            </a:r>
          </a:p>
        </p:txBody>
      </p:sp>
    </p:spTree>
    <p:extLst>
      <p:ext uri="{BB962C8B-B14F-4D97-AF65-F5344CB8AC3E}">
        <p14:creationId xmlns:p14="http://schemas.microsoft.com/office/powerpoint/2010/main" val="397713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6C29DC8-CEF4-410D-9685-1A111BA1FB13}"/>
              </a:ext>
            </a:extLst>
          </p:cNvPr>
          <p:cNvSpPr/>
          <p:nvPr/>
        </p:nvSpPr>
        <p:spPr>
          <a:xfrm>
            <a:off x="538135" y="2067449"/>
            <a:ext cx="8199465"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2000" dirty="0">
                <a:solidFill>
                  <a:schemeClr val="tx1"/>
                </a:solidFill>
                <a:latin typeface="Calibri"/>
                <a:ea typeface="微软雅黑"/>
              </a:rPr>
              <a:t>2016</a:t>
            </a:r>
            <a:r>
              <a:rPr lang="zh-CN" altLang="en-US" sz="2000" dirty="0">
                <a:solidFill>
                  <a:schemeClr val="tx1"/>
                </a:solidFill>
                <a:latin typeface="Calibri"/>
                <a:ea typeface="微软雅黑"/>
              </a:rPr>
              <a:t>年</a:t>
            </a:r>
            <a:r>
              <a:rPr lang="en-US" altLang="zh-CN" sz="2000" dirty="0">
                <a:solidFill>
                  <a:schemeClr val="tx1"/>
                </a:solidFill>
                <a:latin typeface="Calibri"/>
                <a:ea typeface="微软雅黑"/>
              </a:rPr>
              <a:t>4</a:t>
            </a:r>
            <a:r>
              <a:rPr lang="zh-CN" altLang="en-US" sz="2000" dirty="0">
                <a:solidFill>
                  <a:schemeClr val="tx1"/>
                </a:solidFill>
                <a:latin typeface="Calibri"/>
                <a:ea typeface="微软雅黑"/>
              </a:rPr>
              <a:t>月</a:t>
            </a:r>
            <a:r>
              <a:rPr lang="en-US" altLang="zh-CN" sz="2000" dirty="0">
                <a:solidFill>
                  <a:schemeClr val="tx1"/>
                </a:solidFill>
                <a:latin typeface="Calibri"/>
                <a:ea typeface="微软雅黑"/>
              </a:rPr>
              <a:t>4</a:t>
            </a:r>
            <a:r>
              <a:rPr lang="zh-CN" altLang="en-US" sz="2000" dirty="0">
                <a:solidFill>
                  <a:schemeClr val="tx1"/>
                </a:solidFill>
                <a:latin typeface="Calibri"/>
                <a:ea typeface="微软雅黑"/>
              </a:rPr>
              <a:t>日</a:t>
            </a:r>
            <a:r>
              <a:rPr lang="en-US" altLang="zh-CN" sz="2000" dirty="0">
                <a:solidFill>
                  <a:schemeClr val="tx1"/>
                </a:solidFill>
                <a:latin typeface="Calibri"/>
                <a:ea typeface="微软雅黑"/>
              </a:rPr>
              <a:t>11</a:t>
            </a:r>
            <a:r>
              <a:rPr lang="zh-CN" altLang="en-US" sz="2000" dirty="0">
                <a:solidFill>
                  <a:schemeClr val="tx1"/>
                </a:solidFill>
                <a:latin typeface="Calibri"/>
                <a:ea typeface="微软雅黑"/>
              </a:rPr>
              <a:t>时</a:t>
            </a:r>
            <a:r>
              <a:rPr lang="en-US" altLang="zh-CN" sz="2000" dirty="0">
                <a:solidFill>
                  <a:schemeClr val="tx1"/>
                </a:solidFill>
                <a:latin typeface="Calibri"/>
                <a:ea typeface="微软雅黑"/>
              </a:rPr>
              <a:t>35</a:t>
            </a:r>
            <a:r>
              <a:rPr lang="zh-CN" altLang="en-US" sz="2000" dirty="0">
                <a:solidFill>
                  <a:schemeClr val="tx1"/>
                </a:solidFill>
                <a:latin typeface="Calibri"/>
                <a:ea typeface="微软雅黑"/>
              </a:rPr>
              <a:t>分，山东济宁市曲阜市，八宝山氧化钙厂</a:t>
            </a:r>
            <a:r>
              <a:rPr lang="en-US" altLang="zh-CN" sz="2000" dirty="0">
                <a:solidFill>
                  <a:schemeClr val="tx1"/>
                </a:solidFill>
                <a:latin typeface="Calibri"/>
                <a:ea typeface="微软雅黑"/>
              </a:rPr>
              <a:t>1</a:t>
            </a:r>
            <a:r>
              <a:rPr lang="zh-CN" altLang="en-US" sz="2000" dirty="0">
                <a:solidFill>
                  <a:schemeClr val="tx1"/>
                </a:solidFill>
                <a:latin typeface="Calibri"/>
                <a:ea typeface="微软雅黑"/>
              </a:rPr>
              <a:t>名工人在石灰窑内发生一氧化碳中毒，</a:t>
            </a:r>
            <a:r>
              <a:rPr lang="en-US" altLang="zh-CN" sz="2000" b="1" dirty="0">
                <a:solidFill>
                  <a:srgbClr val="006666"/>
                </a:solidFill>
                <a:latin typeface="Calibri"/>
                <a:ea typeface="微软雅黑"/>
              </a:rPr>
              <a:t>3</a:t>
            </a:r>
            <a:r>
              <a:rPr lang="zh-CN" altLang="en-US" sz="2000" b="1" dirty="0">
                <a:solidFill>
                  <a:srgbClr val="006666"/>
                </a:solidFill>
                <a:latin typeface="Calibri"/>
                <a:ea typeface="微软雅黑"/>
              </a:rPr>
              <a:t>人在施救过程中也相继发生中毒</a:t>
            </a:r>
            <a:r>
              <a:rPr lang="zh-CN" altLang="en-US" sz="2000" dirty="0">
                <a:solidFill>
                  <a:schemeClr val="tx1"/>
                </a:solidFill>
                <a:latin typeface="Calibri"/>
                <a:ea typeface="微软雅黑"/>
              </a:rPr>
              <a:t>，事故共造成</a:t>
            </a:r>
            <a:r>
              <a:rPr lang="en-US" altLang="zh-CN" sz="2000" b="1" dirty="0">
                <a:solidFill>
                  <a:srgbClr val="006666"/>
                </a:solidFill>
                <a:latin typeface="Calibri"/>
                <a:ea typeface="微软雅黑"/>
              </a:rPr>
              <a:t>4</a:t>
            </a:r>
            <a:r>
              <a:rPr lang="zh-CN" altLang="en-US" sz="2000" b="1" dirty="0">
                <a:solidFill>
                  <a:srgbClr val="006666"/>
                </a:solidFill>
                <a:latin typeface="Calibri"/>
                <a:ea typeface="微软雅黑"/>
              </a:rPr>
              <a:t>人死亡</a:t>
            </a:r>
            <a:r>
              <a:rPr lang="zh-CN" altLang="en-US" sz="2000" dirty="0">
                <a:solidFill>
                  <a:schemeClr val="tx1"/>
                </a:solidFill>
                <a:latin typeface="Calibri"/>
                <a:ea typeface="微软雅黑"/>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2016</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4</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16</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日</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11</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时</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40</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分，广东惠州市大亚湾西区，比亚迪二期施工工地污水池清理作业过程中，</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名工人因缺氧跌入污水池，</a:t>
            </a:r>
            <a:r>
              <a:rPr kumimoji="0" lang="en-US" altLang="zh-CN" sz="2000" b="1" i="0" u="none" strike="noStrike" kern="1200" cap="none" spc="0" normalizeH="0" baseline="0" noProof="0" dirty="0">
                <a:ln>
                  <a:noFill/>
                </a:ln>
                <a:solidFill>
                  <a:srgbClr val="006666"/>
                </a:solidFill>
                <a:effectLst/>
                <a:uLnTx/>
                <a:uFillTx/>
                <a:latin typeface="Calibri"/>
                <a:ea typeface="微软雅黑"/>
                <a:cs typeface="+mn-cs"/>
              </a:rPr>
              <a:t>3</a:t>
            </a:r>
            <a:r>
              <a:rPr kumimoji="0" lang="zh-CN" altLang="en-US" sz="2000" b="1" i="0" u="none" strike="noStrike" kern="1200" cap="none" spc="0" normalizeH="0" baseline="0" noProof="0" dirty="0">
                <a:ln>
                  <a:noFill/>
                </a:ln>
                <a:solidFill>
                  <a:srgbClr val="006666"/>
                </a:solidFill>
                <a:effectLst/>
                <a:uLnTx/>
                <a:uFillTx/>
                <a:latin typeface="Calibri"/>
                <a:ea typeface="微软雅黑"/>
                <a:cs typeface="+mn-cs"/>
              </a:rPr>
              <a:t>人在施救过程中被困</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，事故共造成</a:t>
            </a:r>
            <a:r>
              <a:rPr lang="en-US" altLang="zh-CN" sz="2000" b="1" dirty="0">
                <a:solidFill>
                  <a:srgbClr val="006666"/>
                </a:solidFill>
                <a:latin typeface="Calibri"/>
                <a:ea typeface="微软雅黑"/>
              </a:rPr>
              <a:t>3</a:t>
            </a:r>
            <a:r>
              <a:rPr lang="zh-CN" altLang="en-US" sz="2000" b="1" dirty="0">
                <a:solidFill>
                  <a:srgbClr val="006666"/>
                </a:solidFill>
                <a:latin typeface="Calibri"/>
                <a:ea typeface="微软雅黑"/>
              </a:rPr>
              <a:t>人死亡、</a:t>
            </a:r>
            <a:r>
              <a:rPr lang="en-US" altLang="zh-CN" sz="2000" b="1" dirty="0">
                <a:solidFill>
                  <a:srgbClr val="006666"/>
                </a:solidFill>
                <a:latin typeface="Calibri"/>
                <a:ea typeface="微软雅黑"/>
              </a:rPr>
              <a:t>1</a:t>
            </a:r>
            <a:r>
              <a:rPr lang="zh-CN" altLang="en-US" sz="2000" b="1" dirty="0">
                <a:solidFill>
                  <a:srgbClr val="006666"/>
                </a:solidFill>
                <a:latin typeface="Calibri"/>
                <a:ea typeface="微软雅黑"/>
              </a:rPr>
              <a:t>人受伤</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a:t>
            </a:r>
            <a:endParaRPr kumimoji="0" lang="en-US" altLang="zh-CN" sz="2000" b="0" i="0" u="none" strike="noStrike" kern="1200" cap="none" spc="0" normalizeH="0" baseline="0" noProof="0" dirty="0">
              <a:ln>
                <a:noFill/>
              </a:ln>
              <a:solidFill>
                <a:schemeClr val="tx1"/>
              </a:solidFill>
              <a:effectLst/>
              <a:uLnTx/>
              <a:uFillTx/>
              <a:latin typeface="Calibri"/>
              <a:ea typeface="微软雅黑"/>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2016</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7</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19</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日</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22</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时，黑龙江哈尔滨市香坊区，</a:t>
            </a:r>
            <a:r>
              <a:rPr kumimoji="0" lang="en-US" altLang="zh-CN" sz="2000" b="0" i="0" u="none" strike="noStrike" kern="1200" cap="none" spc="0" normalizeH="0" baseline="0" noProof="0" dirty="0">
                <a:ln>
                  <a:noFill/>
                </a:ln>
                <a:solidFill>
                  <a:schemeClr val="tx1"/>
                </a:solidFill>
                <a:effectLst/>
                <a:uLnTx/>
                <a:uFillTx/>
                <a:latin typeface="Calibri"/>
                <a:ea typeface="微软雅黑"/>
                <a:cs typeface="+mn-cs"/>
              </a:rPr>
              <a:t>3</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名工人进入信义沟治理工程污水管道检查井时中毒晕倒，</a:t>
            </a:r>
            <a:r>
              <a:rPr kumimoji="0" lang="zh-CN" altLang="en-US" sz="2000" b="1" i="0" u="none" strike="noStrike" kern="1200" cap="none" spc="0" normalizeH="0" baseline="0" noProof="0" dirty="0">
                <a:ln>
                  <a:noFill/>
                </a:ln>
                <a:solidFill>
                  <a:srgbClr val="006666"/>
                </a:solidFill>
                <a:effectLst/>
                <a:uLnTx/>
                <a:uFillTx/>
                <a:latin typeface="Calibri"/>
                <a:ea typeface="微软雅黑"/>
                <a:cs typeface="+mn-cs"/>
              </a:rPr>
              <a:t>另</a:t>
            </a:r>
            <a:r>
              <a:rPr kumimoji="0" lang="en-US" altLang="zh-CN" sz="2000" b="1" i="0" u="none" strike="noStrike" kern="1200" cap="none" spc="0" normalizeH="0" baseline="0" noProof="0" dirty="0">
                <a:ln>
                  <a:noFill/>
                </a:ln>
                <a:solidFill>
                  <a:srgbClr val="006666"/>
                </a:solidFill>
                <a:effectLst/>
                <a:uLnTx/>
                <a:uFillTx/>
                <a:latin typeface="Calibri"/>
                <a:ea typeface="微软雅黑"/>
                <a:cs typeface="+mn-cs"/>
              </a:rPr>
              <a:t>4</a:t>
            </a:r>
            <a:r>
              <a:rPr kumimoji="0" lang="zh-CN" altLang="en-US" sz="2000" b="1" i="0" u="none" strike="noStrike" kern="1200" cap="none" spc="0" normalizeH="0" baseline="0" noProof="0" dirty="0">
                <a:ln>
                  <a:noFill/>
                </a:ln>
                <a:solidFill>
                  <a:srgbClr val="006666"/>
                </a:solidFill>
                <a:effectLst/>
                <a:uLnTx/>
                <a:uFillTx/>
                <a:latin typeface="Calibri"/>
                <a:ea typeface="微软雅黑"/>
                <a:cs typeface="+mn-cs"/>
              </a:rPr>
              <a:t>名工人在下井施救过程中也相继中毒晕倒</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，事故共造成</a:t>
            </a:r>
            <a:r>
              <a:rPr lang="en-US" altLang="zh-CN" sz="2000" b="1" dirty="0">
                <a:solidFill>
                  <a:srgbClr val="006666"/>
                </a:solidFill>
                <a:latin typeface="Calibri"/>
                <a:ea typeface="微软雅黑"/>
              </a:rPr>
              <a:t>5</a:t>
            </a:r>
            <a:r>
              <a:rPr lang="zh-CN" altLang="en-US" sz="2000" b="1" dirty="0">
                <a:solidFill>
                  <a:srgbClr val="006666"/>
                </a:solidFill>
                <a:latin typeface="Calibri"/>
                <a:ea typeface="微软雅黑"/>
              </a:rPr>
              <a:t>人死亡</a:t>
            </a:r>
            <a:r>
              <a:rPr kumimoji="0" lang="zh-CN" altLang="en-US" sz="2000" b="0" i="0" u="none" strike="noStrike" kern="1200" cap="none" spc="0" normalizeH="0" baseline="0" noProof="0" dirty="0">
                <a:ln>
                  <a:noFill/>
                </a:ln>
                <a:solidFill>
                  <a:schemeClr val="tx1"/>
                </a:solidFill>
                <a:effectLst/>
                <a:uLnTx/>
                <a:uFillTx/>
                <a:latin typeface="Calibri"/>
                <a:ea typeface="微软雅黑"/>
                <a:cs typeface="+mn-cs"/>
              </a:rPr>
              <a:t>。</a:t>
            </a:r>
            <a:endParaRPr kumimoji="0" lang="en-US" altLang="zh-CN" sz="2000" b="0" i="0" u="none" strike="noStrike" kern="1200" cap="none" spc="0" normalizeH="0" baseline="0" noProof="0" dirty="0">
              <a:ln>
                <a:noFill/>
              </a:ln>
              <a:solidFill>
                <a:schemeClr val="tx1"/>
              </a:solidFill>
              <a:effectLst/>
              <a:uLnTx/>
              <a:uFillTx/>
              <a:latin typeface="Calibri"/>
              <a:ea typeface="微软雅黑"/>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2000" dirty="0">
                <a:solidFill>
                  <a:schemeClr val="tx1"/>
                </a:solidFill>
                <a:latin typeface="Calibri"/>
                <a:ea typeface="微软雅黑"/>
              </a:rPr>
              <a:t>2015</a:t>
            </a:r>
            <a:r>
              <a:rPr lang="zh-CN" altLang="en-US" sz="2000" dirty="0">
                <a:solidFill>
                  <a:schemeClr val="tx1"/>
                </a:solidFill>
                <a:latin typeface="Calibri"/>
                <a:ea typeface="微软雅黑"/>
              </a:rPr>
              <a:t>年</a:t>
            </a:r>
            <a:r>
              <a:rPr lang="en-US" altLang="zh-CN" sz="2000" dirty="0">
                <a:solidFill>
                  <a:schemeClr val="tx1"/>
                </a:solidFill>
                <a:latin typeface="Calibri"/>
                <a:ea typeface="微软雅黑"/>
              </a:rPr>
              <a:t>8</a:t>
            </a:r>
            <a:r>
              <a:rPr lang="zh-CN" altLang="en-US" sz="2000" dirty="0">
                <a:solidFill>
                  <a:schemeClr val="tx1"/>
                </a:solidFill>
                <a:latin typeface="Calibri"/>
                <a:ea typeface="微软雅黑"/>
              </a:rPr>
              <a:t>月</a:t>
            </a:r>
            <a:r>
              <a:rPr lang="en-US" altLang="zh-CN" sz="2000" dirty="0">
                <a:solidFill>
                  <a:schemeClr val="tx1"/>
                </a:solidFill>
                <a:latin typeface="Calibri"/>
                <a:ea typeface="微软雅黑"/>
              </a:rPr>
              <a:t>28</a:t>
            </a:r>
            <a:r>
              <a:rPr lang="zh-CN" altLang="en-US" sz="2000" dirty="0">
                <a:solidFill>
                  <a:schemeClr val="tx1"/>
                </a:solidFill>
                <a:latin typeface="Calibri"/>
                <a:ea typeface="微软雅黑"/>
              </a:rPr>
              <a:t>日，湖南省常德市安乡众鑫纸业有限责任公司的</a:t>
            </a:r>
            <a:r>
              <a:rPr lang="en-US" altLang="zh-CN" sz="2000" dirty="0">
                <a:solidFill>
                  <a:schemeClr val="tx1"/>
                </a:solidFill>
                <a:latin typeface="Calibri"/>
                <a:ea typeface="微软雅黑"/>
              </a:rPr>
              <a:t>1</a:t>
            </a:r>
            <a:r>
              <a:rPr lang="zh-CN" altLang="en-US" sz="2000" dirty="0">
                <a:solidFill>
                  <a:schemeClr val="tx1"/>
                </a:solidFill>
                <a:latin typeface="Calibri"/>
                <a:ea typeface="微软雅黑"/>
              </a:rPr>
              <a:t>名工人在清理浆纸池内废料时中毒晕倒在池中，企业老板和其他</a:t>
            </a:r>
            <a:r>
              <a:rPr lang="en-US" altLang="zh-CN" sz="2000" dirty="0">
                <a:solidFill>
                  <a:schemeClr val="tx1"/>
                </a:solidFill>
                <a:latin typeface="Calibri"/>
                <a:ea typeface="微软雅黑"/>
              </a:rPr>
              <a:t>7</a:t>
            </a:r>
            <a:r>
              <a:rPr lang="zh-CN" altLang="en-US" sz="2000" dirty="0">
                <a:solidFill>
                  <a:schemeClr val="tx1"/>
                </a:solidFill>
                <a:latin typeface="Calibri"/>
                <a:ea typeface="微软雅黑"/>
              </a:rPr>
              <a:t>名工人相继进入池中施救并中毒，</a:t>
            </a:r>
            <a:r>
              <a:rPr lang="zh-CN" altLang="en-US" sz="2000" b="1" dirty="0">
                <a:solidFill>
                  <a:srgbClr val="006666"/>
                </a:solidFill>
                <a:latin typeface="Calibri"/>
                <a:ea typeface="微软雅黑"/>
              </a:rPr>
              <a:t>最终导致</a:t>
            </a:r>
            <a:r>
              <a:rPr lang="en-US" altLang="zh-CN" sz="2000" b="1" dirty="0">
                <a:solidFill>
                  <a:srgbClr val="006666"/>
                </a:solidFill>
                <a:latin typeface="Calibri"/>
                <a:ea typeface="微软雅黑"/>
              </a:rPr>
              <a:t>7</a:t>
            </a:r>
            <a:r>
              <a:rPr lang="zh-CN" altLang="en-US" sz="2000" b="1" dirty="0">
                <a:solidFill>
                  <a:srgbClr val="006666"/>
                </a:solidFill>
                <a:latin typeface="Calibri"/>
                <a:ea typeface="微软雅黑"/>
              </a:rPr>
              <a:t>人死亡，</a:t>
            </a:r>
            <a:r>
              <a:rPr lang="en-US" altLang="zh-CN" sz="2000" b="1" dirty="0">
                <a:solidFill>
                  <a:srgbClr val="006666"/>
                </a:solidFill>
                <a:latin typeface="Calibri"/>
                <a:ea typeface="微软雅黑"/>
              </a:rPr>
              <a:t>2</a:t>
            </a:r>
            <a:r>
              <a:rPr lang="zh-CN" altLang="en-US" sz="2000" b="1" dirty="0">
                <a:solidFill>
                  <a:srgbClr val="006666"/>
                </a:solidFill>
                <a:latin typeface="Calibri"/>
                <a:ea typeface="微软雅黑"/>
              </a:rPr>
              <a:t>人重伤</a:t>
            </a:r>
            <a:r>
              <a:rPr lang="zh-CN" altLang="en-US" sz="2000" dirty="0">
                <a:solidFill>
                  <a:schemeClr val="tx1"/>
                </a:solidFill>
                <a:latin typeface="Calibri"/>
                <a:ea typeface="微软雅黑"/>
              </a:rPr>
              <a:t>。</a:t>
            </a:r>
            <a:endParaRPr kumimoji="0" lang="zh-CN" altLang="en-US" sz="2000" b="0" i="0" u="none" strike="noStrike" kern="1200" cap="none" spc="0" normalizeH="0" baseline="0" noProof="0" dirty="0">
              <a:ln>
                <a:noFill/>
              </a:ln>
              <a:solidFill>
                <a:schemeClr val="tx1"/>
              </a:solidFill>
              <a:effectLst/>
              <a:uLnTx/>
              <a:uFillTx/>
              <a:latin typeface="Calibri"/>
              <a:ea typeface="微软雅黑"/>
              <a:cs typeface="+mn-cs"/>
            </a:endParaRPr>
          </a:p>
        </p:txBody>
      </p:sp>
      <p:sp>
        <p:nvSpPr>
          <p:cNvPr id="3" name="矩形 2">
            <a:extLst>
              <a:ext uri="{FF2B5EF4-FFF2-40B4-BE49-F238E27FC236}">
                <a16:creationId xmlns:a16="http://schemas.microsoft.com/office/drawing/2014/main" id="{70C302D2-D318-4AF9-B7BF-F3992E9D26F8}"/>
              </a:ext>
            </a:extLst>
          </p:cNvPr>
          <p:cNvSpPr/>
          <p:nvPr/>
        </p:nvSpPr>
        <p:spPr>
          <a:xfrm>
            <a:off x="538135" y="1337283"/>
            <a:ext cx="1402521" cy="422039"/>
          </a:xfrm>
          <a:prstGeom prst="rect">
            <a:avLst/>
          </a:prstGeom>
          <a:solidFill>
            <a:schemeClr val="accent2">
              <a:lumMod val="60000"/>
              <a:lumOff val="40000"/>
            </a:schemeClr>
          </a:solidFill>
        </p:spPr>
        <p:txBody>
          <a:bodyPr wrap="square">
            <a:spAutoFit/>
          </a:bodyPr>
          <a:lstStyle/>
          <a:p>
            <a:pPr>
              <a:lnSpc>
                <a:spcPct val="130000"/>
              </a:lnSpc>
            </a:pPr>
            <a:r>
              <a:rPr lang="zh-CN" altLang="en-US" b="1" dirty="0"/>
              <a:t>事故案例：</a:t>
            </a:r>
            <a:endParaRPr lang="en-US" altLang="zh-CN" b="1" dirty="0"/>
          </a:p>
        </p:txBody>
      </p:sp>
      <p:sp>
        <p:nvSpPr>
          <p:cNvPr id="4" name="标题 2">
            <a:extLst>
              <a:ext uri="{FF2B5EF4-FFF2-40B4-BE49-F238E27FC236}">
                <a16:creationId xmlns:a16="http://schemas.microsoft.com/office/drawing/2014/main" id="{57FE22F4-6173-4357-9AD3-5F7DB0FCFBFC}"/>
              </a:ext>
            </a:extLst>
          </p:cNvPr>
          <p:cNvSpPr txBox="1">
            <a:spLocks/>
          </p:cNvSpPr>
          <p:nvPr/>
        </p:nvSpPr>
        <p:spPr bwMode="auto">
          <a:xfrm>
            <a:off x="261258" y="408199"/>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kumimoji="0" lang="zh-CN" altLang="en-US" sz="2400" b="1" i="0" u="none" strike="noStrike" kern="0" cap="none" spc="0" normalizeH="0" baseline="0" noProof="0" dirty="0">
                <a:ln>
                  <a:noFill/>
                </a:ln>
                <a:solidFill>
                  <a:schemeClr val="bg1"/>
                </a:solidFill>
                <a:effectLst/>
                <a:uLnTx/>
                <a:uFillTx/>
                <a:latin typeface="+mn-ea"/>
                <a:ea typeface="+mn-ea"/>
                <a:cs typeface="+mn-cs"/>
              </a:rPr>
              <a:t>由于物资配备、使用不当，盲目施救，造成多起事故：</a:t>
            </a:r>
          </a:p>
        </p:txBody>
      </p:sp>
    </p:spTree>
    <p:extLst>
      <p:ext uri="{BB962C8B-B14F-4D97-AF65-F5344CB8AC3E}">
        <p14:creationId xmlns:p14="http://schemas.microsoft.com/office/powerpoint/2010/main" val="1845146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B45F28F9-DA18-4B7B-A435-A5705E3C33A7}"/>
              </a:ext>
            </a:extLst>
          </p:cNvPr>
          <p:cNvSpPr txBox="1">
            <a:spLocks/>
          </p:cNvSpPr>
          <p:nvPr/>
        </p:nvSpPr>
        <p:spPr bwMode="auto">
          <a:xfrm>
            <a:off x="261258" y="408199"/>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lang="zh-CN" altLang="en-US" sz="2400" b="1" kern="0" dirty="0">
                <a:solidFill>
                  <a:schemeClr val="bg1"/>
                </a:solidFill>
                <a:latin typeface="+mn-ea"/>
                <a:ea typeface="+mn-ea"/>
                <a:cs typeface="+mn-cs"/>
              </a:rPr>
              <a:t>基本物资配备</a:t>
            </a:r>
            <a:endParaRPr kumimoji="0" lang="zh-CN" altLang="en-US" sz="2400" b="1" i="0" u="none" strike="noStrike" kern="0" cap="none" spc="0" normalizeH="0" baseline="0" noProof="0" dirty="0">
              <a:ln>
                <a:noFill/>
              </a:ln>
              <a:solidFill>
                <a:schemeClr val="bg1"/>
              </a:solidFill>
              <a:effectLst/>
              <a:uLnTx/>
              <a:uFillTx/>
              <a:latin typeface="+mn-ea"/>
              <a:ea typeface="+mn-ea"/>
              <a:cs typeface="+mn-cs"/>
            </a:endParaRPr>
          </a:p>
        </p:txBody>
      </p:sp>
      <p:sp>
        <p:nvSpPr>
          <p:cNvPr id="5" name="矩形 4">
            <a:extLst>
              <a:ext uri="{FF2B5EF4-FFF2-40B4-BE49-F238E27FC236}">
                <a16:creationId xmlns:a16="http://schemas.microsoft.com/office/drawing/2014/main" id="{88C0FFF4-E592-4193-B921-C363CA48A5A8}"/>
              </a:ext>
            </a:extLst>
          </p:cNvPr>
          <p:cNvSpPr/>
          <p:nvPr/>
        </p:nvSpPr>
        <p:spPr>
          <a:xfrm>
            <a:off x="261258" y="2037215"/>
            <a:ext cx="8213271" cy="1890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30000"/>
              </a:lnSpc>
            </a:pPr>
            <a:r>
              <a:rPr lang="zh-CN" altLang="en-US" sz="2000" dirty="0"/>
              <a:t>消防栓、消防带、应急消防箱、灭火器等</a:t>
            </a:r>
            <a:endParaRPr lang="en-US" altLang="zh-CN" sz="2000" dirty="0"/>
          </a:p>
          <a:p>
            <a:pPr>
              <a:lnSpc>
                <a:spcPct val="130000"/>
              </a:lnSpc>
            </a:pPr>
            <a:r>
              <a:rPr lang="zh-CN" altLang="en-US" sz="2000" dirty="0"/>
              <a:t>有度气体、粉尘浓度监测设备等</a:t>
            </a:r>
            <a:endParaRPr lang="en-US" altLang="zh-CN" sz="2000" dirty="0"/>
          </a:p>
          <a:p>
            <a:pPr>
              <a:lnSpc>
                <a:spcPct val="130000"/>
              </a:lnSpc>
            </a:pPr>
            <a:r>
              <a:rPr lang="zh-CN" altLang="en-US" sz="2000" dirty="0"/>
              <a:t>座机、手机、对讲机、网络、防爆电话、视频系统等</a:t>
            </a:r>
            <a:endParaRPr lang="en-US" altLang="zh-CN" sz="2000" dirty="0"/>
          </a:p>
          <a:p>
            <a:pPr>
              <a:lnSpc>
                <a:spcPct val="130000"/>
              </a:lnSpc>
            </a:pPr>
            <a:r>
              <a:rPr lang="zh-CN" altLang="en-US" sz="2000" dirty="0"/>
              <a:t>锥桶、隔离带、全身安全带等</a:t>
            </a:r>
          </a:p>
        </p:txBody>
      </p:sp>
      <p:sp>
        <p:nvSpPr>
          <p:cNvPr id="6" name="标题 2">
            <a:extLst>
              <a:ext uri="{FF2B5EF4-FFF2-40B4-BE49-F238E27FC236}">
                <a16:creationId xmlns:a16="http://schemas.microsoft.com/office/drawing/2014/main" id="{D11178D1-663A-4220-A814-0A3A8CAED301}"/>
              </a:ext>
            </a:extLst>
          </p:cNvPr>
          <p:cNvSpPr txBox="1">
            <a:spLocks/>
          </p:cNvSpPr>
          <p:nvPr/>
        </p:nvSpPr>
        <p:spPr bwMode="auto">
          <a:xfrm>
            <a:off x="277587" y="1222707"/>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lang="zh-CN" altLang="en-US" sz="2400" b="1" kern="0" dirty="0">
                <a:latin typeface="+mn-ea"/>
                <a:ea typeface="+mn-ea"/>
                <a:cs typeface="+mn-cs"/>
              </a:rPr>
              <a:t>消防设备、检测仪器、通讯设施、警示设施</a:t>
            </a:r>
            <a:endParaRPr kumimoji="0" lang="zh-CN" altLang="en-US" sz="2400" b="1" i="0" u="none" strike="noStrike" kern="0" cap="none" spc="0" normalizeH="0" baseline="0" noProof="0" dirty="0">
              <a:ln>
                <a:noFill/>
              </a:ln>
              <a:effectLst/>
              <a:uLnTx/>
              <a:uFillTx/>
              <a:latin typeface="+mn-ea"/>
              <a:ea typeface="+mn-ea"/>
              <a:cs typeface="+mn-cs"/>
            </a:endParaRPr>
          </a:p>
        </p:txBody>
      </p:sp>
      <p:pic>
        <p:nvPicPr>
          <p:cNvPr id="3" name="图片 2">
            <a:extLst>
              <a:ext uri="{FF2B5EF4-FFF2-40B4-BE49-F238E27FC236}">
                <a16:creationId xmlns:a16="http://schemas.microsoft.com/office/drawing/2014/main" id="{2F170F38-3578-4961-AA74-D85F01228D37}"/>
              </a:ext>
            </a:extLst>
          </p:cNvPr>
          <p:cNvPicPr>
            <a:picLocks noChangeAspect="1"/>
          </p:cNvPicPr>
          <p:nvPr/>
        </p:nvPicPr>
        <p:blipFill>
          <a:blip r:embed="rId2"/>
          <a:stretch>
            <a:fillRect/>
          </a:stretch>
        </p:blipFill>
        <p:spPr>
          <a:xfrm>
            <a:off x="117626" y="5251533"/>
            <a:ext cx="2152381" cy="1333333"/>
          </a:xfrm>
          <a:prstGeom prst="rect">
            <a:avLst/>
          </a:prstGeom>
        </p:spPr>
      </p:pic>
      <p:pic>
        <p:nvPicPr>
          <p:cNvPr id="4" name="图片 3">
            <a:extLst>
              <a:ext uri="{FF2B5EF4-FFF2-40B4-BE49-F238E27FC236}">
                <a16:creationId xmlns:a16="http://schemas.microsoft.com/office/drawing/2014/main" id="{6F627FF5-8970-4C4D-BB07-5BC77E1DB764}"/>
              </a:ext>
            </a:extLst>
          </p:cNvPr>
          <p:cNvPicPr>
            <a:picLocks noChangeAspect="1"/>
          </p:cNvPicPr>
          <p:nvPr/>
        </p:nvPicPr>
        <p:blipFill>
          <a:blip r:embed="rId3"/>
          <a:stretch>
            <a:fillRect/>
          </a:stretch>
        </p:blipFill>
        <p:spPr>
          <a:xfrm>
            <a:off x="2456457" y="4670580"/>
            <a:ext cx="1047619" cy="1914286"/>
          </a:xfrm>
          <a:prstGeom prst="rect">
            <a:avLst/>
          </a:prstGeom>
        </p:spPr>
      </p:pic>
      <p:pic>
        <p:nvPicPr>
          <p:cNvPr id="7" name="图片 6">
            <a:extLst>
              <a:ext uri="{FF2B5EF4-FFF2-40B4-BE49-F238E27FC236}">
                <a16:creationId xmlns:a16="http://schemas.microsoft.com/office/drawing/2014/main" id="{62AE032C-5354-4F92-BBA0-B0C2759E2584}"/>
              </a:ext>
            </a:extLst>
          </p:cNvPr>
          <p:cNvPicPr>
            <a:picLocks noChangeAspect="1"/>
          </p:cNvPicPr>
          <p:nvPr/>
        </p:nvPicPr>
        <p:blipFill>
          <a:blip r:embed="rId4"/>
          <a:stretch>
            <a:fillRect/>
          </a:stretch>
        </p:blipFill>
        <p:spPr>
          <a:xfrm>
            <a:off x="3690526" y="4670580"/>
            <a:ext cx="2038095" cy="1885714"/>
          </a:xfrm>
          <a:prstGeom prst="rect">
            <a:avLst/>
          </a:prstGeom>
        </p:spPr>
      </p:pic>
      <p:pic>
        <p:nvPicPr>
          <p:cNvPr id="8" name="图片 7">
            <a:extLst>
              <a:ext uri="{FF2B5EF4-FFF2-40B4-BE49-F238E27FC236}">
                <a16:creationId xmlns:a16="http://schemas.microsoft.com/office/drawing/2014/main" id="{B85FCCAF-0E5B-47BE-A6B4-BDE964A74347}"/>
              </a:ext>
            </a:extLst>
          </p:cNvPr>
          <p:cNvPicPr>
            <a:picLocks noChangeAspect="1"/>
          </p:cNvPicPr>
          <p:nvPr/>
        </p:nvPicPr>
        <p:blipFill>
          <a:blip r:embed="rId5"/>
          <a:stretch>
            <a:fillRect/>
          </a:stretch>
        </p:blipFill>
        <p:spPr>
          <a:xfrm>
            <a:off x="5915071" y="4670580"/>
            <a:ext cx="1361905" cy="1952381"/>
          </a:xfrm>
          <a:prstGeom prst="rect">
            <a:avLst/>
          </a:prstGeom>
        </p:spPr>
      </p:pic>
      <p:pic>
        <p:nvPicPr>
          <p:cNvPr id="9" name="图片 8">
            <a:extLst>
              <a:ext uri="{FF2B5EF4-FFF2-40B4-BE49-F238E27FC236}">
                <a16:creationId xmlns:a16="http://schemas.microsoft.com/office/drawing/2014/main" id="{F9C90408-F7FA-4240-B57D-7E55D181713E}"/>
              </a:ext>
            </a:extLst>
          </p:cNvPr>
          <p:cNvPicPr>
            <a:picLocks noChangeAspect="1"/>
          </p:cNvPicPr>
          <p:nvPr/>
        </p:nvPicPr>
        <p:blipFill>
          <a:blip r:embed="rId6"/>
          <a:stretch>
            <a:fillRect/>
          </a:stretch>
        </p:blipFill>
        <p:spPr>
          <a:xfrm>
            <a:off x="7407880" y="4899152"/>
            <a:ext cx="1666667" cy="1685714"/>
          </a:xfrm>
          <a:prstGeom prst="rect">
            <a:avLst/>
          </a:prstGeom>
        </p:spPr>
      </p:pic>
    </p:spTree>
    <p:extLst>
      <p:ext uri="{BB962C8B-B14F-4D97-AF65-F5344CB8AC3E}">
        <p14:creationId xmlns:p14="http://schemas.microsoft.com/office/powerpoint/2010/main" val="402202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0BC1EDA-08CE-42A4-9A15-37D21BB316A4}"/>
              </a:ext>
            </a:extLst>
          </p:cNvPr>
          <p:cNvSpPr txBox="1"/>
          <p:nvPr/>
        </p:nvSpPr>
        <p:spPr>
          <a:xfrm>
            <a:off x="261258" y="1636320"/>
            <a:ext cx="56170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1. </a:t>
            </a:r>
            <a:r>
              <a:rPr lang="zh-CN" altLang="en-US" sz="2000" dirty="0"/>
              <a:t>头部防护：如安全帽、防护头罩、工作帽等</a:t>
            </a:r>
          </a:p>
        </p:txBody>
      </p:sp>
      <p:pic>
        <p:nvPicPr>
          <p:cNvPr id="3" name="图片 2">
            <a:extLst>
              <a:ext uri="{FF2B5EF4-FFF2-40B4-BE49-F238E27FC236}">
                <a16:creationId xmlns:a16="http://schemas.microsoft.com/office/drawing/2014/main" id="{2B10D977-187E-4785-9124-2E7E40BFBD9A}"/>
              </a:ext>
            </a:extLst>
          </p:cNvPr>
          <p:cNvPicPr>
            <a:picLocks noChangeAspect="1"/>
          </p:cNvPicPr>
          <p:nvPr/>
        </p:nvPicPr>
        <p:blipFill>
          <a:blip r:embed="rId2"/>
          <a:stretch>
            <a:fillRect/>
          </a:stretch>
        </p:blipFill>
        <p:spPr>
          <a:xfrm>
            <a:off x="6693996" y="973518"/>
            <a:ext cx="1466667" cy="1200000"/>
          </a:xfrm>
          <a:prstGeom prst="rect">
            <a:avLst/>
          </a:prstGeom>
        </p:spPr>
      </p:pic>
      <p:sp>
        <p:nvSpPr>
          <p:cNvPr id="4" name="文本框 3">
            <a:extLst>
              <a:ext uri="{FF2B5EF4-FFF2-40B4-BE49-F238E27FC236}">
                <a16:creationId xmlns:a16="http://schemas.microsoft.com/office/drawing/2014/main" id="{DECB757A-0060-43DF-B82E-E067CB48651D}"/>
              </a:ext>
            </a:extLst>
          </p:cNvPr>
          <p:cNvSpPr txBox="1"/>
          <p:nvPr/>
        </p:nvSpPr>
        <p:spPr>
          <a:xfrm>
            <a:off x="261258" y="2293629"/>
            <a:ext cx="583075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2. </a:t>
            </a:r>
            <a:r>
              <a:rPr lang="zh-CN" altLang="en-US" sz="2000" dirty="0"/>
              <a:t>呼吸防护：如自吸过滤式、送风过滤式呼气防护器具</a:t>
            </a:r>
          </a:p>
        </p:txBody>
      </p:sp>
      <p:pic>
        <p:nvPicPr>
          <p:cNvPr id="5" name="图片 4">
            <a:extLst>
              <a:ext uri="{FF2B5EF4-FFF2-40B4-BE49-F238E27FC236}">
                <a16:creationId xmlns:a16="http://schemas.microsoft.com/office/drawing/2014/main" id="{A45E393E-7CE8-4468-A8C5-07CE93570861}"/>
              </a:ext>
            </a:extLst>
          </p:cNvPr>
          <p:cNvPicPr>
            <a:picLocks noChangeAspect="1"/>
          </p:cNvPicPr>
          <p:nvPr/>
        </p:nvPicPr>
        <p:blipFill>
          <a:blip r:embed="rId3"/>
          <a:stretch>
            <a:fillRect/>
          </a:stretch>
        </p:blipFill>
        <p:spPr>
          <a:xfrm>
            <a:off x="6445527" y="2241701"/>
            <a:ext cx="1963606" cy="3004200"/>
          </a:xfrm>
          <a:prstGeom prst="rect">
            <a:avLst/>
          </a:prstGeom>
        </p:spPr>
      </p:pic>
      <p:sp>
        <p:nvSpPr>
          <p:cNvPr id="6" name="文本框 5">
            <a:extLst>
              <a:ext uri="{FF2B5EF4-FFF2-40B4-BE49-F238E27FC236}">
                <a16:creationId xmlns:a16="http://schemas.microsoft.com/office/drawing/2014/main" id="{4DC16D5C-2433-434A-871E-628F6E209DD4}"/>
              </a:ext>
            </a:extLst>
          </p:cNvPr>
          <p:cNvSpPr txBox="1"/>
          <p:nvPr/>
        </p:nvSpPr>
        <p:spPr>
          <a:xfrm>
            <a:off x="261258" y="3274135"/>
            <a:ext cx="246561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3. </a:t>
            </a:r>
            <a:r>
              <a:rPr lang="zh-CN" altLang="en-US" sz="2000" dirty="0"/>
              <a:t>眼、面部防护：如安全护目镜、遮光护目镜、防护面罩等</a:t>
            </a:r>
          </a:p>
        </p:txBody>
      </p:sp>
      <p:pic>
        <p:nvPicPr>
          <p:cNvPr id="7" name="图片 6">
            <a:extLst>
              <a:ext uri="{FF2B5EF4-FFF2-40B4-BE49-F238E27FC236}">
                <a16:creationId xmlns:a16="http://schemas.microsoft.com/office/drawing/2014/main" id="{91C6BAF2-1DF3-428B-8C3D-7E6E0BFC0060}"/>
              </a:ext>
            </a:extLst>
          </p:cNvPr>
          <p:cNvPicPr>
            <a:picLocks noChangeAspect="1"/>
          </p:cNvPicPr>
          <p:nvPr/>
        </p:nvPicPr>
        <p:blipFill>
          <a:blip r:embed="rId4"/>
          <a:stretch>
            <a:fillRect/>
          </a:stretch>
        </p:blipFill>
        <p:spPr>
          <a:xfrm>
            <a:off x="2893723" y="3435669"/>
            <a:ext cx="2638095" cy="1161905"/>
          </a:xfrm>
          <a:prstGeom prst="rect">
            <a:avLst/>
          </a:prstGeom>
        </p:spPr>
      </p:pic>
      <p:sp>
        <p:nvSpPr>
          <p:cNvPr id="8" name="文本框 7">
            <a:extLst>
              <a:ext uri="{FF2B5EF4-FFF2-40B4-BE49-F238E27FC236}">
                <a16:creationId xmlns:a16="http://schemas.microsoft.com/office/drawing/2014/main" id="{3B8983D5-B8C7-466E-8DA0-68B804664399}"/>
              </a:ext>
            </a:extLst>
          </p:cNvPr>
          <p:cNvSpPr txBox="1"/>
          <p:nvPr/>
        </p:nvSpPr>
        <p:spPr>
          <a:xfrm>
            <a:off x="261258" y="4863449"/>
            <a:ext cx="2465613"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4. </a:t>
            </a:r>
            <a:r>
              <a:rPr lang="zh-CN" altLang="en-US" sz="2000" dirty="0"/>
              <a:t>听力防护：耳塞、耳罩、防噪声帽盔等</a:t>
            </a:r>
          </a:p>
        </p:txBody>
      </p:sp>
      <p:pic>
        <p:nvPicPr>
          <p:cNvPr id="9" name="图片 8">
            <a:extLst>
              <a:ext uri="{FF2B5EF4-FFF2-40B4-BE49-F238E27FC236}">
                <a16:creationId xmlns:a16="http://schemas.microsoft.com/office/drawing/2014/main" id="{9118401E-EB8F-46F7-B8B3-D6CB52164F8F}"/>
              </a:ext>
            </a:extLst>
          </p:cNvPr>
          <p:cNvPicPr>
            <a:picLocks noChangeAspect="1"/>
          </p:cNvPicPr>
          <p:nvPr/>
        </p:nvPicPr>
        <p:blipFill>
          <a:blip r:embed="rId5"/>
          <a:stretch>
            <a:fillRect/>
          </a:stretch>
        </p:blipFill>
        <p:spPr>
          <a:xfrm>
            <a:off x="2893723" y="4863449"/>
            <a:ext cx="3304762" cy="1219048"/>
          </a:xfrm>
          <a:prstGeom prst="rect">
            <a:avLst/>
          </a:prstGeom>
        </p:spPr>
      </p:pic>
      <p:sp>
        <p:nvSpPr>
          <p:cNvPr id="10" name="标题 2">
            <a:extLst>
              <a:ext uri="{FF2B5EF4-FFF2-40B4-BE49-F238E27FC236}">
                <a16:creationId xmlns:a16="http://schemas.microsoft.com/office/drawing/2014/main" id="{A0144190-F152-433F-B77A-AC0B03E2B5FD}"/>
              </a:ext>
            </a:extLst>
          </p:cNvPr>
          <p:cNvSpPr txBox="1">
            <a:spLocks/>
          </p:cNvSpPr>
          <p:nvPr/>
        </p:nvSpPr>
        <p:spPr bwMode="auto">
          <a:xfrm>
            <a:off x="261258" y="343495"/>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个人防护用具</a:t>
            </a:r>
            <a:endParaRPr kumimoji="0" lang="zh-CN" altLang="en-US" sz="2400" b="1" i="0" u="none" strike="noStrike" kern="0" cap="none" spc="0" normalizeH="0" baseline="0" noProof="0" dirty="0">
              <a:ln>
                <a:noFill/>
              </a:ln>
              <a:solidFill>
                <a:schemeClr val="bg1"/>
              </a:solidFill>
              <a:effectLst/>
              <a:uLnTx/>
              <a:uFillTx/>
              <a:latin typeface="+mn-ea"/>
              <a:ea typeface="+mn-ea"/>
              <a:cs typeface="+mn-cs"/>
            </a:endParaRPr>
          </a:p>
        </p:txBody>
      </p:sp>
    </p:spTree>
    <p:extLst>
      <p:ext uri="{BB962C8B-B14F-4D97-AF65-F5344CB8AC3E}">
        <p14:creationId xmlns:p14="http://schemas.microsoft.com/office/powerpoint/2010/main" val="419263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465FF1-FC22-452C-935E-865F7E258840}"/>
              </a:ext>
            </a:extLst>
          </p:cNvPr>
          <p:cNvSpPr txBox="1"/>
          <p:nvPr/>
        </p:nvSpPr>
        <p:spPr>
          <a:xfrm>
            <a:off x="261258" y="1387929"/>
            <a:ext cx="56170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5. </a:t>
            </a:r>
            <a:r>
              <a:rPr lang="zh-CN" altLang="en-US" sz="2000" dirty="0"/>
              <a:t>手部防护：防护套袖、防护手套等</a:t>
            </a:r>
          </a:p>
        </p:txBody>
      </p:sp>
      <p:sp>
        <p:nvSpPr>
          <p:cNvPr id="3" name="文本框 2">
            <a:extLst>
              <a:ext uri="{FF2B5EF4-FFF2-40B4-BE49-F238E27FC236}">
                <a16:creationId xmlns:a16="http://schemas.microsoft.com/office/drawing/2014/main" id="{E07A04D8-76B6-49B2-A33E-9E4BF3AFFFA6}"/>
              </a:ext>
            </a:extLst>
          </p:cNvPr>
          <p:cNvSpPr txBox="1"/>
          <p:nvPr/>
        </p:nvSpPr>
        <p:spPr>
          <a:xfrm>
            <a:off x="261258" y="2030186"/>
            <a:ext cx="56170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6. </a:t>
            </a:r>
            <a:r>
              <a:rPr lang="zh-CN" altLang="en-US" sz="2000" dirty="0"/>
              <a:t>足部防护：防护鞋、护膝、护腿等</a:t>
            </a:r>
          </a:p>
        </p:txBody>
      </p:sp>
      <p:pic>
        <p:nvPicPr>
          <p:cNvPr id="4" name="图片 3">
            <a:extLst>
              <a:ext uri="{FF2B5EF4-FFF2-40B4-BE49-F238E27FC236}">
                <a16:creationId xmlns:a16="http://schemas.microsoft.com/office/drawing/2014/main" id="{6BF502AC-8F8A-4F6C-908D-9B84EC0FF376}"/>
              </a:ext>
            </a:extLst>
          </p:cNvPr>
          <p:cNvPicPr>
            <a:picLocks noChangeAspect="1"/>
          </p:cNvPicPr>
          <p:nvPr/>
        </p:nvPicPr>
        <p:blipFill>
          <a:blip r:embed="rId2"/>
          <a:stretch>
            <a:fillRect/>
          </a:stretch>
        </p:blipFill>
        <p:spPr>
          <a:xfrm>
            <a:off x="6196109" y="1387929"/>
            <a:ext cx="1552381" cy="1552381"/>
          </a:xfrm>
          <a:prstGeom prst="rect">
            <a:avLst/>
          </a:prstGeom>
        </p:spPr>
      </p:pic>
      <p:sp>
        <p:nvSpPr>
          <p:cNvPr id="5" name="文本框 4">
            <a:extLst>
              <a:ext uri="{FF2B5EF4-FFF2-40B4-BE49-F238E27FC236}">
                <a16:creationId xmlns:a16="http://schemas.microsoft.com/office/drawing/2014/main" id="{F563A989-8A71-42DD-A04D-5593A3E26CC9}"/>
              </a:ext>
            </a:extLst>
          </p:cNvPr>
          <p:cNvSpPr txBox="1"/>
          <p:nvPr/>
        </p:nvSpPr>
        <p:spPr>
          <a:xfrm>
            <a:off x="261258" y="2967524"/>
            <a:ext cx="56170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7.</a:t>
            </a:r>
            <a:r>
              <a:rPr lang="zh-CN" altLang="en-US" sz="2000" dirty="0"/>
              <a:t>躯干防护：防护背甲、防护围裙、防护服等</a:t>
            </a:r>
          </a:p>
        </p:txBody>
      </p:sp>
      <p:pic>
        <p:nvPicPr>
          <p:cNvPr id="6" name="图片 5">
            <a:extLst>
              <a:ext uri="{FF2B5EF4-FFF2-40B4-BE49-F238E27FC236}">
                <a16:creationId xmlns:a16="http://schemas.microsoft.com/office/drawing/2014/main" id="{110665E3-F7C5-4535-A678-55356A9F5014}"/>
              </a:ext>
            </a:extLst>
          </p:cNvPr>
          <p:cNvPicPr>
            <a:picLocks noChangeAspect="1"/>
          </p:cNvPicPr>
          <p:nvPr/>
        </p:nvPicPr>
        <p:blipFill>
          <a:blip r:embed="rId3"/>
          <a:stretch>
            <a:fillRect/>
          </a:stretch>
        </p:blipFill>
        <p:spPr>
          <a:xfrm>
            <a:off x="6196109" y="3114317"/>
            <a:ext cx="1895238" cy="2685714"/>
          </a:xfrm>
          <a:prstGeom prst="rect">
            <a:avLst/>
          </a:prstGeom>
        </p:spPr>
      </p:pic>
      <p:sp>
        <p:nvSpPr>
          <p:cNvPr id="7" name="文本框 6">
            <a:extLst>
              <a:ext uri="{FF2B5EF4-FFF2-40B4-BE49-F238E27FC236}">
                <a16:creationId xmlns:a16="http://schemas.microsoft.com/office/drawing/2014/main" id="{3416A49F-3D71-4396-ADFD-8771B4A20FC1}"/>
              </a:ext>
            </a:extLst>
          </p:cNvPr>
          <p:cNvSpPr txBox="1"/>
          <p:nvPr/>
        </p:nvSpPr>
        <p:spPr>
          <a:xfrm>
            <a:off x="261258" y="3704807"/>
            <a:ext cx="561702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a:t>8.</a:t>
            </a:r>
            <a:r>
              <a:rPr lang="zh-CN" altLang="en-US" sz="2000" dirty="0"/>
              <a:t>皮肤防护</a:t>
            </a:r>
          </a:p>
        </p:txBody>
      </p:sp>
    </p:spTree>
    <p:extLst>
      <p:ext uri="{BB962C8B-B14F-4D97-AF65-F5344CB8AC3E}">
        <p14:creationId xmlns:p14="http://schemas.microsoft.com/office/powerpoint/2010/main" val="290063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B45F28F9-DA18-4B7B-A435-A5705E3C33A7}"/>
              </a:ext>
            </a:extLst>
          </p:cNvPr>
          <p:cNvSpPr txBox="1">
            <a:spLocks/>
          </p:cNvSpPr>
          <p:nvPr/>
        </p:nvSpPr>
        <p:spPr bwMode="auto">
          <a:xfrm>
            <a:off x="261258" y="408199"/>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lang="zh-CN" altLang="en-US" sz="2400" b="1" kern="0" dirty="0">
                <a:solidFill>
                  <a:schemeClr val="bg1"/>
                </a:solidFill>
                <a:latin typeface="+mn-ea"/>
                <a:ea typeface="+mn-ea"/>
                <a:cs typeface="+mn-cs"/>
              </a:rPr>
              <a:t>专项应急物资储备</a:t>
            </a:r>
          </a:p>
        </p:txBody>
      </p:sp>
      <p:sp>
        <p:nvSpPr>
          <p:cNvPr id="5" name="矩形 4">
            <a:extLst>
              <a:ext uri="{FF2B5EF4-FFF2-40B4-BE49-F238E27FC236}">
                <a16:creationId xmlns:a16="http://schemas.microsoft.com/office/drawing/2014/main" id="{88C0FFF4-E592-4193-B921-C363CA48A5A8}"/>
              </a:ext>
            </a:extLst>
          </p:cNvPr>
          <p:cNvSpPr/>
          <p:nvPr/>
        </p:nvSpPr>
        <p:spPr>
          <a:xfrm>
            <a:off x="261258" y="1406963"/>
            <a:ext cx="5551713" cy="8137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r>
              <a:rPr lang="zh-CN" altLang="zh-CN" sz="2000" dirty="0">
                <a:solidFill>
                  <a:srgbClr val="000000"/>
                </a:solidFill>
                <a:latin typeface="+mn-ea"/>
              </a:rPr>
              <a:t>通风检测仪器</a:t>
            </a:r>
            <a:r>
              <a:rPr lang="zh-CN" altLang="en-US" sz="2000" dirty="0">
                <a:solidFill>
                  <a:srgbClr val="000000"/>
                </a:solidFill>
                <a:latin typeface="+mn-ea"/>
              </a:rPr>
              <a:t>：如便携式的通风多参数检测仪。</a:t>
            </a:r>
            <a:endParaRPr lang="en-US" altLang="zh-CN" sz="2000" dirty="0">
              <a:solidFill>
                <a:srgbClr val="000000"/>
              </a:solidFill>
              <a:latin typeface="+mn-ea"/>
            </a:endParaRPr>
          </a:p>
        </p:txBody>
      </p:sp>
      <p:sp>
        <p:nvSpPr>
          <p:cNvPr id="7" name="矩形 6">
            <a:extLst>
              <a:ext uri="{FF2B5EF4-FFF2-40B4-BE49-F238E27FC236}">
                <a16:creationId xmlns:a16="http://schemas.microsoft.com/office/drawing/2014/main" id="{971CA3B6-C2EB-4AFD-B0F1-C48F34CA47C9}"/>
              </a:ext>
            </a:extLst>
          </p:cNvPr>
          <p:cNvSpPr/>
          <p:nvPr/>
        </p:nvSpPr>
        <p:spPr>
          <a:xfrm>
            <a:off x="261258" y="2429660"/>
            <a:ext cx="2008413" cy="10156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r>
              <a:rPr lang="zh-CN" altLang="zh-CN" sz="2000" dirty="0">
                <a:solidFill>
                  <a:srgbClr val="000000"/>
                </a:solidFill>
                <a:latin typeface="+mn-ea"/>
              </a:rPr>
              <a:t>温度探测器</a:t>
            </a:r>
            <a:r>
              <a:rPr lang="zh-CN" altLang="en-US" sz="2000" dirty="0">
                <a:solidFill>
                  <a:srgbClr val="000000"/>
                </a:solidFill>
                <a:latin typeface="+mn-ea"/>
              </a:rPr>
              <a:t>：如手持温度探测仪</a:t>
            </a:r>
            <a:endParaRPr lang="zh-CN" altLang="zh-CN" sz="2000" strike="noStrike" dirty="0">
              <a:effectLst/>
              <a:latin typeface="+mn-ea"/>
            </a:endParaRPr>
          </a:p>
        </p:txBody>
      </p:sp>
      <p:pic>
        <p:nvPicPr>
          <p:cNvPr id="3" name="图片 2">
            <a:extLst>
              <a:ext uri="{FF2B5EF4-FFF2-40B4-BE49-F238E27FC236}">
                <a16:creationId xmlns:a16="http://schemas.microsoft.com/office/drawing/2014/main" id="{F5FBC9BC-BA28-4C95-B159-4A42932C4C9D}"/>
              </a:ext>
            </a:extLst>
          </p:cNvPr>
          <p:cNvPicPr>
            <a:picLocks noChangeAspect="1"/>
          </p:cNvPicPr>
          <p:nvPr/>
        </p:nvPicPr>
        <p:blipFill>
          <a:blip r:embed="rId2"/>
          <a:stretch>
            <a:fillRect/>
          </a:stretch>
        </p:blipFill>
        <p:spPr>
          <a:xfrm>
            <a:off x="6014668" y="372245"/>
            <a:ext cx="2476190" cy="1847619"/>
          </a:xfrm>
          <a:prstGeom prst="rect">
            <a:avLst/>
          </a:prstGeom>
        </p:spPr>
      </p:pic>
      <p:sp>
        <p:nvSpPr>
          <p:cNvPr id="8" name="矩形 7">
            <a:extLst>
              <a:ext uri="{FF2B5EF4-FFF2-40B4-BE49-F238E27FC236}">
                <a16:creationId xmlns:a16="http://schemas.microsoft.com/office/drawing/2014/main" id="{7F20B6A8-E04A-4A68-9D8F-878B1BE950AE}"/>
              </a:ext>
            </a:extLst>
          </p:cNvPr>
          <p:cNvSpPr/>
          <p:nvPr/>
        </p:nvSpPr>
        <p:spPr>
          <a:xfrm>
            <a:off x="4759986" y="2437692"/>
            <a:ext cx="3926814" cy="14705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r>
              <a:rPr lang="zh-CN" altLang="zh-CN" sz="2000" dirty="0">
                <a:solidFill>
                  <a:srgbClr val="000000"/>
                </a:solidFill>
                <a:latin typeface="+mn-ea"/>
              </a:rPr>
              <a:t>防雷设施</a:t>
            </a:r>
            <a:r>
              <a:rPr lang="zh-CN" altLang="en-US" sz="2000" dirty="0">
                <a:solidFill>
                  <a:srgbClr val="000000"/>
                </a:solidFill>
                <a:latin typeface="+mn-ea"/>
              </a:rPr>
              <a:t>设备：电源防雷器、电源保护插座、天馈线保护器、信号防雷器、防雷测试工具、测量和控制系统防雷器、地极保护器。</a:t>
            </a:r>
            <a:endParaRPr lang="zh-CN" altLang="zh-CN" sz="2000" strike="noStrike" dirty="0">
              <a:effectLst/>
              <a:latin typeface="+mn-ea"/>
            </a:endParaRPr>
          </a:p>
        </p:txBody>
      </p:sp>
      <p:pic>
        <p:nvPicPr>
          <p:cNvPr id="4" name="图片 3">
            <a:extLst>
              <a:ext uri="{FF2B5EF4-FFF2-40B4-BE49-F238E27FC236}">
                <a16:creationId xmlns:a16="http://schemas.microsoft.com/office/drawing/2014/main" id="{AE85BD55-4D8F-47A5-ABD6-A9658138CA3B}"/>
              </a:ext>
            </a:extLst>
          </p:cNvPr>
          <p:cNvPicPr>
            <a:picLocks noChangeAspect="1"/>
          </p:cNvPicPr>
          <p:nvPr/>
        </p:nvPicPr>
        <p:blipFill>
          <a:blip r:embed="rId3"/>
          <a:stretch>
            <a:fillRect/>
          </a:stretch>
        </p:blipFill>
        <p:spPr>
          <a:xfrm>
            <a:off x="2490314" y="2437692"/>
            <a:ext cx="2049029" cy="2443526"/>
          </a:xfrm>
          <a:prstGeom prst="rect">
            <a:avLst/>
          </a:prstGeom>
        </p:spPr>
      </p:pic>
      <p:sp>
        <p:nvSpPr>
          <p:cNvPr id="9" name="矩形 8">
            <a:extLst>
              <a:ext uri="{FF2B5EF4-FFF2-40B4-BE49-F238E27FC236}">
                <a16:creationId xmlns:a16="http://schemas.microsoft.com/office/drawing/2014/main" id="{6D14A644-39DD-4A3E-AC78-3900F696B4AA}"/>
              </a:ext>
            </a:extLst>
          </p:cNvPr>
          <p:cNvSpPr/>
          <p:nvPr/>
        </p:nvSpPr>
        <p:spPr>
          <a:xfrm>
            <a:off x="1547132" y="5098224"/>
            <a:ext cx="2979963" cy="7012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r>
              <a:rPr lang="zh-CN" altLang="zh-CN" sz="2000" dirty="0">
                <a:solidFill>
                  <a:srgbClr val="000000"/>
                </a:solidFill>
                <a:latin typeface="+mn-ea"/>
              </a:rPr>
              <a:t>防静电设施</a:t>
            </a:r>
            <a:r>
              <a:rPr lang="zh-CN" altLang="en-US" sz="2000" dirty="0">
                <a:solidFill>
                  <a:srgbClr val="000000"/>
                </a:solidFill>
                <a:latin typeface="+mn-ea"/>
              </a:rPr>
              <a:t>设备、物资：防静电服、防静电鞋</a:t>
            </a:r>
            <a:endParaRPr lang="zh-CN" altLang="zh-CN" sz="2000" strike="noStrike" dirty="0">
              <a:effectLst/>
              <a:latin typeface="+mn-ea"/>
            </a:endParaRPr>
          </a:p>
        </p:txBody>
      </p:sp>
      <p:pic>
        <p:nvPicPr>
          <p:cNvPr id="10" name="图片 9">
            <a:extLst>
              <a:ext uri="{FF2B5EF4-FFF2-40B4-BE49-F238E27FC236}">
                <a16:creationId xmlns:a16="http://schemas.microsoft.com/office/drawing/2014/main" id="{38DFC405-AA16-47E2-B902-4CFDBC8A0D61}"/>
              </a:ext>
            </a:extLst>
          </p:cNvPr>
          <p:cNvPicPr>
            <a:picLocks noChangeAspect="1"/>
          </p:cNvPicPr>
          <p:nvPr/>
        </p:nvPicPr>
        <p:blipFill>
          <a:blip r:embed="rId4"/>
          <a:stretch>
            <a:fillRect/>
          </a:stretch>
        </p:blipFill>
        <p:spPr>
          <a:xfrm>
            <a:off x="4759986" y="4125294"/>
            <a:ext cx="1895238" cy="2342857"/>
          </a:xfrm>
          <a:prstGeom prst="rect">
            <a:avLst/>
          </a:prstGeom>
        </p:spPr>
      </p:pic>
      <p:pic>
        <p:nvPicPr>
          <p:cNvPr id="11" name="图片 10">
            <a:extLst>
              <a:ext uri="{FF2B5EF4-FFF2-40B4-BE49-F238E27FC236}">
                <a16:creationId xmlns:a16="http://schemas.microsoft.com/office/drawing/2014/main" id="{817073D3-B12A-4CAD-9644-5D4FC79A9851}"/>
              </a:ext>
            </a:extLst>
          </p:cNvPr>
          <p:cNvPicPr>
            <a:picLocks noChangeAspect="1"/>
          </p:cNvPicPr>
          <p:nvPr/>
        </p:nvPicPr>
        <p:blipFill>
          <a:blip r:embed="rId5"/>
          <a:stretch>
            <a:fillRect/>
          </a:stretch>
        </p:blipFill>
        <p:spPr>
          <a:xfrm>
            <a:off x="6772514" y="4496722"/>
            <a:ext cx="1914286" cy="1600000"/>
          </a:xfrm>
          <a:prstGeom prst="rect">
            <a:avLst/>
          </a:prstGeom>
        </p:spPr>
      </p:pic>
    </p:spTree>
    <p:extLst>
      <p:ext uri="{BB962C8B-B14F-4D97-AF65-F5344CB8AC3E}">
        <p14:creationId xmlns:p14="http://schemas.microsoft.com/office/powerpoint/2010/main" val="27213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5659BC8-FD45-4EB1-B184-DC59E91CC3E0}"/>
              </a:ext>
            </a:extLst>
          </p:cNvPr>
          <p:cNvPicPr>
            <a:picLocks noChangeAspect="1"/>
          </p:cNvPicPr>
          <p:nvPr/>
        </p:nvPicPr>
        <p:blipFill>
          <a:blip r:embed="rId2"/>
          <a:stretch>
            <a:fillRect/>
          </a:stretch>
        </p:blipFill>
        <p:spPr>
          <a:xfrm>
            <a:off x="276244" y="1777370"/>
            <a:ext cx="1666667" cy="1504762"/>
          </a:xfrm>
          <a:prstGeom prst="rect">
            <a:avLst/>
          </a:prstGeom>
        </p:spPr>
      </p:pic>
      <p:pic>
        <p:nvPicPr>
          <p:cNvPr id="3" name="图片 2">
            <a:extLst>
              <a:ext uri="{FF2B5EF4-FFF2-40B4-BE49-F238E27FC236}">
                <a16:creationId xmlns:a16="http://schemas.microsoft.com/office/drawing/2014/main" id="{F50B48BD-1C6D-4ACE-ACE1-50285732F4BB}"/>
              </a:ext>
            </a:extLst>
          </p:cNvPr>
          <p:cNvPicPr>
            <a:picLocks noChangeAspect="1"/>
          </p:cNvPicPr>
          <p:nvPr/>
        </p:nvPicPr>
        <p:blipFill>
          <a:blip r:embed="rId3"/>
          <a:stretch>
            <a:fillRect/>
          </a:stretch>
        </p:blipFill>
        <p:spPr>
          <a:xfrm>
            <a:off x="276244" y="3559020"/>
            <a:ext cx="1140840" cy="1429183"/>
          </a:xfrm>
          <a:prstGeom prst="rect">
            <a:avLst/>
          </a:prstGeom>
        </p:spPr>
      </p:pic>
      <p:sp>
        <p:nvSpPr>
          <p:cNvPr id="4" name="文本框 3">
            <a:extLst>
              <a:ext uri="{FF2B5EF4-FFF2-40B4-BE49-F238E27FC236}">
                <a16:creationId xmlns:a16="http://schemas.microsoft.com/office/drawing/2014/main" id="{7139AFF1-B8AA-4019-BFE2-97BA0D06597F}"/>
              </a:ext>
            </a:extLst>
          </p:cNvPr>
          <p:cNvSpPr txBox="1"/>
          <p:nvPr/>
        </p:nvSpPr>
        <p:spPr>
          <a:xfrm>
            <a:off x="1703137" y="4506941"/>
            <a:ext cx="1723549" cy="4001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zh-CN"/>
            </a:defPPr>
            <a:lvl1pPr fontAlgn="t">
              <a:defRPr sz="2000">
                <a:solidFill>
                  <a:srgbClr val="000000"/>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手持式防爆灯</a:t>
            </a:r>
          </a:p>
        </p:txBody>
      </p:sp>
      <p:sp>
        <p:nvSpPr>
          <p:cNvPr id="5" name="文本框 4">
            <a:extLst>
              <a:ext uri="{FF2B5EF4-FFF2-40B4-BE49-F238E27FC236}">
                <a16:creationId xmlns:a16="http://schemas.microsoft.com/office/drawing/2014/main" id="{F46692E3-7DAE-4DF2-A975-62167C1F51F1}"/>
              </a:ext>
            </a:extLst>
          </p:cNvPr>
          <p:cNvSpPr txBox="1"/>
          <p:nvPr/>
        </p:nvSpPr>
        <p:spPr>
          <a:xfrm>
            <a:off x="1942911" y="2912800"/>
            <a:ext cx="1723549" cy="4001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zh-CN"/>
            </a:defPPr>
            <a:lvl1pPr fontAlgn="t">
              <a:defRPr sz="2000">
                <a:solidFill>
                  <a:srgbClr val="000000"/>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三脚架、绞盘</a:t>
            </a:r>
          </a:p>
        </p:txBody>
      </p:sp>
      <p:pic>
        <p:nvPicPr>
          <p:cNvPr id="6" name="图片 5">
            <a:extLst>
              <a:ext uri="{FF2B5EF4-FFF2-40B4-BE49-F238E27FC236}">
                <a16:creationId xmlns:a16="http://schemas.microsoft.com/office/drawing/2014/main" id="{FAB1BA5C-368D-45EF-AEAB-63C60F6F3E70}"/>
              </a:ext>
            </a:extLst>
          </p:cNvPr>
          <p:cNvPicPr>
            <a:picLocks noChangeAspect="1"/>
          </p:cNvPicPr>
          <p:nvPr/>
        </p:nvPicPr>
        <p:blipFill>
          <a:blip r:embed="rId4"/>
          <a:stretch>
            <a:fillRect/>
          </a:stretch>
        </p:blipFill>
        <p:spPr>
          <a:xfrm>
            <a:off x="4128107" y="1891656"/>
            <a:ext cx="1695238" cy="1276190"/>
          </a:xfrm>
          <a:prstGeom prst="rect">
            <a:avLst/>
          </a:prstGeom>
        </p:spPr>
      </p:pic>
      <p:sp>
        <p:nvSpPr>
          <p:cNvPr id="7" name="文本框 6">
            <a:extLst>
              <a:ext uri="{FF2B5EF4-FFF2-40B4-BE49-F238E27FC236}">
                <a16:creationId xmlns:a16="http://schemas.microsoft.com/office/drawing/2014/main" id="{61475FA1-ECE9-4E77-81A7-7DDF9D773208}"/>
              </a:ext>
            </a:extLst>
          </p:cNvPr>
          <p:cNvSpPr txBox="1"/>
          <p:nvPr/>
        </p:nvSpPr>
        <p:spPr>
          <a:xfrm>
            <a:off x="6010442" y="2832589"/>
            <a:ext cx="2236510" cy="4001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zh-CN"/>
            </a:defPPr>
            <a:lvl1pPr fontAlgn="t">
              <a:defRPr sz="2000">
                <a:solidFill>
                  <a:srgbClr val="000000"/>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泵吸式气体检测仪</a:t>
            </a:r>
          </a:p>
        </p:txBody>
      </p:sp>
      <p:pic>
        <p:nvPicPr>
          <p:cNvPr id="8" name="图片 7">
            <a:extLst>
              <a:ext uri="{FF2B5EF4-FFF2-40B4-BE49-F238E27FC236}">
                <a16:creationId xmlns:a16="http://schemas.microsoft.com/office/drawing/2014/main" id="{4E71E44C-C25E-4770-84B4-2E90C0AC84A1}"/>
              </a:ext>
            </a:extLst>
          </p:cNvPr>
          <p:cNvPicPr>
            <a:picLocks noChangeAspect="1"/>
          </p:cNvPicPr>
          <p:nvPr/>
        </p:nvPicPr>
        <p:blipFill>
          <a:blip r:embed="rId5"/>
          <a:stretch>
            <a:fillRect/>
          </a:stretch>
        </p:blipFill>
        <p:spPr>
          <a:xfrm>
            <a:off x="4128107" y="3666749"/>
            <a:ext cx="1696039" cy="1321454"/>
          </a:xfrm>
          <a:prstGeom prst="rect">
            <a:avLst/>
          </a:prstGeom>
        </p:spPr>
      </p:pic>
      <p:sp>
        <p:nvSpPr>
          <p:cNvPr id="9" name="文本框 8">
            <a:extLst>
              <a:ext uri="{FF2B5EF4-FFF2-40B4-BE49-F238E27FC236}">
                <a16:creationId xmlns:a16="http://schemas.microsoft.com/office/drawing/2014/main" id="{B50D97B1-98BC-45D7-BCDB-73883AE3D90D}"/>
              </a:ext>
            </a:extLst>
          </p:cNvPr>
          <p:cNvSpPr txBox="1"/>
          <p:nvPr/>
        </p:nvSpPr>
        <p:spPr>
          <a:xfrm>
            <a:off x="6010442" y="4549094"/>
            <a:ext cx="2492990" cy="4001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zh-CN"/>
            </a:defPPr>
            <a:lvl1pPr fontAlgn="t">
              <a:defRPr sz="2000">
                <a:solidFill>
                  <a:srgbClr val="000000"/>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防爆型风机、发电机</a:t>
            </a:r>
          </a:p>
        </p:txBody>
      </p:sp>
    </p:spTree>
    <p:extLst>
      <p:ext uri="{BB962C8B-B14F-4D97-AF65-F5344CB8AC3E}">
        <p14:creationId xmlns:p14="http://schemas.microsoft.com/office/powerpoint/2010/main" val="1225572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DE539A93-1536-4812-8D16-EBB5AA72C338}"/>
              </a:ext>
            </a:extLst>
          </p:cNvPr>
          <p:cNvSpPr txBox="1">
            <a:spLocks/>
          </p:cNvSpPr>
          <p:nvPr/>
        </p:nvSpPr>
        <p:spPr bwMode="auto">
          <a:xfrm>
            <a:off x="261258" y="408199"/>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lang="zh-CN" altLang="en-US" sz="2400" b="1" kern="0" dirty="0">
                <a:solidFill>
                  <a:schemeClr val="bg1"/>
                </a:solidFill>
                <a:latin typeface="+mn-ea"/>
                <a:ea typeface="+mn-ea"/>
                <a:cs typeface="+mn-cs"/>
              </a:rPr>
              <a:t>企业落实</a:t>
            </a:r>
            <a:endParaRPr kumimoji="0" lang="zh-CN" altLang="en-US" sz="2400" b="1" i="0" u="none" strike="noStrike" kern="0" cap="none" spc="0" normalizeH="0" baseline="0" noProof="0" dirty="0">
              <a:ln>
                <a:noFill/>
              </a:ln>
              <a:solidFill>
                <a:schemeClr val="bg1"/>
              </a:solidFill>
              <a:effectLst/>
              <a:uLnTx/>
              <a:uFillTx/>
              <a:latin typeface="+mn-ea"/>
              <a:ea typeface="+mn-ea"/>
              <a:cs typeface="+mn-cs"/>
            </a:endParaRPr>
          </a:p>
        </p:txBody>
      </p:sp>
      <p:graphicFrame>
        <p:nvGraphicFramePr>
          <p:cNvPr id="3" name="表格 2">
            <a:extLst>
              <a:ext uri="{FF2B5EF4-FFF2-40B4-BE49-F238E27FC236}">
                <a16:creationId xmlns:a16="http://schemas.microsoft.com/office/drawing/2014/main" id="{60740617-D300-409D-802B-5E29E3515E32}"/>
              </a:ext>
            </a:extLst>
          </p:cNvPr>
          <p:cNvGraphicFramePr>
            <a:graphicFrameLocks noGrp="1"/>
          </p:cNvGraphicFramePr>
          <p:nvPr>
            <p:extLst>
              <p:ext uri="{D42A27DB-BD31-4B8C-83A1-F6EECF244321}">
                <p14:modId xmlns:p14="http://schemas.microsoft.com/office/powerpoint/2010/main" val="2409307494"/>
              </p:ext>
            </p:extLst>
          </p:nvPr>
        </p:nvGraphicFramePr>
        <p:xfrm>
          <a:off x="566058" y="1621284"/>
          <a:ext cx="7924800" cy="33375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756402377"/>
                    </a:ext>
                  </a:extLst>
                </a:gridCol>
                <a:gridCol w="1981200">
                  <a:extLst>
                    <a:ext uri="{9D8B030D-6E8A-4147-A177-3AD203B41FA5}">
                      <a16:colId xmlns:a16="http://schemas.microsoft.com/office/drawing/2014/main" val="2794065651"/>
                    </a:ext>
                  </a:extLst>
                </a:gridCol>
                <a:gridCol w="1981200">
                  <a:extLst>
                    <a:ext uri="{9D8B030D-6E8A-4147-A177-3AD203B41FA5}">
                      <a16:colId xmlns:a16="http://schemas.microsoft.com/office/drawing/2014/main" val="1636622034"/>
                    </a:ext>
                  </a:extLst>
                </a:gridCol>
                <a:gridCol w="1981200">
                  <a:extLst>
                    <a:ext uri="{9D8B030D-6E8A-4147-A177-3AD203B41FA5}">
                      <a16:colId xmlns:a16="http://schemas.microsoft.com/office/drawing/2014/main" val="258151216"/>
                    </a:ext>
                  </a:extLst>
                </a:gridCol>
              </a:tblGrid>
              <a:tr h="370840">
                <a:tc>
                  <a:txBody>
                    <a:bodyPr/>
                    <a:lstStyle/>
                    <a:p>
                      <a:pPr algn="ctr"/>
                      <a:r>
                        <a:rPr lang="zh-CN" altLang="en-US" dirty="0"/>
                        <a:t>名称</a:t>
                      </a:r>
                    </a:p>
                  </a:txBody>
                  <a:tcPr anchor="ctr"/>
                </a:tc>
                <a:tc>
                  <a:txBody>
                    <a:bodyPr/>
                    <a:lstStyle/>
                    <a:p>
                      <a:pPr algn="ctr"/>
                      <a:r>
                        <a:rPr lang="zh-CN" altLang="en-US" dirty="0"/>
                        <a:t>数量</a:t>
                      </a:r>
                    </a:p>
                  </a:txBody>
                  <a:tcPr anchor="ctr"/>
                </a:tc>
                <a:tc>
                  <a:txBody>
                    <a:bodyPr/>
                    <a:lstStyle/>
                    <a:p>
                      <a:pPr algn="ctr"/>
                      <a:r>
                        <a:rPr lang="zh-CN" altLang="en-US" dirty="0"/>
                        <a:t>单位</a:t>
                      </a:r>
                    </a:p>
                  </a:txBody>
                  <a:tcPr anchor="ctr"/>
                </a:tc>
                <a:tc>
                  <a:txBody>
                    <a:bodyPr/>
                    <a:lstStyle/>
                    <a:p>
                      <a:pPr algn="ctr"/>
                      <a:r>
                        <a:rPr lang="zh-CN" altLang="en-US" dirty="0"/>
                        <a:t>备注</a:t>
                      </a:r>
                    </a:p>
                  </a:txBody>
                  <a:tcPr anchor="ctr"/>
                </a:tc>
                <a:extLst>
                  <a:ext uri="{0D108BD9-81ED-4DB2-BD59-A6C34878D82A}">
                    <a16:rowId xmlns:a16="http://schemas.microsoft.com/office/drawing/2014/main" val="106444788"/>
                  </a:ext>
                </a:extLst>
              </a:tr>
              <a:tr h="370840">
                <a:tc>
                  <a:txBody>
                    <a:bodyPr/>
                    <a:lstStyle/>
                    <a:p>
                      <a:pPr algn="ctr"/>
                      <a:r>
                        <a:rPr lang="zh-CN" altLang="en-US" dirty="0"/>
                        <a:t>气体检测仪</a:t>
                      </a:r>
                    </a:p>
                  </a:txBody>
                  <a:tcPr anchor="ctr"/>
                </a:tc>
                <a:tc>
                  <a:txBody>
                    <a:bodyPr/>
                    <a:lstStyle/>
                    <a:p>
                      <a:pPr algn="ctr"/>
                      <a:r>
                        <a:rPr lang="en-US" altLang="zh-CN" dirty="0"/>
                        <a:t>2</a:t>
                      </a:r>
                      <a:endParaRPr lang="zh-CN" altLang="en-US" dirty="0"/>
                    </a:p>
                  </a:txBody>
                  <a:tcPr anchor="ctr"/>
                </a:tc>
                <a:tc>
                  <a:txBody>
                    <a:bodyPr/>
                    <a:lstStyle/>
                    <a:p>
                      <a:pPr algn="ctr"/>
                      <a:r>
                        <a:rPr lang="zh-CN" altLang="en-US" dirty="0"/>
                        <a:t>台</a:t>
                      </a:r>
                    </a:p>
                  </a:txBody>
                  <a:tcPr anchor="ctr"/>
                </a:tc>
                <a:tc>
                  <a:txBody>
                    <a:bodyPr/>
                    <a:lstStyle/>
                    <a:p>
                      <a:pPr algn="ctr"/>
                      <a:endParaRPr lang="zh-CN" altLang="en-US" dirty="0"/>
                    </a:p>
                  </a:txBody>
                  <a:tcPr anchor="ctr"/>
                </a:tc>
                <a:extLst>
                  <a:ext uri="{0D108BD9-81ED-4DB2-BD59-A6C34878D82A}">
                    <a16:rowId xmlns:a16="http://schemas.microsoft.com/office/drawing/2014/main" val="2609122195"/>
                  </a:ext>
                </a:extLst>
              </a:tr>
              <a:tr h="370840">
                <a:tc>
                  <a:txBody>
                    <a:bodyPr/>
                    <a:lstStyle/>
                    <a:p>
                      <a:pPr algn="ctr"/>
                      <a:r>
                        <a:rPr lang="zh-CN" altLang="en-US" dirty="0"/>
                        <a:t>正压式呼吸器</a:t>
                      </a:r>
                    </a:p>
                  </a:txBody>
                  <a:tcPr anchor="ctr"/>
                </a:tc>
                <a:tc>
                  <a:txBody>
                    <a:bodyPr/>
                    <a:lstStyle/>
                    <a:p>
                      <a:pPr algn="ctr"/>
                      <a:r>
                        <a:rPr lang="en-US" altLang="zh-CN" dirty="0"/>
                        <a:t>2</a:t>
                      </a:r>
                      <a:endParaRPr lang="zh-CN" altLang="en-US" dirty="0"/>
                    </a:p>
                  </a:txBody>
                  <a:tcPr anchor="ctr"/>
                </a:tc>
                <a:tc>
                  <a:txBody>
                    <a:bodyPr/>
                    <a:lstStyle/>
                    <a:p>
                      <a:pPr algn="ctr"/>
                      <a:r>
                        <a:rPr lang="zh-CN" altLang="en-US" dirty="0"/>
                        <a:t>套</a:t>
                      </a:r>
                    </a:p>
                  </a:txBody>
                  <a:tcPr anchor="ctr"/>
                </a:tc>
                <a:tc>
                  <a:txBody>
                    <a:bodyPr/>
                    <a:lstStyle/>
                    <a:p>
                      <a:pPr algn="ctr"/>
                      <a:endParaRPr lang="zh-CN" altLang="en-US"/>
                    </a:p>
                  </a:txBody>
                  <a:tcPr anchor="ctr"/>
                </a:tc>
                <a:extLst>
                  <a:ext uri="{0D108BD9-81ED-4DB2-BD59-A6C34878D82A}">
                    <a16:rowId xmlns:a16="http://schemas.microsoft.com/office/drawing/2014/main" val="1975513157"/>
                  </a:ext>
                </a:extLst>
              </a:tr>
              <a:tr h="370840">
                <a:tc>
                  <a:txBody>
                    <a:bodyPr/>
                    <a:lstStyle/>
                    <a:p>
                      <a:pPr algn="ctr"/>
                      <a:r>
                        <a:rPr lang="zh-CN" altLang="en-US" dirty="0"/>
                        <a:t>对讲机</a:t>
                      </a:r>
                    </a:p>
                  </a:txBody>
                  <a:tcPr anchor="ctr"/>
                </a:tc>
                <a:tc>
                  <a:txBody>
                    <a:bodyPr/>
                    <a:lstStyle/>
                    <a:p>
                      <a:pPr algn="ctr"/>
                      <a:r>
                        <a:rPr lang="en-US" altLang="zh-CN" dirty="0"/>
                        <a:t>4</a:t>
                      </a:r>
                      <a:endParaRPr lang="zh-CN" altLang="en-US" dirty="0"/>
                    </a:p>
                  </a:txBody>
                  <a:tcPr anchor="ctr"/>
                </a:tc>
                <a:tc>
                  <a:txBody>
                    <a:bodyPr/>
                    <a:lstStyle/>
                    <a:p>
                      <a:pPr algn="ctr"/>
                      <a:r>
                        <a:rPr lang="zh-CN" altLang="en-US" dirty="0"/>
                        <a:t>台</a:t>
                      </a:r>
                    </a:p>
                  </a:txBody>
                  <a:tcPr anchor="ctr"/>
                </a:tc>
                <a:tc>
                  <a:txBody>
                    <a:bodyPr/>
                    <a:lstStyle/>
                    <a:p>
                      <a:pPr algn="ctr"/>
                      <a:endParaRPr lang="zh-CN" altLang="en-US"/>
                    </a:p>
                  </a:txBody>
                  <a:tcPr anchor="ctr"/>
                </a:tc>
                <a:extLst>
                  <a:ext uri="{0D108BD9-81ED-4DB2-BD59-A6C34878D82A}">
                    <a16:rowId xmlns:a16="http://schemas.microsoft.com/office/drawing/2014/main" val="4199673831"/>
                  </a:ext>
                </a:extLst>
              </a:tr>
              <a:tr h="370840">
                <a:tc>
                  <a:txBody>
                    <a:bodyPr/>
                    <a:lstStyle/>
                    <a:p>
                      <a:pPr algn="ctr"/>
                      <a:r>
                        <a:rPr lang="zh-CN" altLang="en-US" dirty="0"/>
                        <a:t>照明灯</a:t>
                      </a:r>
                    </a:p>
                  </a:txBody>
                  <a:tcPr anchor="ctr"/>
                </a:tc>
                <a:tc>
                  <a:txBody>
                    <a:bodyPr/>
                    <a:lstStyle/>
                    <a:p>
                      <a:pPr algn="ctr"/>
                      <a:r>
                        <a:rPr lang="en-US" altLang="zh-CN" dirty="0"/>
                        <a:t>4</a:t>
                      </a:r>
                      <a:endParaRPr lang="zh-CN" altLang="en-US" dirty="0"/>
                    </a:p>
                  </a:txBody>
                  <a:tcPr anchor="ctr"/>
                </a:tc>
                <a:tc>
                  <a:txBody>
                    <a:bodyPr/>
                    <a:lstStyle/>
                    <a:p>
                      <a:pPr algn="ctr"/>
                      <a:r>
                        <a:rPr lang="zh-CN" altLang="en-US" dirty="0"/>
                        <a:t>台</a:t>
                      </a:r>
                    </a:p>
                  </a:txBody>
                  <a:tcPr anchor="ctr"/>
                </a:tc>
                <a:tc>
                  <a:txBody>
                    <a:bodyPr/>
                    <a:lstStyle/>
                    <a:p>
                      <a:pPr algn="ctr"/>
                      <a:endParaRPr lang="zh-CN" altLang="en-US"/>
                    </a:p>
                  </a:txBody>
                  <a:tcPr anchor="ctr"/>
                </a:tc>
                <a:extLst>
                  <a:ext uri="{0D108BD9-81ED-4DB2-BD59-A6C34878D82A}">
                    <a16:rowId xmlns:a16="http://schemas.microsoft.com/office/drawing/2014/main" val="369625977"/>
                  </a:ext>
                </a:extLst>
              </a:tr>
              <a:tr h="370840">
                <a:tc>
                  <a:txBody>
                    <a:bodyPr/>
                    <a:lstStyle/>
                    <a:p>
                      <a:pPr algn="ctr"/>
                      <a:r>
                        <a:rPr lang="zh-CN" altLang="en-US" dirty="0"/>
                        <a:t>防爆风机</a:t>
                      </a:r>
                    </a:p>
                  </a:txBody>
                  <a:tcPr anchor="ctr"/>
                </a:tc>
                <a:tc>
                  <a:txBody>
                    <a:bodyPr/>
                    <a:lstStyle/>
                    <a:p>
                      <a:pPr algn="ctr"/>
                      <a:r>
                        <a:rPr lang="en-US" altLang="zh-CN" dirty="0"/>
                        <a:t>2</a:t>
                      </a:r>
                      <a:endParaRPr lang="zh-CN" altLang="en-US" dirty="0"/>
                    </a:p>
                  </a:txBody>
                  <a:tcPr anchor="ctr"/>
                </a:tc>
                <a:tc>
                  <a:txBody>
                    <a:bodyPr/>
                    <a:lstStyle/>
                    <a:p>
                      <a:pPr algn="ctr"/>
                      <a:r>
                        <a:rPr lang="zh-CN" altLang="en-US" dirty="0"/>
                        <a:t>台</a:t>
                      </a:r>
                    </a:p>
                  </a:txBody>
                  <a:tcPr anchor="ctr"/>
                </a:tc>
                <a:tc>
                  <a:txBody>
                    <a:bodyPr/>
                    <a:lstStyle/>
                    <a:p>
                      <a:pPr algn="ctr"/>
                      <a:endParaRPr lang="zh-CN" altLang="en-US" dirty="0"/>
                    </a:p>
                  </a:txBody>
                  <a:tcPr anchor="ctr"/>
                </a:tc>
                <a:extLst>
                  <a:ext uri="{0D108BD9-81ED-4DB2-BD59-A6C34878D82A}">
                    <a16:rowId xmlns:a16="http://schemas.microsoft.com/office/drawing/2014/main" val="560614293"/>
                  </a:ext>
                </a:extLst>
              </a:tr>
              <a:tr h="370840">
                <a:tc>
                  <a:txBody>
                    <a:bodyPr/>
                    <a:lstStyle/>
                    <a:p>
                      <a:pPr algn="ctr"/>
                      <a:r>
                        <a:rPr lang="zh-CN" altLang="en-US" dirty="0"/>
                        <a:t>水泵</a:t>
                      </a:r>
                    </a:p>
                  </a:txBody>
                  <a:tcPr anchor="ctr"/>
                </a:tc>
                <a:tc>
                  <a:txBody>
                    <a:bodyPr/>
                    <a:lstStyle/>
                    <a:p>
                      <a:pPr algn="ctr"/>
                      <a:r>
                        <a:rPr lang="en-US" altLang="zh-CN" dirty="0"/>
                        <a:t>2</a:t>
                      </a:r>
                      <a:endParaRPr lang="zh-CN" altLang="en-US" dirty="0"/>
                    </a:p>
                  </a:txBody>
                  <a:tcPr anchor="ctr"/>
                </a:tc>
                <a:tc>
                  <a:txBody>
                    <a:bodyPr/>
                    <a:lstStyle/>
                    <a:p>
                      <a:pPr algn="ctr"/>
                      <a:r>
                        <a:rPr lang="zh-CN" altLang="en-US" dirty="0"/>
                        <a:t>台</a:t>
                      </a:r>
                    </a:p>
                  </a:txBody>
                  <a:tcPr anchor="ctr"/>
                </a:tc>
                <a:tc>
                  <a:txBody>
                    <a:bodyPr/>
                    <a:lstStyle/>
                    <a:p>
                      <a:pPr algn="ctr"/>
                      <a:endParaRPr lang="zh-CN" altLang="en-US" dirty="0"/>
                    </a:p>
                  </a:txBody>
                  <a:tcPr anchor="ctr"/>
                </a:tc>
                <a:extLst>
                  <a:ext uri="{0D108BD9-81ED-4DB2-BD59-A6C34878D82A}">
                    <a16:rowId xmlns:a16="http://schemas.microsoft.com/office/drawing/2014/main" val="1450637567"/>
                  </a:ext>
                </a:extLst>
              </a:tr>
              <a:tr h="370840">
                <a:tc>
                  <a:txBody>
                    <a:bodyPr/>
                    <a:lstStyle/>
                    <a:p>
                      <a:pPr algn="ctr"/>
                      <a:r>
                        <a:rPr lang="zh-CN" altLang="en-US" dirty="0"/>
                        <a:t>发电机</a:t>
                      </a:r>
                    </a:p>
                  </a:txBody>
                  <a:tcPr anchor="ctr"/>
                </a:tc>
                <a:tc>
                  <a:txBody>
                    <a:bodyPr/>
                    <a:lstStyle/>
                    <a:p>
                      <a:pPr algn="ctr"/>
                      <a:r>
                        <a:rPr lang="en-US" altLang="zh-CN" dirty="0"/>
                        <a:t>1</a:t>
                      </a:r>
                      <a:endParaRPr lang="zh-CN" altLang="en-US" dirty="0"/>
                    </a:p>
                  </a:txBody>
                  <a:tcPr anchor="ctr"/>
                </a:tc>
                <a:tc>
                  <a:txBody>
                    <a:bodyPr/>
                    <a:lstStyle/>
                    <a:p>
                      <a:pPr algn="ctr"/>
                      <a:r>
                        <a:rPr lang="zh-CN" altLang="en-US" dirty="0"/>
                        <a:t>台</a:t>
                      </a:r>
                    </a:p>
                  </a:txBody>
                  <a:tcPr anchor="ctr"/>
                </a:tc>
                <a:tc>
                  <a:txBody>
                    <a:bodyPr/>
                    <a:lstStyle/>
                    <a:p>
                      <a:pPr algn="ctr"/>
                      <a:endParaRPr lang="zh-CN" altLang="en-US" dirty="0"/>
                    </a:p>
                  </a:txBody>
                  <a:tcPr anchor="ctr"/>
                </a:tc>
                <a:extLst>
                  <a:ext uri="{0D108BD9-81ED-4DB2-BD59-A6C34878D82A}">
                    <a16:rowId xmlns:a16="http://schemas.microsoft.com/office/drawing/2014/main" val="1355628408"/>
                  </a:ext>
                </a:extLst>
              </a:tr>
              <a:tr h="370840">
                <a:tc>
                  <a:txBody>
                    <a:bodyPr/>
                    <a:lstStyle/>
                    <a:p>
                      <a:pPr algn="ctr"/>
                      <a:r>
                        <a:rPr lang="en-US" altLang="zh-CN" dirty="0"/>
                        <a:t>……</a:t>
                      </a:r>
                      <a:endParaRPr lang="zh-CN" altLang="en-US" dirty="0"/>
                    </a:p>
                  </a:txBody>
                  <a:tcPr anchor="ctr"/>
                </a:tc>
                <a:tc>
                  <a:txBody>
                    <a:bodyPr/>
                    <a:lstStyle/>
                    <a:p>
                      <a:pPr algn="ctr"/>
                      <a:r>
                        <a:rPr lang="en-US" altLang="zh-CN" dirty="0"/>
                        <a:t>……</a:t>
                      </a:r>
                      <a:endParaRPr lang="zh-CN" altLang="en-US" dirty="0"/>
                    </a:p>
                  </a:txBody>
                  <a:tcPr anchor="ctr"/>
                </a:tc>
                <a:tc>
                  <a:txBody>
                    <a:bodyPr/>
                    <a:lstStyle/>
                    <a:p>
                      <a:pPr algn="ctr"/>
                      <a:r>
                        <a:rPr lang="en-US" altLang="zh-CN" dirty="0"/>
                        <a:t>……</a:t>
                      </a:r>
                      <a:endParaRPr lang="zh-CN" altLang="en-US" dirty="0"/>
                    </a:p>
                  </a:txBody>
                  <a:tcPr anchor="ctr"/>
                </a:tc>
                <a:tc>
                  <a:txBody>
                    <a:bodyPr/>
                    <a:lstStyle/>
                    <a:p>
                      <a:pPr algn="ctr"/>
                      <a:r>
                        <a:rPr lang="en-US" altLang="zh-CN" dirty="0"/>
                        <a:t>……</a:t>
                      </a:r>
                      <a:endParaRPr lang="zh-CN" altLang="en-US" dirty="0"/>
                    </a:p>
                  </a:txBody>
                  <a:tcPr anchor="ctr"/>
                </a:tc>
                <a:extLst>
                  <a:ext uri="{0D108BD9-81ED-4DB2-BD59-A6C34878D82A}">
                    <a16:rowId xmlns:a16="http://schemas.microsoft.com/office/drawing/2014/main" val="2310000409"/>
                  </a:ext>
                </a:extLst>
              </a:tr>
            </a:tbl>
          </a:graphicData>
        </a:graphic>
      </p:graphicFrame>
      <p:sp>
        <p:nvSpPr>
          <p:cNvPr id="4" name="标题 2">
            <a:extLst>
              <a:ext uri="{FF2B5EF4-FFF2-40B4-BE49-F238E27FC236}">
                <a16:creationId xmlns:a16="http://schemas.microsoft.com/office/drawing/2014/main" id="{20283DEC-EFF5-4B25-98ED-6BB2A19C68D7}"/>
              </a:ext>
            </a:extLst>
          </p:cNvPr>
          <p:cNvSpPr txBox="1">
            <a:spLocks/>
          </p:cNvSpPr>
          <p:nvPr/>
        </p:nvSpPr>
        <p:spPr bwMode="auto">
          <a:xfrm>
            <a:off x="261258" y="112757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lang="zh-CN" altLang="en-US" sz="1800" b="1" kern="0" dirty="0">
                <a:solidFill>
                  <a:srgbClr val="006666"/>
                </a:solidFill>
                <a:latin typeface="+mn-ea"/>
                <a:ea typeface="+mn-ea"/>
                <a:cs typeface="+mn-cs"/>
              </a:rPr>
              <a:t>应急救援物资装备清单</a:t>
            </a:r>
            <a:endParaRPr kumimoji="0" lang="zh-CN" altLang="en-US" sz="1800" b="1" i="0" u="none" strike="noStrike" kern="0" cap="none" spc="0" normalizeH="0" baseline="0" noProof="0" dirty="0">
              <a:ln>
                <a:noFill/>
              </a:ln>
              <a:solidFill>
                <a:srgbClr val="006666"/>
              </a:solidFill>
              <a:effectLst/>
              <a:uLnTx/>
              <a:uFillTx/>
              <a:latin typeface="+mn-ea"/>
              <a:ea typeface="+mn-ea"/>
              <a:cs typeface="+mn-cs"/>
            </a:endParaRPr>
          </a:p>
        </p:txBody>
      </p:sp>
      <p:sp>
        <p:nvSpPr>
          <p:cNvPr id="5" name="标题 2">
            <a:extLst>
              <a:ext uri="{FF2B5EF4-FFF2-40B4-BE49-F238E27FC236}">
                <a16:creationId xmlns:a16="http://schemas.microsoft.com/office/drawing/2014/main" id="{944BD0EF-3283-44C1-BAFA-DA081BF9803B}"/>
              </a:ext>
            </a:extLst>
          </p:cNvPr>
          <p:cNvSpPr txBox="1">
            <a:spLocks/>
          </p:cNvSpPr>
          <p:nvPr/>
        </p:nvSpPr>
        <p:spPr bwMode="auto">
          <a:xfrm>
            <a:off x="261258" y="495884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lang="zh-CN" altLang="en-US" sz="1800" b="1" kern="0" dirty="0">
                <a:solidFill>
                  <a:srgbClr val="006666"/>
                </a:solidFill>
                <a:latin typeface="+mn-ea"/>
                <a:ea typeface="+mn-ea"/>
                <a:cs typeface="+mn-cs"/>
              </a:rPr>
              <a:t>建立应急救援物资台账</a:t>
            </a:r>
            <a:endParaRPr lang="en-US" altLang="zh-CN" sz="1800" b="1" kern="0" dirty="0">
              <a:solidFill>
                <a:srgbClr val="006666"/>
              </a:solidFill>
              <a:latin typeface="+mn-ea"/>
              <a:ea typeface="+mn-ea"/>
              <a:cs typeface="+mn-cs"/>
            </a:endParaRPr>
          </a:p>
        </p:txBody>
      </p:sp>
      <p:sp>
        <p:nvSpPr>
          <p:cNvPr id="6" name="标题 2">
            <a:extLst>
              <a:ext uri="{FF2B5EF4-FFF2-40B4-BE49-F238E27FC236}">
                <a16:creationId xmlns:a16="http://schemas.microsoft.com/office/drawing/2014/main" id="{5A141F87-1138-4A31-B91E-74BCF80ECDE6}"/>
              </a:ext>
            </a:extLst>
          </p:cNvPr>
          <p:cNvSpPr txBox="1">
            <a:spLocks/>
          </p:cNvSpPr>
          <p:nvPr/>
        </p:nvSpPr>
        <p:spPr bwMode="auto">
          <a:xfrm>
            <a:off x="261258" y="5365473"/>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lvl="0" algn="l">
              <a:defRPr/>
            </a:pPr>
            <a:r>
              <a:rPr lang="zh-CN" altLang="en-US" sz="1800" b="1" kern="0" dirty="0">
                <a:solidFill>
                  <a:srgbClr val="006666"/>
                </a:solidFill>
                <a:latin typeface="+mn-ea"/>
                <a:ea typeface="+mn-ea"/>
                <a:cs typeface="+mn-cs"/>
              </a:rPr>
              <a:t>配备专人负责应及救援物资的采购、保管、维护、盘点、分发、使用及报废。</a:t>
            </a:r>
            <a:endParaRPr lang="en-US" altLang="zh-CN" sz="1800" b="1" kern="0" dirty="0">
              <a:solidFill>
                <a:srgbClr val="006666"/>
              </a:solidFill>
              <a:latin typeface="+mn-ea"/>
              <a:ea typeface="+mn-ea"/>
              <a:cs typeface="+mn-cs"/>
            </a:endParaRPr>
          </a:p>
        </p:txBody>
      </p:sp>
    </p:spTree>
    <p:extLst>
      <p:ext uri="{BB962C8B-B14F-4D97-AF65-F5344CB8AC3E}">
        <p14:creationId xmlns:p14="http://schemas.microsoft.com/office/powerpoint/2010/main" val="2063379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906595340"/>
              </p:ext>
            </p:extLst>
          </p:nvPr>
        </p:nvGraphicFramePr>
        <p:xfrm>
          <a:off x="0" y="1463229"/>
          <a:ext cx="9143999" cy="4511040"/>
        </p:xfrm>
        <a:graphic>
          <a:graphicData uri="http://schemas.openxmlformats.org/drawingml/2006/table">
            <a:tbl>
              <a:tblPr firstRow="1" bandRow="1">
                <a:tableStyleId>{72833802-FEF1-4C79-8D5D-14CF1EAF98D9}</a:tableStyleId>
              </a:tblPr>
              <a:tblGrid>
                <a:gridCol w="655609">
                  <a:extLst>
                    <a:ext uri="{9D8B030D-6E8A-4147-A177-3AD203B41FA5}">
                      <a16:colId xmlns:a16="http://schemas.microsoft.com/office/drawing/2014/main" val="3771089194"/>
                    </a:ext>
                  </a:extLst>
                </a:gridCol>
                <a:gridCol w="6365677">
                  <a:extLst>
                    <a:ext uri="{9D8B030D-6E8A-4147-A177-3AD203B41FA5}">
                      <a16:colId xmlns:a16="http://schemas.microsoft.com/office/drawing/2014/main" val="3737978645"/>
                    </a:ext>
                  </a:extLst>
                </a:gridCol>
                <a:gridCol w="709550">
                  <a:extLst>
                    <a:ext uri="{9D8B030D-6E8A-4147-A177-3AD203B41FA5}">
                      <a16:colId xmlns:a16="http://schemas.microsoft.com/office/drawing/2014/main" val="3317198830"/>
                    </a:ext>
                  </a:extLst>
                </a:gridCol>
                <a:gridCol w="1413163">
                  <a:extLst>
                    <a:ext uri="{9D8B030D-6E8A-4147-A177-3AD203B41FA5}">
                      <a16:colId xmlns:a16="http://schemas.microsoft.com/office/drawing/2014/main" val="1465755359"/>
                    </a:ext>
                  </a:extLst>
                </a:gridCol>
              </a:tblGrid>
              <a:tr h="370840">
                <a:tc>
                  <a:txBody>
                    <a:bodyPr/>
                    <a:lstStyle/>
                    <a:p>
                      <a:pPr algn="ctr"/>
                      <a:r>
                        <a:rPr lang="zh-CN" altLang="en-US" sz="1600" b="1" dirty="0">
                          <a:latin typeface="仿宋" panose="02010609060101010101" pitchFamily="49" charset="-122"/>
                          <a:ea typeface="仿宋" panose="02010609060101010101" pitchFamily="49" charset="-122"/>
                        </a:rPr>
                        <a:t>项目</a:t>
                      </a:r>
                    </a:p>
                  </a:txBody>
                  <a:tcPr/>
                </a:tc>
                <a:tc>
                  <a:txBody>
                    <a:bodyPr/>
                    <a:lstStyle/>
                    <a:p>
                      <a:pPr algn="ctr"/>
                      <a:r>
                        <a:rPr lang="zh-CN" altLang="en-US" sz="16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6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6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dirty="0">
                          <a:latin typeface="仿宋" panose="02010609060101010101" pitchFamily="49" charset="-122"/>
                          <a:ea typeface="仿宋" panose="02010609060101010101" pitchFamily="49" charset="-122"/>
                        </a:rPr>
                        <a:t>企业应急预案体系</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）企业根据有关法律、法规、规章和相关标准，结合本单位组织管理体系、生产规模和可能发生的事故特点，</a:t>
                      </a:r>
                      <a:r>
                        <a:rPr lang="zh-CN" altLang="en-US" sz="1800" i="1" u="sng" dirty="0">
                          <a:solidFill>
                            <a:srgbClr val="006666"/>
                          </a:solidFill>
                          <a:latin typeface="仿宋" panose="02010609060101010101" pitchFamily="49" charset="-122"/>
                          <a:ea typeface="仿宋" panose="02010609060101010101" pitchFamily="49" charset="-122"/>
                        </a:rPr>
                        <a:t>确立本单位的应急预案体系，编制相应的应急预案</a:t>
                      </a:r>
                      <a:r>
                        <a:rPr lang="zh-CN" altLang="en-US" sz="1800" i="1" u="sng" dirty="0">
                          <a:latin typeface="仿宋" panose="02010609060101010101" pitchFamily="49" charset="-122"/>
                          <a:ea typeface="仿宋" panose="02010609060101010101" pitchFamily="49" charset="-122"/>
                        </a:rPr>
                        <a:t>，</a:t>
                      </a:r>
                      <a:r>
                        <a:rPr lang="zh-CN" altLang="en-US" sz="1800" dirty="0">
                          <a:latin typeface="仿宋" panose="02010609060101010101" pitchFamily="49" charset="-122"/>
                          <a:ea typeface="仿宋" panose="02010609060101010101" pitchFamily="49" charset="-122"/>
                        </a:rPr>
                        <a:t>并体现自救互救和先期处置等特点；</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）针对多种风险、应对多种类型事故，企业应编制</a:t>
                      </a:r>
                      <a:r>
                        <a:rPr lang="zh-CN" altLang="en-US" sz="1800" i="1" u="sng" kern="1200" dirty="0">
                          <a:solidFill>
                            <a:srgbClr val="006666"/>
                          </a:solidFill>
                          <a:latin typeface="仿宋" panose="02010609060101010101" pitchFamily="49" charset="-122"/>
                          <a:ea typeface="仿宋" panose="02010609060101010101" pitchFamily="49" charset="-122"/>
                          <a:cs typeface="+mn-cs"/>
                        </a:rPr>
                        <a:t>综合应急预案</a:t>
                      </a:r>
                      <a:r>
                        <a:rPr lang="zh-CN" altLang="en-US" sz="1800" dirty="0">
                          <a:latin typeface="仿宋" panose="02010609060101010101" pitchFamily="49" charset="-122"/>
                          <a:ea typeface="仿宋" panose="02010609060101010101" pitchFamily="49" charset="-122"/>
                        </a:rPr>
                        <a:t>。综合应急预案应当规定应急组织机构及其职责、应急预案体系、事故风险描述、预警及信息报告、应急响应、保障措施、应急预案管理等内容；</a:t>
                      </a:r>
                    </a:p>
                    <a:p>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）针对某一种或者多种类型的事故风险，企业可单独编制</a:t>
                      </a:r>
                      <a:r>
                        <a:rPr lang="zh-CN" altLang="en-US" sz="1800" i="1" u="sng" kern="1200" dirty="0">
                          <a:solidFill>
                            <a:srgbClr val="006666"/>
                          </a:solidFill>
                          <a:latin typeface="仿宋" panose="02010609060101010101" pitchFamily="49" charset="-122"/>
                          <a:ea typeface="仿宋" panose="02010609060101010101" pitchFamily="49" charset="-122"/>
                          <a:cs typeface="+mn-cs"/>
                        </a:rPr>
                        <a:t>专项应急预案</a:t>
                      </a:r>
                      <a:r>
                        <a:rPr lang="zh-CN" altLang="en-US" sz="1800" dirty="0">
                          <a:latin typeface="仿宋" panose="02010609060101010101" pitchFamily="49" charset="-122"/>
                          <a:ea typeface="仿宋" panose="02010609060101010101" pitchFamily="49" charset="-122"/>
                        </a:rPr>
                        <a:t>，或将专项应急预案并入综合应急预案。专项应急预案应当规定应急指挥机构与职责、处置程序和措施等内容；</a:t>
                      </a:r>
                    </a:p>
                    <a:p>
                      <a:r>
                        <a:rPr lang="en-US" altLang="zh-CN" sz="1800" dirty="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）针对危险性较大的场所、装置或者设施，企业应编制</a:t>
                      </a:r>
                      <a:r>
                        <a:rPr lang="zh-CN" altLang="en-US" sz="1800" i="1" u="sng" kern="1200" dirty="0">
                          <a:solidFill>
                            <a:srgbClr val="006666"/>
                          </a:solidFill>
                          <a:latin typeface="仿宋" panose="02010609060101010101" pitchFamily="49" charset="-122"/>
                          <a:ea typeface="仿宋" panose="02010609060101010101" pitchFamily="49" charset="-122"/>
                          <a:cs typeface="+mn-cs"/>
                        </a:rPr>
                        <a:t>现场处置方案</a:t>
                      </a:r>
                      <a:r>
                        <a:rPr lang="zh-CN" altLang="en-US" sz="1800" dirty="0">
                          <a:latin typeface="仿宋" panose="02010609060101010101" pitchFamily="49" charset="-122"/>
                          <a:ea typeface="仿宋" panose="02010609060101010101" pitchFamily="49" charset="-122"/>
                        </a:rPr>
                        <a:t>。现场处置方案应当规定应急工作职责、应急处置措施和注意事项等内容。</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企业应急预案</a:t>
                      </a:r>
                      <a:r>
                        <a:rPr lang="zh-CN" altLang="en-US" sz="1800" i="1" u="sng" kern="1200" dirty="0">
                          <a:solidFill>
                            <a:srgbClr val="006666"/>
                          </a:solidFill>
                          <a:latin typeface="仿宋" panose="02010609060101010101" pitchFamily="49" charset="-122"/>
                          <a:ea typeface="仿宋" panose="02010609060101010101" pitchFamily="49" charset="-122"/>
                          <a:cs typeface="+mn-cs"/>
                        </a:rPr>
                        <a:t>文本</a:t>
                      </a:r>
                      <a:r>
                        <a:rPr lang="zh-CN" altLang="en-US" sz="18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分。应急预案体系合理的得</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分；各类应急预案要素齐全的再得</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6</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20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分（包含</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9</a:t>
            </a:r>
            <a:r>
              <a:rPr lang="zh-CN" altLang="en-US" sz="2400" b="1" kern="0" dirty="0">
                <a:solidFill>
                  <a:schemeClr val="bg1"/>
                </a:solidFill>
                <a:latin typeface="+mn-ea"/>
                <a:ea typeface="+mn-ea"/>
                <a:cs typeface="+mn-cs"/>
              </a:rPr>
              <a:t>小项</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a:t>
            </a:r>
          </a:p>
        </p:txBody>
      </p:sp>
    </p:spTree>
    <p:extLst>
      <p:ext uri="{BB962C8B-B14F-4D97-AF65-F5344CB8AC3E}">
        <p14:creationId xmlns:p14="http://schemas.microsoft.com/office/powerpoint/2010/main" val="3748714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7FD6617-CEE5-44D3-8DFF-C89C68C2DCC4}"/>
              </a:ext>
            </a:extLst>
          </p:cNvPr>
          <p:cNvSpPr txBox="1"/>
          <p:nvPr/>
        </p:nvSpPr>
        <p:spPr>
          <a:xfrm>
            <a:off x="122262" y="1125925"/>
            <a:ext cx="8700610" cy="400110"/>
          </a:xfrm>
          <a:prstGeom prst="rect">
            <a:avLst/>
          </a:prstGeom>
          <a:noFill/>
        </p:spPr>
        <p:txBody>
          <a:bodyPr wrap="square" rtlCol="0">
            <a:spAutoFit/>
          </a:bodyPr>
          <a:lstStyle/>
          <a:p>
            <a:r>
              <a:rPr lang="zh-CN" altLang="en-US" sz="2000" b="1" dirty="0">
                <a:solidFill>
                  <a:srgbClr val="C00000"/>
                </a:solidFill>
              </a:rPr>
              <a:t>主要依据：</a:t>
            </a:r>
            <a:r>
              <a:rPr lang="en-US" altLang="zh-CN" sz="2000" b="1" dirty="0">
                <a:solidFill>
                  <a:srgbClr val="C00000"/>
                </a:solidFill>
              </a:rPr>
              <a:t>《</a:t>
            </a:r>
            <a:r>
              <a:rPr lang="zh-CN" altLang="en-US" sz="2000" b="1" dirty="0">
                <a:solidFill>
                  <a:srgbClr val="C00000"/>
                </a:solidFill>
              </a:rPr>
              <a:t>生产安全事故应急预案管理办法</a:t>
            </a:r>
            <a:r>
              <a:rPr lang="en-US" altLang="zh-CN" sz="2000" b="1" dirty="0">
                <a:solidFill>
                  <a:srgbClr val="C00000"/>
                </a:solidFill>
              </a:rPr>
              <a:t>》</a:t>
            </a:r>
            <a:r>
              <a:rPr lang="zh-CN" altLang="en-US" sz="2000" b="1" dirty="0">
                <a:solidFill>
                  <a:srgbClr val="C00000"/>
                </a:solidFill>
              </a:rPr>
              <a:t>（国家安监总局 第</a:t>
            </a:r>
            <a:r>
              <a:rPr lang="en-US" altLang="zh-CN" sz="2000" b="1" dirty="0">
                <a:solidFill>
                  <a:srgbClr val="C00000"/>
                </a:solidFill>
              </a:rPr>
              <a:t>88</a:t>
            </a:r>
            <a:r>
              <a:rPr lang="zh-CN" altLang="en-US" sz="2000" b="1" dirty="0">
                <a:solidFill>
                  <a:srgbClr val="C00000"/>
                </a:solidFill>
              </a:rPr>
              <a:t>号令）</a:t>
            </a:r>
          </a:p>
        </p:txBody>
      </p:sp>
      <p:sp>
        <p:nvSpPr>
          <p:cNvPr id="3" name="文本框 2">
            <a:extLst>
              <a:ext uri="{FF2B5EF4-FFF2-40B4-BE49-F238E27FC236}">
                <a16:creationId xmlns:a16="http://schemas.microsoft.com/office/drawing/2014/main" id="{325A6E9E-B64B-48D7-8ED8-F26AD98695DF}"/>
              </a:ext>
            </a:extLst>
          </p:cNvPr>
          <p:cNvSpPr txBox="1"/>
          <p:nvPr/>
        </p:nvSpPr>
        <p:spPr>
          <a:xfrm>
            <a:off x="122262" y="434681"/>
            <a:ext cx="7749153" cy="400110"/>
          </a:xfrm>
          <a:prstGeom prst="rect">
            <a:avLst/>
          </a:prstGeom>
          <a:noFill/>
        </p:spPr>
        <p:txBody>
          <a:bodyPr wrap="square" rtlCol="0">
            <a:spAutoFit/>
          </a:bodyPr>
          <a:lstStyle/>
          <a:p>
            <a:r>
              <a:rPr lang="zh-CN" altLang="en-US" sz="2000" b="1" dirty="0">
                <a:solidFill>
                  <a:schemeClr val="bg1"/>
                </a:solidFill>
              </a:rPr>
              <a:t>如何构建应急预案体系？各应急预案侧重点及其主要内容？</a:t>
            </a:r>
          </a:p>
        </p:txBody>
      </p:sp>
      <p:sp>
        <p:nvSpPr>
          <p:cNvPr id="4" name="矩形 3">
            <a:extLst>
              <a:ext uri="{FF2B5EF4-FFF2-40B4-BE49-F238E27FC236}">
                <a16:creationId xmlns:a16="http://schemas.microsoft.com/office/drawing/2014/main" id="{B5A3737F-BAB7-47FE-A577-8B4FC38D9DFC}"/>
              </a:ext>
            </a:extLst>
          </p:cNvPr>
          <p:cNvSpPr/>
          <p:nvPr/>
        </p:nvSpPr>
        <p:spPr>
          <a:xfrm>
            <a:off x="597990" y="2160393"/>
            <a:ext cx="8224882" cy="3477875"/>
          </a:xfrm>
          <a:prstGeom prst="rect">
            <a:avLst/>
          </a:prstGeom>
          <a:ln>
            <a:solidFill>
              <a:srgbClr val="00B050"/>
            </a:solidFill>
          </a:ln>
        </p:spPr>
        <p:txBody>
          <a:bodyPr wrap="square">
            <a:spAutoFit/>
          </a:bodyPr>
          <a:lstStyle/>
          <a:p>
            <a:pPr marL="285750" indent="-285750">
              <a:buFont typeface="Arial" panose="020B0604020202020204" pitchFamily="34" charset="0"/>
              <a:buChar char="•"/>
            </a:pPr>
            <a:r>
              <a:rPr lang="zh-CN" altLang="en-US" sz="2000" dirty="0">
                <a:latin typeface="tahoma" panose="020B0604030504040204" pitchFamily="34" charset="0"/>
              </a:rPr>
              <a:t>第六条  生产经营单位应急预案</a:t>
            </a:r>
            <a:r>
              <a:rPr lang="zh-CN" altLang="en-US" sz="2000" dirty="0">
                <a:solidFill>
                  <a:srgbClr val="FF0000"/>
                </a:solidFill>
                <a:latin typeface="tahoma" panose="020B0604030504040204" pitchFamily="34" charset="0"/>
              </a:rPr>
              <a:t>分为综合应急预案、专项应急预案和现场处置方案</a:t>
            </a:r>
            <a:r>
              <a:rPr lang="zh-CN" altLang="en-US" sz="2000" dirty="0">
                <a:latin typeface="tahoma" panose="020B0604030504040204" pitchFamily="34" charset="0"/>
              </a:rPr>
              <a:t>。</a:t>
            </a:r>
          </a:p>
          <a:p>
            <a:pPr marL="285750" indent="-285750">
              <a:buFont typeface="Arial" panose="020B0604020202020204" pitchFamily="34" charset="0"/>
              <a:buChar char="•"/>
            </a:pPr>
            <a:endParaRPr lang="zh-CN" altLang="en-US" sz="2000" dirty="0">
              <a:latin typeface="tahoma" panose="020B0604030504040204" pitchFamily="34" charset="0"/>
            </a:endParaRPr>
          </a:p>
          <a:p>
            <a:pPr marL="342900" indent="-342900">
              <a:buFont typeface="+mj-ea"/>
              <a:buAutoNum type="circleNumDbPlain"/>
            </a:pPr>
            <a:r>
              <a:rPr lang="zh-CN" altLang="en-US" sz="2000" i="1" u="sng" dirty="0">
                <a:solidFill>
                  <a:srgbClr val="006666"/>
                </a:solidFill>
                <a:latin typeface="tahoma" panose="020B0604030504040204" pitchFamily="34" charset="0"/>
              </a:rPr>
              <a:t>综合应急预案</a:t>
            </a:r>
            <a:r>
              <a:rPr lang="zh-CN" altLang="en-US" sz="2000" dirty="0">
                <a:latin typeface="tahoma" panose="020B0604030504040204" pitchFamily="34" charset="0"/>
              </a:rPr>
              <a:t>，是指生产经营单位为应对各种生产安全事故而制定的</a:t>
            </a:r>
            <a:r>
              <a:rPr lang="zh-CN" altLang="en-US" sz="2000" i="1" u="sng" dirty="0">
                <a:solidFill>
                  <a:srgbClr val="006666"/>
                </a:solidFill>
                <a:latin typeface="tahoma" panose="020B0604030504040204" pitchFamily="34" charset="0"/>
              </a:rPr>
              <a:t>综合性工作方案</a:t>
            </a:r>
            <a:r>
              <a:rPr lang="zh-CN" altLang="en-US" sz="2000" dirty="0">
                <a:latin typeface="tahoma" panose="020B0604030504040204" pitchFamily="34" charset="0"/>
              </a:rPr>
              <a:t>，是本单位应对生产安全事故的</a:t>
            </a:r>
            <a:r>
              <a:rPr lang="zh-CN" altLang="en-US" sz="2000" i="1" u="sng" dirty="0">
                <a:solidFill>
                  <a:srgbClr val="006666"/>
                </a:solidFill>
                <a:latin typeface="tahoma" panose="020B0604030504040204" pitchFamily="34" charset="0"/>
              </a:rPr>
              <a:t>总体工作程序、措施和应急预案体系的总纲</a:t>
            </a:r>
            <a:r>
              <a:rPr lang="zh-CN" altLang="en-US" sz="2000" dirty="0">
                <a:latin typeface="tahoma" panose="020B0604030504040204" pitchFamily="34" charset="0"/>
              </a:rPr>
              <a:t>。</a:t>
            </a:r>
          </a:p>
          <a:p>
            <a:pPr marL="342900" indent="-342900">
              <a:buFont typeface="+mj-ea"/>
              <a:buAutoNum type="circleNumDbPlain"/>
            </a:pPr>
            <a:r>
              <a:rPr lang="zh-CN" altLang="en-US" sz="2000" i="1" u="sng" dirty="0">
                <a:solidFill>
                  <a:srgbClr val="006666"/>
                </a:solidFill>
                <a:latin typeface="tahoma" panose="020B0604030504040204" pitchFamily="34" charset="0"/>
              </a:rPr>
              <a:t>专项应急预案</a:t>
            </a:r>
            <a:r>
              <a:rPr lang="zh-CN" altLang="en-US" sz="2000" dirty="0">
                <a:latin typeface="tahoma" panose="020B0604030504040204" pitchFamily="34" charset="0"/>
              </a:rPr>
              <a:t>，是指生产经营单位为应对</a:t>
            </a:r>
            <a:r>
              <a:rPr lang="zh-CN" altLang="en-US" sz="2000" i="1" u="sng" dirty="0">
                <a:solidFill>
                  <a:srgbClr val="006666"/>
                </a:solidFill>
                <a:latin typeface="tahoma" panose="020B0604030504040204" pitchFamily="34" charset="0"/>
              </a:rPr>
              <a:t>某一种或者多种类型</a:t>
            </a:r>
            <a:r>
              <a:rPr lang="zh-CN" altLang="en-US" sz="2000" dirty="0">
                <a:latin typeface="tahoma" panose="020B0604030504040204" pitchFamily="34" charset="0"/>
              </a:rPr>
              <a:t>生产安全事故，或者针对重要</a:t>
            </a:r>
            <a:r>
              <a:rPr lang="zh-CN" altLang="en-US" sz="2000" i="1" u="sng" dirty="0">
                <a:solidFill>
                  <a:srgbClr val="006666"/>
                </a:solidFill>
                <a:latin typeface="tahoma" panose="020B0604030504040204" pitchFamily="34" charset="0"/>
              </a:rPr>
              <a:t>生产设施、重大危险源、重大活动</a:t>
            </a:r>
            <a:r>
              <a:rPr lang="zh-CN" altLang="en-US" sz="2000" dirty="0">
                <a:latin typeface="tahoma" panose="020B0604030504040204" pitchFamily="34" charset="0"/>
              </a:rPr>
              <a:t>防止生产安全事故而制定的专项性工作方案。</a:t>
            </a:r>
          </a:p>
          <a:p>
            <a:pPr marL="342900" indent="-342900">
              <a:buFont typeface="+mj-ea"/>
              <a:buAutoNum type="circleNumDbPlain"/>
            </a:pPr>
            <a:r>
              <a:rPr lang="zh-CN" altLang="en-US" sz="2000" i="1" u="sng" dirty="0">
                <a:solidFill>
                  <a:srgbClr val="006666"/>
                </a:solidFill>
                <a:latin typeface="tahoma" panose="020B0604030504040204" pitchFamily="34" charset="0"/>
              </a:rPr>
              <a:t>现场处置方案</a:t>
            </a:r>
            <a:r>
              <a:rPr lang="zh-CN" altLang="en-US" sz="2000" dirty="0">
                <a:latin typeface="tahoma" panose="020B0604030504040204" pitchFamily="34" charset="0"/>
              </a:rPr>
              <a:t>，是指生产经营单位根据不同生产安全事故类型，针对</a:t>
            </a:r>
            <a:r>
              <a:rPr lang="zh-CN" altLang="en-US" sz="2000" i="1" u="sng" dirty="0">
                <a:solidFill>
                  <a:srgbClr val="006666"/>
                </a:solidFill>
                <a:latin typeface="tahoma" panose="020B0604030504040204" pitchFamily="34" charset="0"/>
              </a:rPr>
              <a:t>具体场所、装置或者设施</a:t>
            </a:r>
            <a:r>
              <a:rPr lang="zh-CN" altLang="en-US" sz="2000" dirty="0">
                <a:latin typeface="tahoma" panose="020B0604030504040204" pitchFamily="34" charset="0"/>
              </a:rPr>
              <a:t>所制定的应急</a:t>
            </a:r>
            <a:r>
              <a:rPr lang="zh-CN" altLang="en-US" sz="2000" i="1" u="sng" dirty="0">
                <a:solidFill>
                  <a:srgbClr val="006666"/>
                </a:solidFill>
                <a:latin typeface="tahoma" panose="020B0604030504040204" pitchFamily="34" charset="0"/>
              </a:rPr>
              <a:t>处置</a:t>
            </a:r>
            <a:r>
              <a:rPr lang="zh-CN" altLang="en-US" sz="2000" dirty="0">
                <a:latin typeface="tahoma" panose="020B0604030504040204" pitchFamily="34" charset="0"/>
              </a:rPr>
              <a:t>措施。</a:t>
            </a:r>
          </a:p>
        </p:txBody>
      </p:sp>
      <p:sp>
        <p:nvSpPr>
          <p:cNvPr id="7" name="文本框 6">
            <a:extLst>
              <a:ext uri="{FF2B5EF4-FFF2-40B4-BE49-F238E27FC236}">
                <a16:creationId xmlns:a16="http://schemas.microsoft.com/office/drawing/2014/main" id="{3A0BC1E3-875B-43F6-8AA7-67EB0A6DDBAD}"/>
              </a:ext>
            </a:extLst>
          </p:cNvPr>
          <p:cNvSpPr txBox="1"/>
          <p:nvPr/>
        </p:nvSpPr>
        <p:spPr>
          <a:xfrm>
            <a:off x="281919" y="1643159"/>
            <a:ext cx="4031696" cy="400110"/>
          </a:xfrm>
          <a:prstGeom prst="rect">
            <a:avLst/>
          </a:prstGeom>
          <a:noFill/>
        </p:spPr>
        <p:txBody>
          <a:bodyPr wrap="square" rtlCol="0">
            <a:spAutoFit/>
          </a:bodyPr>
          <a:lstStyle/>
          <a:p>
            <a:r>
              <a:rPr lang="zh-CN" altLang="en-US" sz="2000" b="1" dirty="0">
                <a:solidFill>
                  <a:srgbClr val="FF9900"/>
                </a:solidFill>
              </a:rPr>
              <a:t>应急预案体系的构成：</a:t>
            </a:r>
          </a:p>
        </p:txBody>
      </p:sp>
    </p:spTree>
    <p:extLst>
      <p:ext uri="{BB962C8B-B14F-4D97-AF65-F5344CB8AC3E}">
        <p14:creationId xmlns:p14="http://schemas.microsoft.com/office/powerpoint/2010/main" val="124959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CCA1CB95-C13E-48BF-AD3C-21E883444BD0}"/>
              </a:ext>
            </a:extLst>
          </p:cNvPr>
          <p:cNvSpPr txBox="1">
            <a:spLocks/>
          </p:cNvSpPr>
          <p:nvPr/>
        </p:nvSpPr>
        <p:spPr bwMode="auto">
          <a:xfrm>
            <a:off x="367795" y="490578"/>
            <a:ext cx="853557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有限空间作业存在较大的危险性，是目前事故高发频发的一项危险作业。</a:t>
            </a:r>
          </a:p>
          <a:p>
            <a:pPr algn="l"/>
            <a:endParaRPr lang="zh-CN" altLang="en-US" sz="2400" b="1" kern="0" dirty="0">
              <a:solidFill>
                <a:schemeClr val="bg1"/>
              </a:solidFill>
              <a:latin typeface="+mn-ea"/>
              <a:ea typeface="+mn-ea"/>
              <a:cs typeface="+mn-cs"/>
            </a:endParaRPr>
          </a:p>
        </p:txBody>
      </p:sp>
      <p:sp>
        <p:nvSpPr>
          <p:cNvPr id="3" name="矩形 2">
            <a:extLst>
              <a:ext uri="{FF2B5EF4-FFF2-40B4-BE49-F238E27FC236}">
                <a16:creationId xmlns:a16="http://schemas.microsoft.com/office/drawing/2014/main" id="{35E9C46E-9C29-4C83-A4C7-998651096005}"/>
              </a:ext>
            </a:extLst>
          </p:cNvPr>
          <p:cNvSpPr/>
          <p:nvPr/>
        </p:nvSpPr>
        <p:spPr>
          <a:xfrm>
            <a:off x="544845" y="1347537"/>
            <a:ext cx="8181474" cy="1828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zh-CN" altLang="en-US" sz="2000" dirty="0">
                <a:solidFill>
                  <a:schemeClr val="tx1"/>
                </a:solidFill>
              </a:rPr>
              <a:t>有限空间狭小，通风不畅，不利于气体扩散</a:t>
            </a:r>
          </a:p>
          <a:p>
            <a:pPr marL="342900" indent="-342900">
              <a:buFont typeface="Wingdings" panose="05000000000000000000" pitchFamily="2" charset="2"/>
              <a:buChar char="Ø"/>
            </a:pPr>
            <a:r>
              <a:rPr lang="zh-CN" altLang="en-US" sz="2000" dirty="0">
                <a:solidFill>
                  <a:schemeClr val="tx1"/>
                </a:solidFill>
              </a:rPr>
              <a:t>有限空间照明、通信不畅，给正常作业和应急救援带来困难</a:t>
            </a:r>
          </a:p>
          <a:p>
            <a:pPr marL="342900" indent="-342900">
              <a:buFont typeface="Wingdings" panose="05000000000000000000" pitchFamily="2" charset="2"/>
              <a:buChar char="Ø"/>
            </a:pPr>
            <a:r>
              <a:rPr lang="zh-CN" altLang="en-US" sz="2000" dirty="0">
                <a:solidFill>
                  <a:schemeClr val="tx1"/>
                </a:solidFill>
              </a:rPr>
              <a:t>有限空间本身环境的复杂、建筑物坍塌等，对作业人员带来潜在危险</a:t>
            </a:r>
            <a:endParaRPr lang="en-US" altLang="zh-CN" sz="2000" dirty="0">
              <a:solidFill>
                <a:schemeClr val="tx1"/>
              </a:solidFill>
            </a:endParaRPr>
          </a:p>
          <a:p>
            <a:pPr marL="342900" indent="-342900">
              <a:buFont typeface="Wingdings" panose="05000000000000000000" pitchFamily="2" charset="2"/>
              <a:buChar char="Ø"/>
            </a:pPr>
            <a:r>
              <a:rPr lang="zh-CN" altLang="en-US" sz="2000" dirty="0">
                <a:solidFill>
                  <a:schemeClr val="tx1"/>
                </a:solidFill>
              </a:rPr>
              <a:t>危险性大，一旦发生事故往往造成严重后果，例如中毒的瞬间死亡、爆炸造成的群体性灾难事件等</a:t>
            </a:r>
          </a:p>
        </p:txBody>
      </p:sp>
      <p:sp>
        <p:nvSpPr>
          <p:cNvPr id="6" name="箭头: 下 5">
            <a:extLst>
              <a:ext uri="{FF2B5EF4-FFF2-40B4-BE49-F238E27FC236}">
                <a16:creationId xmlns:a16="http://schemas.microsoft.com/office/drawing/2014/main" id="{2EAB774B-FCEF-41A1-B055-34C6804D4034}"/>
              </a:ext>
            </a:extLst>
          </p:cNvPr>
          <p:cNvSpPr/>
          <p:nvPr/>
        </p:nvSpPr>
        <p:spPr>
          <a:xfrm>
            <a:off x="3624929" y="3240106"/>
            <a:ext cx="1540043" cy="272715"/>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21ED8D7-4386-42A0-95B0-C9CF024E6004}"/>
              </a:ext>
            </a:extLst>
          </p:cNvPr>
          <p:cNvSpPr/>
          <p:nvPr/>
        </p:nvSpPr>
        <p:spPr>
          <a:xfrm>
            <a:off x="1839805" y="3602820"/>
            <a:ext cx="5110290" cy="1944361"/>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rPr>
              <a:t>有限空间作业的典型事故类型包括中毒（硫化氢中毒、一氧化碳中毒）、溺水、触电、坠落、窒息、粉尘爆炸（金属粉尘爆炸、粮食粉尘爆炸）、淹溺、机械伤害、坍塌、物体打击、灼烫等。</a:t>
            </a:r>
            <a:endParaRPr lang="en-US" altLang="zh-CN" sz="2000" dirty="0">
              <a:solidFill>
                <a:schemeClr val="tx1"/>
              </a:solidFill>
            </a:endParaRPr>
          </a:p>
        </p:txBody>
      </p:sp>
      <p:sp>
        <p:nvSpPr>
          <p:cNvPr id="8" name="矩形 7">
            <a:extLst>
              <a:ext uri="{FF2B5EF4-FFF2-40B4-BE49-F238E27FC236}">
                <a16:creationId xmlns:a16="http://schemas.microsoft.com/office/drawing/2014/main" id="{0241F11B-C0DA-40C3-984B-685AE77D87B8}"/>
              </a:ext>
            </a:extLst>
          </p:cNvPr>
          <p:cNvSpPr/>
          <p:nvPr/>
        </p:nvSpPr>
        <p:spPr>
          <a:xfrm>
            <a:off x="544844" y="4377760"/>
            <a:ext cx="8181474" cy="1944361"/>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2017</a:t>
            </a:r>
            <a:r>
              <a:rPr lang="zh-CN" altLang="en-US" sz="2000" dirty="0">
                <a:solidFill>
                  <a:schemeClr val="tx1"/>
                </a:solidFill>
              </a:rPr>
              <a:t>年</a:t>
            </a:r>
            <a:r>
              <a:rPr lang="en-US" altLang="zh-CN" sz="2000" dirty="0">
                <a:solidFill>
                  <a:schemeClr val="tx1"/>
                </a:solidFill>
              </a:rPr>
              <a:t>6</a:t>
            </a:r>
            <a:r>
              <a:rPr lang="zh-CN" altLang="en-US" sz="2000" dirty="0">
                <a:solidFill>
                  <a:schemeClr val="tx1"/>
                </a:solidFill>
              </a:rPr>
              <a:t>月</a:t>
            </a:r>
            <a:r>
              <a:rPr lang="en-US" altLang="zh-CN" sz="2000" dirty="0">
                <a:solidFill>
                  <a:schemeClr val="tx1"/>
                </a:solidFill>
              </a:rPr>
              <a:t>30</a:t>
            </a:r>
            <a:r>
              <a:rPr lang="zh-CN" altLang="en-US" sz="2000" dirty="0">
                <a:solidFill>
                  <a:schemeClr val="tx1"/>
                </a:solidFill>
              </a:rPr>
              <a:t>日</a:t>
            </a:r>
            <a:r>
              <a:rPr lang="en-US" altLang="zh-CN" sz="2000" dirty="0">
                <a:solidFill>
                  <a:schemeClr val="tx1"/>
                </a:solidFill>
              </a:rPr>
              <a:t>9</a:t>
            </a:r>
            <a:r>
              <a:rPr lang="zh-CN" altLang="en-US" sz="2000" dirty="0">
                <a:solidFill>
                  <a:schemeClr val="tx1"/>
                </a:solidFill>
              </a:rPr>
              <a:t>时</a:t>
            </a:r>
            <a:r>
              <a:rPr lang="en-US" altLang="zh-CN" sz="2000" dirty="0">
                <a:solidFill>
                  <a:schemeClr val="tx1"/>
                </a:solidFill>
              </a:rPr>
              <a:t>35</a:t>
            </a:r>
            <a:r>
              <a:rPr lang="zh-CN" altLang="en-US" sz="2000" dirty="0">
                <a:solidFill>
                  <a:schemeClr val="tx1"/>
                </a:solidFill>
              </a:rPr>
              <a:t>分，顺义区后沙峪镇董各庄村天北路村口发生一起</a:t>
            </a:r>
            <a:r>
              <a:rPr lang="en-US" altLang="zh-CN" sz="2000" dirty="0">
                <a:solidFill>
                  <a:schemeClr val="tx1"/>
                </a:solidFill>
              </a:rPr>
              <a:t>4</a:t>
            </a:r>
            <a:r>
              <a:rPr lang="zh-CN" altLang="en-US" sz="2000" dirty="0">
                <a:solidFill>
                  <a:schemeClr val="tx1"/>
                </a:solidFill>
              </a:rPr>
              <a:t>个工人下井维修管道死亡事件。该作业井为北京鑫大禹水利建筑工程公司承建的在建污水井的观察井，井深大约</a:t>
            </a:r>
            <a:r>
              <a:rPr lang="en-US" altLang="zh-CN" sz="2000" dirty="0">
                <a:solidFill>
                  <a:schemeClr val="tx1"/>
                </a:solidFill>
              </a:rPr>
              <a:t>6</a:t>
            </a:r>
            <a:r>
              <a:rPr lang="zh-CN" altLang="en-US" sz="2000" dirty="0">
                <a:solidFill>
                  <a:schemeClr val="tx1"/>
                </a:solidFill>
              </a:rPr>
              <a:t>米，一人下井抹灰作业，在井下晕倒，三人施救，最终</a:t>
            </a:r>
            <a:r>
              <a:rPr lang="zh-CN" altLang="en-US" sz="2000" b="1" i="1" u="sng" dirty="0">
                <a:solidFill>
                  <a:srgbClr val="006666"/>
                </a:solidFill>
              </a:rPr>
              <a:t>事件共造成</a:t>
            </a:r>
            <a:r>
              <a:rPr lang="en-US" altLang="zh-CN" sz="2000" b="1" i="1" u="sng" dirty="0">
                <a:solidFill>
                  <a:srgbClr val="006666"/>
                </a:solidFill>
              </a:rPr>
              <a:t>4</a:t>
            </a:r>
            <a:r>
              <a:rPr lang="zh-CN" altLang="en-US" sz="2000" b="1" i="1" u="sng" dirty="0">
                <a:solidFill>
                  <a:srgbClr val="006666"/>
                </a:solidFill>
              </a:rPr>
              <a:t>人死亡</a:t>
            </a:r>
            <a:r>
              <a:rPr lang="zh-CN" altLang="en-US" sz="2000" dirty="0">
                <a:solidFill>
                  <a:schemeClr val="tx1"/>
                </a:solidFill>
              </a:rPr>
              <a:t>，均为成年男性，其中</a:t>
            </a:r>
            <a:r>
              <a:rPr lang="en-US" altLang="zh-CN" sz="2000" dirty="0">
                <a:solidFill>
                  <a:schemeClr val="tx1"/>
                </a:solidFill>
              </a:rPr>
              <a:t>3</a:t>
            </a:r>
            <a:r>
              <a:rPr lang="zh-CN" altLang="en-US" sz="2000" dirty="0">
                <a:solidFill>
                  <a:schemeClr val="tx1"/>
                </a:solidFill>
              </a:rPr>
              <a:t>人</a:t>
            </a:r>
            <a:r>
              <a:rPr lang="en-US" altLang="zh-CN" sz="2000" dirty="0">
                <a:solidFill>
                  <a:schemeClr val="tx1"/>
                </a:solidFill>
              </a:rPr>
              <a:t>40</a:t>
            </a:r>
            <a:r>
              <a:rPr lang="zh-CN" altLang="en-US" sz="2000" dirty="0">
                <a:solidFill>
                  <a:schemeClr val="tx1"/>
                </a:solidFill>
              </a:rPr>
              <a:t>岁左右，</a:t>
            </a:r>
            <a:r>
              <a:rPr lang="en-US" altLang="zh-CN" sz="2000" dirty="0">
                <a:solidFill>
                  <a:schemeClr val="tx1"/>
                </a:solidFill>
              </a:rPr>
              <a:t>1</a:t>
            </a:r>
            <a:r>
              <a:rPr lang="zh-CN" altLang="en-US" sz="2000" dirty="0">
                <a:solidFill>
                  <a:schemeClr val="tx1"/>
                </a:solidFill>
              </a:rPr>
              <a:t>人</a:t>
            </a:r>
            <a:r>
              <a:rPr lang="en-US" altLang="zh-CN" sz="2000" dirty="0">
                <a:solidFill>
                  <a:schemeClr val="tx1"/>
                </a:solidFill>
              </a:rPr>
              <a:t>20</a:t>
            </a:r>
            <a:r>
              <a:rPr lang="zh-CN" altLang="en-US" sz="2000" dirty="0">
                <a:solidFill>
                  <a:schemeClr val="tx1"/>
                </a:solidFill>
              </a:rPr>
              <a:t>岁左右。</a:t>
            </a:r>
            <a:endParaRPr lang="en-US" altLang="zh-CN" sz="2000" dirty="0">
              <a:solidFill>
                <a:schemeClr val="tx1"/>
              </a:solidFill>
            </a:endParaRPr>
          </a:p>
        </p:txBody>
      </p:sp>
    </p:spTree>
    <p:extLst>
      <p:ext uri="{BB962C8B-B14F-4D97-AF65-F5344CB8AC3E}">
        <p14:creationId xmlns:p14="http://schemas.microsoft.com/office/powerpoint/2010/main" val="35014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5A3737F-BAB7-47FE-A577-8B4FC38D9DFC}"/>
              </a:ext>
            </a:extLst>
          </p:cNvPr>
          <p:cNvSpPr/>
          <p:nvPr/>
        </p:nvSpPr>
        <p:spPr>
          <a:xfrm>
            <a:off x="244021" y="1820112"/>
            <a:ext cx="8589736" cy="4093428"/>
          </a:xfrm>
          <a:prstGeom prst="rect">
            <a:avLst/>
          </a:prstGeom>
          <a:ln>
            <a:solidFill>
              <a:srgbClr val="00B050"/>
            </a:solidFill>
          </a:ln>
        </p:spPr>
        <p:txBody>
          <a:bodyPr wrap="square">
            <a:spAutoFit/>
          </a:bodyPr>
          <a:lstStyle/>
          <a:p>
            <a:pPr marL="285750" indent="-285750">
              <a:buFont typeface="Arial" panose="020B0604020202020204" pitchFamily="34" charset="0"/>
              <a:buChar char="•"/>
            </a:pPr>
            <a:r>
              <a:rPr lang="zh-CN" altLang="en-US" sz="2000" dirty="0">
                <a:latin typeface="tahoma" panose="020B0604030504040204" pitchFamily="34" charset="0"/>
              </a:rPr>
              <a:t>第十三条  生产经营单位风险种类多、可能发生多种类型事故的，应当组织编制综合应急预案。综合应急预案应当规定</a:t>
            </a:r>
            <a:r>
              <a:rPr lang="zh-CN" altLang="en-US" sz="2000" i="1" u="sng" dirty="0">
                <a:solidFill>
                  <a:srgbClr val="006666"/>
                </a:solidFill>
                <a:latin typeface="tahoma" panose="020B0604030504040204" pitchFamily="34" charset="0"/>
              </a:rPr>
              <a:t>应急组织机构及其职责、应急预案体系、事故风险描述、预警及信息报告、应急响应、保障措施、应急预案管理</a:t>
            </a:r>
            <a:r>
              <a:rPr lang="zh-CN" altLang="en-US" sz="2000" dirty="0">
                <a:latin typeface="tahoma" panose="020B0604030504040204" pitchFamily="34" charset="0"/>
              </a:rPr>
              <a:t>等内容。</a:t>
            </a:r>
          </a:p>
          <a:p>
            <a:pPr marL="285750" indent="-285750">
              <a:buFont typeface="Arial" panose="020B0604020202020204" pitchFamily="34" charset="0"/>
              <a:buChar char="•"/>
            </a:pPr>
            <a:endParaRPr lang="zh-CN" altLang="en-US" sz="2000" dirty="0">
              <a:latin typeface="tahoma" panose="020B0604030504040204" pitchFamily="34" charset="0"/>
            </a:endParaRPr>
          </a:p>
          <a:p>
            <a:pPr marL="285750" indent="-285750">
              <a:buFont typeface="Arial" panose="020B0604020202020204" pitchFamily="34" charset="0"/>
              <a:buChar char="•"/>
            </a:pPr>
            <a:r>
              <a:rPr lang="zh-CN" altLang="en-US" sz="2000" dirty="0">
                <a:latin typeface="tahoma" panose="020B0604030504040204" pitchFamily="34" charset="0"/>
              </a:rPr>
              <a:t>第十四条  对于某一种或者多种类型的事故风险，生产经营单位可以编制相应的专项应急预案，或将专项应急预案并入综合应急预案。</a:t>
            </a:r>
            <a:r>
              <a:rPr lang="zh-CN" altLang="en-US" sz="2000" i="1" u="sng" dirty="0">
                <a:solidFill>
                  <a:srgbClr val="006666"/>
                </a:solidFill>
                <a:latin typeface="tahoma" panose="020B0604030504040204" pitchFamily="34" charset="0"/>
              </a:rPr>
              <a:t>专项应急预案应当规定应急指挥机构与职责、处置程序和措施等内容</a:t>
            </a:r>
            <a:r>
              <a:rPr lang="zh-CN" altLang="en-US" sz="2000" dirty="0">
                <a:latin typeface="tahoma" panose="020B0604030504040204" pitchFamily="34" charset="0"/>
              </a:rPr>
              <a:t>。</a:t>
            </a:r>
          </a:p>
          <a:p>
            <a:pPr marL="285750" indent="-285750">
              <a:buFont typeface="Arial" panose="020B0604020202020204" pitchFamily="34" charset="0"/>
              <a:buChar char="•"/>
            </a:pPr>
            <a:endParaRPr lang="zh-CN" altLang="en-US" sz="2000" dirty="0">
              <a:latin typeface="tahoma" panose="020B0604030504040204" pitchFamily="34" charset="0"/>
            </a:endParaRPr>
          </a:p>
          <a:p>
            <a:pPr marL="285750" indent="-285750">
              <a:buFont typeface="Arial" panose="020B0604020202020204" pitchFamily="34" charset="0"/>
              <a:buChar char="•"/>
            </a:pPr>
            <a:r>
              <a:rPr lang="zh-CN" altLang="en-US" sz="2000" dirty="0">
                <a:latin typeface="tahoma" panose="020B0604030504040204" pitchFamily="34" charset="0"/>
              </a:rPr>
              <a:t>第十五条  对于危险性较大的场所、装置或者设施，生产经营单位应当编制现场处置方案。</a:t>
            </a:r>
            <a:r>
              <a:rPr lang="zh-CN" altLang="en-US" sz="2000" i="1" u="sng" dirty="0">
                <a:solidFill>
                  <a:srgbClr val="006666"/>
                </a:solidFill>
                <a:latin typeface="tahoma" panose="020B0604030504040204" pitchFamily="34" charset="0"/>
              </a:rPr>
              <a:t>现场处置方案应当规定应急工作职责、应急处置措施和注意事项等内容</a:t>
            </a:r>
            <a:r>
              <a:rPr lang="zh-CN" altLang="en-US" sz="2000" i="1" u="sng" dirty="0">
                <a:latin typeface="tahoma" panose="020B0604030504040204" pitchFamily="34" charset="0"/>
              </a:rPr>
              <a:t>。</a:t>
            </a:r>
            <a:r>
              <a:rPr lang="zh-CN" altLang="en-US" sz="2000" dirty="0">
                <a:latin typeface="tahoma" panose="020B0604030504040204" pitchFamily="34" charset="0"/>
              </a:rPr>
              <a:t>事故风险单一、危险性小的生产经营单位，可以只编制现场处置方案。</a:t>
            </a:r>
          </a:p>
        </p:txBody>
      </p:sp>
      <p:sp>
        <p:nvSpPr>
          <p:cNvPr id="6" name="文本框 5">
            <a:extLst>
              <a:ext uri="{FF2B5EF4-FFF2-40B4-BE49-F238E27FC236}">
                <a16:creationId xmlns:a16="http://schemas.microsoft.com/office/drawing/2014/main" id="{0E1ED261-A039-411F-9380-27B6F4D365CB}"/>
              </a:ext>
            </a:extLst>
          </p:cNvPr>
          <p:cNvSpPr txBox="1"/>
          <p:nvPr/>
        </p:nvSpPr>
        <p:spPr>
          <a:xfrm>
            <a:off x="244021" y="1286273"/>
            <a:ext cx="4031696" cy="400110"/>
          </a:xfrm>
          <a:prstGeom prst="rect">
            <a:avLst/>
          </a:prstGeom>
          <a:noFill/>
        </p:spPr>
        <p:txBody>
          <a:bodyPr wrap="square" rtlCol="0">
            <a:spAutoFit/>
          </a:bodyPr>
          <a:lstStyle/>
          <a:p>
            <a:r>
              <a:rPr lang="zh-CN" altLang="en-US" sz="2000" b="1" dirty="0">
                <a:solidFill>
                  <a:srgbClr val="FF9900"/>
                </a:solidFill>
              </a:rPr>
              <a:t>各类预案侧重点及其包括的内容：</a:t>
            </a:r>
          </a:p>
        </p:txBody>
      </p:sp>
      <p:sp>
        <p:nvSpPr>
          <p:cNvPr id="7" name="文本框 6">
            <a:extLst>
              <a:ext uri="{FF2B5EF4-FFF2-40B4-BE49-F238E27FC236}">
                <a16:creationId xmlns:a16="http://schemas.microsoft.com/office/drawing/2014/main" id="{E834CA4A-FC2F-46B9-831F-B49BDB92C201}"/>
              </a:ext>
            </a:extLst>
          </p:cNvPr>
          <p:cNvSpPr txBox="1"/>
          <p:nvPr/>
        </p:nvSpPr>
        <p:spPr>
          <a:xfrm>
            <a:off x="122262" y="434681"/>
            <a:ext cx="7749153" cy="400110"/>
          </a:xfrm>
          <a:prstGeom prst="rect">
            <a:avLst/>
          </a:prstGeom>
          <a:noFill/>
        </p:spPr>
        <p:txBody>
          <a:bodyPr wrap="square" rtlCol="0">
            <a:spAutoFit/>
          </a:bodyPr>
          <a:lstStyle/>
          <a:p>
            <a:r>
              <a:rPr lang="zh-CN" altLang="en-US" sz="2000" b="1" dirty="0">
                <a:solidFill>
                  <a:schemeClr val="bg1"/>
                </a:solidFill>
              </a:rPr>
              <a:t>如何构建应急预案体系？各应急预案侧重点及其主要内容？</a:t>
            </a:r>
          </a:p>
        </p:txBody>
      </p:sp>
      <p:sp>
        <p:nvSpPr>
          <p:cNvPr id="2" name="箭头: 右弧形 1">
            <a:extLst>
              <a:ext uri="{FF2B5EF4-FFF2-40B4-BE49-F238E27FC236}">
                <a16:creationId xmlns:a16="http://schemas.microsoft.com/office/drawing/2014/main" id="{74C1A4FC-A062-4FB2-9ECF-BF7AC3958042}"/>
              </a:ext>
            </a:extLst>
          </p:cNvPr>
          <p:cNvSpPr/>
          <p:nvPr/>
        </p:nvSpPr>
        <p:spPr>
          <a:xfrm>
            <a:off x="8645071" y="2307773"/>
            <a:ext cx="377371" cy="899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右弧形 7">
            <a:extLst>
              <a:ext uri="{FF2B5EF4-FFF2-40B4-BE49-F238E27FC236}">
                <a16:creationId xmlns:a16="http://schemas.microsoft.com/office/drawing/2014/main" id="{675A3D4A-CCA1-4377-84AF-1E62DBB9D141}"/>
              </a:ext>
            </a:extLst>
          </p:cNvPr>
          <p:cNvSpPr/>
          <p:nvPr/>
        </p:nvSpPr>
        <p:spPr>
          <a:xfrm>
            <a:off x="8645071" y="4192980"/>
            <a:ext cx="377371" cy="8998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3699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inVertical)">
                                      <p:cBhvr>
                                        <p:cTn id="15" dur="500"/>
                                        <p:tgtEl>
                                          <p:spTgt spid="4">
                                            <p:txEl>
                                              <p:pRg st="4" end="4"/>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9D34CFA-5E94-47C0-A375-94E63E40EB97}"/>
              </a:ext>
            </a:extLst>
          </p:cNvPr>
          <p:cNvSpPr/>
          <p:nvPr/>
        </p:nvSpPr>
        <p:spPr>
          <a:xfrm>
            <a:off x="577647" y="1729400"/>
            <a:ext cx="8097864" cy="3170099"/>
          </a:xfrm>
          <a:prstGeom prst="rect">
            <a:avLst/>
          </a:prstGeom>
          <a:ln>
            <a:solidFill>
              <a:srgbClr val="00B050"/>
            </a:solidFill>
          </a:ln>
        </p:spPr>
        <p:txBody>
          <a:bodyPr wrap="square">
            <a:spAutoFit/>
          </a:bodyPr>
          <a:lstStyle/>
          <a:p>
            <a:pPr marL="285750" indent="-285750">
              <a:buFont typeface="Arial" panose="020B0604020202020204" pitchFamily="34" charset="0"/>
              <a:buChar char="•"/>
            </a:pPr>
            <a:r>
              <a:rPr lang="zh-CN" altLang="en-US" sz="2000" dirty="0">
                <a:latin typeface="tahoma" panose="020B0604030504040204" pitchFamily="34" charset="0"/>
              </a:rPr>
              <a:t>第十条  编制应急预案前，编制单位应当进行</a:t>
            </a:r>
            <a:r>
              <a:rPr lang="zh-CN" altLang="en-US" sz="2000" dirty="0">
                <a:solidFill>
                  <a:srgbClr val="006666"/>
                </a:solidFill>
                <a:latin typeface="tahoma" panose="020B0604030504040204" pitchFamily="34" charset="0"/>
              </a:rPr>
              <a:t>事故风险评估和应急资源调查</a:t>
            </a:r>
            <a:r>
              <a:rPr lang="zh-CN" altLang="en-US" sz="2000" dirty="0">
                <a:latin typeface="tahoma" panose="020B0604030504040204" pitchFamily="34" charset="0"/>
              </a:rPr>
              <a:t>。</a:t>
            </a:r>
          </a:p>
          <a:p>
            <a:pPr marL="342900" indent="-342900">
              <a:buFont typeface="+mj-ea"/>
              <a:buAutoNum type="circleNumDbPlain"/>
            </a:pPr>
            <a:endParaRPr lang="zh-CN" altLang="en-US" sz="2000" dirty="0">
              <a:latin typeface="tahoma" panose="020B0604030504040204" pitchFamily="34" charset="0"/>
            </a:endParaRPr>
          </a:p>
          <a:p>
            <a:pPr marL="342900" indent="-342900">
              <a:buFont typeface="+mj-ea"/>
              <a:buAutoNum type="circleNumDbPlain"/>
            </a:pPr>
            <a:r>
              <a:rPr lang="zh-CN" altLang="en-US" sz="2000" dirty="0">
                <a:latin typeface="tahoma" panose="020B0604030504040204" pitchFamily="34" charset="0"/>
              </a:rPr>
              <a:t>事故风险评估，是指针对不同事故种类及特点，识别存在的危险危害因素，</a:t>
            </a:r>
            <a:r>
              <a:rPr lang="zh-CN" altLang="en-US" sz="2000" i="1" u="sng" dirty="0">
                <a:latin typeface="tahoma" panose="020B0604030504040204" pitchFamily="34" charset="0"/>
              </a:rPr>
              <a:t>分析事故可能产生的</a:t>
            </a:r>
            <a:r>
              <a:rPr lang="zh-CN" altLang="en-US" sz="2000" i="1" u="sng" dirty="0">
                <a:solidFill>
                  <a:srgbClr val="006666"/>
                </a:solidFill>
                <a:latin typeface="tahoma" panose="020B0604030504040204" pitchFamily="34" charset="0"/>
              </a:rPr>
              <a:t>直接后果以及次生、衍生后果，评估各种后果的危害程度和影响范围，提出防范和控制事故风险措施的过程</a:t>
            </a:r>
            <a:r>
              <a:rPr lang="zh-CN" altLang="en-US" sz="2000" dirty="0">
                <a:latin typeface="tahoma" panose="020B0604030504040204" pitchFamily="34" charset="0"/>
              </a:rPr>
              <a:t>。</a:t>
            </a:r>
          </a:p>
          <a:p>
            <a:pPr marL="342900" indent="-342900">
              <a:buFont typeface="+mj-ea"/>
              <a:buAutoNum type="circleNumDbPlain"/>
            </a:pPr>
            <a:r>
              <a:rPr lang="zh-CN" altLang="en-US" sz="2000" dirty="0">
                <a:latin typeface="tahoma" panose="020B0604030504040204" pitchFamily="34" charset="0"/>
              </a:rPr>
              <a:t>应急资源调查，是指全面调查</a:t>
            </a:r>
            <a:r>
              <a:rPr lang="zh-CN" altLang="en-US" sz="2000" i="1" u="sng" dirty="0">
                <a:latin typeface="tahoma" panose="020B0604030504040204" pitchFamily="34" charset="0"/>
              </a:rPr>
              <a:t>本地区、本单位第一时间可以调用的</a:t>
            </a:r>
            <a:r>
              <a:rPr lang="zh-CN" altLang="en-US" sz="2000" i="1" u="sng" dirty="0">
                <a:solidFill>
                  <a:srgbClr val="006666"/>
                </a:solidFill>
                <a:latin typeface="tahoma" panose="020B0604030504040204" pitchFamily="34" charset="0"/>
              </a:rPr>
              <a:t>应急资源状况和合作区域内可以请求援助的应急资源状况</a:t>
            </a:r>
            <a:r>
              <a:rPr lang="zh-CN" altLang="en-US" sz="2000" dirty="0">
                <a:latin typeface="tahoma" panose="020B0604030504040204" pitchFamily="34" charset="0"/>
              </a:rPr>
              <a:t>，并结合事故风险评估结论制定应急措施的过程。</a:t>
            </a:r>
          </a:p>
        </p:txBody>
      </p:sp>
      <p:sp>
        <p:nvSpPr>
          <p:cNvPr id="4" name="文本框 3">
            <a:extLst>
              <a:ext uri="{FF2B5EF4-FFF2-40B4-BE49-F238E27FC236}">
                <a16:creationId xmlns:a16="http://schemas.microsoft.com/office/drawing/2014/main" id="{FE210D60-922E-4612-A8BB-BC833AAF1643}"/>
              </a:ext>
            </a:extLst>
          </p:cNvPr>
          <p:cNvSpPr txBox="1"/>
          <p:nvPr/>
        </p:nvSpPr>
        <p:spPr>
          <a:xfrm>
            <a:off x="301876" y="369366"/>
            <a:ext cx="7749153" cy="400110"/>
          </a:xfrm>
          <a:prstGeom prst="rect">
            <a:avLst/>
          </a:prstGeom>
          <a:noFill/>
        </p:spPr>
        <p:txBody>
          <a:bodyPr wrap="square" rtlCol="0">
            <a:spAutoFit/>
          </a:bodyPr>
          <a:lstStyle/>
          <a:p>
            <a:r>
              <a:rPr lang="zh-CN" altLang="en-US" sz="2000" b="1" dirty="0">
                <a:solidFill>
                  <a:schemeClr val="bg1"/>
                </a:solidFill>
              </a:rPr>
              <a:t>预案编制前的准备工作：事故风险评估和应急资源调查</a:t>
            </a:r>
          </a:p>
        </p:txBody>
      </p:sp>
      <p:sp>
        <p:nvSpPr>
          <p:cNvPr id="3" name="箭头: 右弧形 2">
            <a:extLst>
              <a:ext uri="{FF2B5EF4-FFF2-40B4-BE49-F238E27FC236}">
                <a16:creationId xmlns:a16="http://schemas.microsoft.com/office/drawing/2014/main" id="{4AFAB97B-82F6-47E4-B7FE-561124B472C0}"/>
              </a:ext>
            </a:extLst>
          </p:cNvPr>
          <p:cNvSpPr/>
          <p:nvPr/>
        </p:nvSpPr>
        <p:spPr>
          <a:xfrm>
            <a:off x="8519886" y="2989943"/>
            <a:ext cx="261257" cy="11321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上弧形 5">
            <a:extLst>
              <a:ext uri="{FF2B5EF4-FFF2-40B4-BE49-F238E27FC236}">
                <a16:creationId xmlns:a16="http://schemas.microsoft.com/office/drawing/2014/main" id="{D11103C8-9452-46DA-8620-EB5E686B15CC}"/>
              </a:ext>
            </a:extLst>
          </p:cNvPr>
          <p:cNvSpPr/>
          <p:nvPr/>
        </p:nvSpPr>
        <p:spPr>
          <a:xfrm rot="16562236">
            <a:off x="-14214" y="3265671"/>
            <a:ext cx="972457" cy="464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4280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bwMode="auto">
          <a:xfrm>
            <a:off x="174172"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应急预案的编制过程</a:t>
            </a:r>
          </a:p>
        </p:txBody>
      </p:sp>
      <p:sp>
        <p:nvSpPr>
          <p:cNvPr id="5" name="矩形 4">
            <a:extLst>
              <a:ext uri="{FF2B5EF4-FFF2-40B4-BE49-F238E27FC236}">
                <a16:creationId xmlns:a16="http://schemas.microsoft.com/office/drawing/2014/main" id="{C79FA9D9-9F31-42F7-A1E6-353FE3A8A1D5}"/>
              </a:ext>
            </a:extLst>
          </p:cNvPr>
          <p:cNvSpPr/>
          <p:nvPr/>
        </p:nvSpPr>
        <p:spPr>
          <a:xfrm>
            <a:off x="584200" y="1484044"/>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应急风险评估</a:t>
            </a:r>
          </a:p>
        </p:txBody>
      </p:sp>
      <p:sp>
        <p:nvSpPr>
          <p:cNvPr id="6" name="箭头: 右 5">
            <a:extLst>
              <a:ext uri="{FF2B5EF4-FFF2-40B4-BE49-F238E27FC236}">
                <a16:creationId xmlns:a16="http://schemas.microsoft.com/office/drawing/2014/main" id="{A68E17D4-39EE-4CD8-B3DE-6148FA1825CE}"/>
              </a:ext>
            </a:extLst>
          </p:cNvPr>
          <p:cNvSpPr/>
          <p:nvPr/>
        </p:nvSpPr>
        <p:spPr>
          <a:xfrm>
            <a:off x="2622279" y="147579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箭头: 右 6">
            <a:extLst>
              <a:ext uri="{FF2B5EF4-FFF2-40B4-BE49-F238E27FC236}">
                <a16:creationId xmlns:a16="http://schemas.microsoft.com/office/drawing/2014/main" id="{435C4B61-1334-4280-B03C-7BA1F8D34151}"/>
              </a:ext>
            </a:extLst>
          </p:cNvPr>
          <p:cNvSpPr/>
          <p:nvPr/>
        </p:nvSpPr>
        <p:spPr>
          <a:xfrm rot="10800000">
            <a:off x="6241997" y="3439809"/>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矩形 8">
            <a:extLst>
              <a:ext uri="{FF2B5EF4-FFF2-40B4-BE49-F238E27FC236}">
                <a16:creationId xmlns:a16="http://schemas.microsoft.com/office/drawing/2014/main" id="{14607FEC-0F5F-46C1-AE1B-92419F41863C}"/>
              </a:ext>
            </a:extLst>
          </p:cNvPr>
          <p:cNvSpPr/>
          <p:nvPr/>
        </p:nvSpPr>
        <p:spPr>
          <a:xfrm>
            <a:off x="584199" y="229590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应急资源调查</a:t>
            </a:r>
          </a:p>
        </p:txBody>
      </p:sp>
      <p:sp>
        <p:nvSpPr>
          <p:cNvPr id="10" name="矩形 9">
            <a:extLst>
              <a:ext uri="{FF2B5EF4-FFF2-40B4-BE49-F238E27FC236}">
                <a16:creationId xmlns:a16="http://schemas.microsoft.com/office/drawing/2014/main" id="{DAF8B084-1F2E-475B-A215-114F25739082}"/>
              </a:ext>
            </a:extLst>
          </p:cNvPr>
          <p:cNvSpPr/>
          <p:nvPr/>
        </p:nvSpPr>
        <p:spPr>
          <a:xfrm>
            <a:off x="2901247" y="1320798"/>
            <a:ext cx="4675209" cy="8018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a:ea typeface="微软雅黑"/>
                <a:cs typeface="+mn-cs"/>
              </a:rPr>
              <a:t>明确风险种类、可能带来的后果、影响范围、需要采取的举措，判断企业面对风险的应急处置能力</a:t>
            </a:r>
          </a:p>
        </p:txBody>
      </p:sp>
      <p:sp>
        <p:nvSpPr>
          <p:cNvPr id="11" name="箭头: 右 10">
            <a:extLst>
              <a:ext uri="{FF2B5EF4-FFF2-40B4-BE49-F238E27FC236}">
                <a16:creationId xmlns:a16="http://schemas.microsoft.com/office/drawing/2014/main" id="{57AEE6C8-6306-4874-BD5D-0F774E8E879B}"/>
              </a:ext>
            </a:extLst>
          </p:cNvPr>
          <p:cNvSpPr/>
          <p:nvPr/>
        </p:nvSpPr>
        <p:spPr>
          <a:xfrm>
            <a:off x="2592613" y="235843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矩形 11">
            <a:extLst>
              <a:ext uri="{FF2B5EF4-FFF2-40B4-BE49-F238E27FC236}">
                <a16:creationId xmlns:a16="http://schemas.microsoft.com/office/drawing/2014/main" id="{4F4E0596-63B2-430C-BAC1-376AE56932EC}"/>
              </a:ext>
            </a:extLst>
          </p:cNvPr>
          <p:cNvSpPr/>
          <p:nvPr/>
        </p:nvSpPr>
        <p:spPr>
          <a:xfrm>
            <a:off x="2871581" y="2203438"/>
            <a:ext cx="4675209" cy="8018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a:ea typeface="微软雅黑"/>
                <a:cs typeface="+mn-cs"/>
              </a:rPr>
              <a:t>明确企业内、外部在面对安全生产事故时，第一时间所能调动的资源，判定在该资源支持下所能实现的应急举措的情况</a:t>
            </a:r>
          </a:p>
        </p:txBody>
      </p:sp>
      <p:sp>
        <p:nvSpPr>
          <p:cNvPr id="2" name="右大括号 1">
            <a:extLst>
              <a:ext uri="{FF2B5EF4-FFF2-40B4-BE49-F238E27FC236}">
                <a16:creationId xmlns:a16="http://schemas.microsoft.com/office/drawing/2014/main" id="{D2057489-7599-4AF3-8A7D-658B27A5263F}"/>
              </a:ext>
            </a:extLst>
          </p:cNvPr>
          <p:cNvSpPr/>
          <p:nvPr/>
        </p:nvSpPr>
        <p:spPr>
          <a:xfrm>
            <a:off x="7576456" y="1611087"/>
            <a:ext cx="249302" cy="120733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B0886424-86DB-4086-B676-E72063658651}"/>
              </a:ext>
            </a:extLst>
          </p:cNvPr>
          <p:cNvSpPr/>
          <p:nvPr/>
        </p:nvSpPr>
        <p:spPr>
          <a:xfrm rot="5400000">
            <a:off x="7309630" y="2531874"/>
            <a:ext cx="1206425"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矩形 13">
            <a:extLst>
              <a:ext uri="{FF2B5EF4-FFF2-40B4-BE49-F238E27FC236}">
                <a16:creationId xmlns:a16="http://schemas.microsoft.com/office/drawing/2014/main" id="{6D0C23AE-515E-43AF-8014-D2EA4A238149}"/>
              </a:ext>
            </a:extLst>
          </p:cNvPr>
          <p:cNvSpPr/>
          <p:nvPr/>
        </p:nvSpPr>
        <p:spPr>
          <a:xfrm>
            <a:off x="6542583" y="343980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应急预案编制</a:t>
            </a:r>
          </a:p>
        </p:txBody>
      </p:sp>
      <p:sp>
        <p:nvSpPr>
          <p:cNvPr id="15" name="矩形 14">
            <a:extLst>
              <a:ext uri="{FF2B5EF4-FFF2-40B4-BE49-F238E27FC236}">
                <a16:creationId xmlns:a16="http://schemas.microsoft.com/office/drawing/2014/main" id="{B35D7F59-BA01-4AEE-B1CE-E7B2F1275344}"/>
              </a:ext>
            </a:extLst>
          </p:cNvPr>
          <p:cNvSpPr/>
          <p:nvPr/>
        </p:nvSpPr>
        <p:spPr>
          <a:xfrm>
            <a:off x="4204978" y="3453315"/>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综合应急预案</a:t>
            </a:r>
          </a:p>
        </p:txBody>
      </p:sp>
      <p:sp>
        <p:nvSpPr>
          <p:cNvPr id="16" name="矩形 15">
            <a:extLst>
              <a:ext uri="{FF2B5EF4-FFF2-40B4-BE49-F238E27FC236}">
                <a16:creationId xmlns:a16="http://schemas.microsoft.com/office/drawing/2014/main" id="{06143815-A8A4-46E8-BB07-369027CD81B3}"/>
              </a:ext>
            </a:extLst>
          </p:cNvPr>
          <p:cNvSpPr/>
          <p:nvPr/>
        </p:nvSpPr>
        <p:spPr>
          <a:xfrm>
            <a:off x="4205402" y="4033884"/>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专项应急预案</a:t>
            </a:r>
          </a:p>
        </p:txBody>
      </p:sp>
      <p:sp>
        <p:nvSpPr>
          <p:cNvPr id="17" name="矩形 16">
            <a:extLst>
              <a:ext uri="{FF2B5EF4-FFF2-40B4-BE49-F238E27FC236}">
                <a16:creationId xmlns:a16="http://schemas.microsoft.com/office/drawing/2014/main" id="{F77E41D4-65A3-471C-8289-9B7CCFAB2F1D}"/>
              </a:ext>
            </a:extLst>
          </p:cNvPr>
          <p:cNvSpPr/>
          <p:nvPr/>
        </p:nvSpPr>
        <p:spPr>
          <a:xfrm>
            <a:off x="4233582" y="4614453"/>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现场处置方案</a:t>
            </a:r>
          </a:p>
        </p:txBody>
      </p:sp>
    </p:spTree>
    <p:extLst>
      <p:ext uri="{BB962C8B-B14F-4D97-AF65-F5344CB8AC3E}">
        <p14:creationId xmlns:p14="http://schemas.microsoft.com/office/powerpoint/2010/main" val="1053911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5DFF20-E7D7-418B-9282-D24B3BEC161A}"/>
              </a:ext>
            </a:extLst>
          </p:cNvPr>
          <p:cNvSpPr txBox="1"/>
          <p:nvPr/>
        </p:nvSpPr>
        <p:spPr>
          <a:xfrm>
            <a:off x="142233" y="368639"/>
            <a:ext cx="7263527" cy="461665"/>
          </a:xfrm>
          <a:prstGeom prst="rect">
            <a:avLst/>
          </a:prstGeom>
          <a:noFill/>
        </p:spPr>
        <p:txBody>
          <a:bodyPr wrap="none" rtlCol="0">
            <a:spAutoFit/>
          </a:bodyPr>
          <a:lstStyle/>
          <a:p>
            <a:r>
              <a:rPr lang="zh-CN" altLang="en-US" sz="2400" b="1" dirty="0">
                <a:solidFill>
                  <a:schemeClr val="bg1"/>
                </a:solidFill>
              </a:rPr>
              <a:t>案例：北京市某涉氨类重大危险源国企应急预案编制</a:t>
            </a:r>
          </a:p>
        </p:txBody>
      </p:sp>
      <p:sp>
        <p:nvSpPr>
          <p:cNvPr id="3" name="文本框 2">
            <a:extLst>
              <a:ext uri="{FF2B5EF4-FFF2-40B4-BE49-F238E27FC236}">
                <a16:creationId xmlns:a16="http://schemas.microsoft.com/office/drawing/2014/main" id="{81B1124C-3917-4101-94B6-56C65CCDABD2}"/>
              </a:ext>
            </a:extLst>
          </p:cNvPr>
          <p:cNvSpPr txBox="1"/>
          <p:nvPr/>
        </p:nvSpPr>
        <p:spPr>
          <a:xfrm>
            <a:off x="375556" y="1322615"/>
            <a:ext cx="30697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spcBef>
                <a:spcPts val="600"/>
              </a:spcBef>
              <a:spcAft>
                <a:spcPts val="600"/>
              </a:spcAft>
            </a:pPr>
            <a:r>
              <a:rPr lang="en-US" altLang="zh-CN" sz="2400" b="1" dirty="0">
                <a:solidFill>
                  <a:schemeClr val="tx1"/>
                </a:solidFill>
              </a:rPr>
              <a:t>1</a:t>
            </a:r>
            <a:r>
              <a:rPr lang="zh-CN" altLang="en-US" sz="2400" b="1" dirty="0">
                <a:solidFill>
                  <a:schemeClr val="tx1"/>
                </a:solidFill>
              </a:rPr>
              <a:t>、事故风险评估</a:t>
            </a:r>
          </a:p>
        </p:txBody>
      </p:sp>
      <p:pic>
        <p:nvPicPr>
          <p:cNvPr id="4" name="图片 3">
            <a:extLst>
              <a:ext uri="{FF2B5EF4-FFF2-40B4-BE49-F238E27FC236}">
                <a16:creationId xmlns:a16="http://schemas.microsoft.com/office/drawing/2014/main" id="{CB91FB78-FD9A-4B39-AA09-1936F6A06B36}"/>
              </a:ext>
            </a:extLst>
          </p:cNvPr>
          <p:cNvPicPr>
            <a:picLocks noChangeAspect="1"/>
          </p:cNvPicPr>
          <p:nvPr/>
        </p:nvPicPr>
        <p:blipFill>
          <a:blip r:embed="rId2"/>
          <a:stretch>
            <a:fillRect/>
          </a:stretch>
        </p:blipFill>
        <p:spPr>
          <a:xfrm>
            <a:off x="375556" y="2225000"/>
            <a:ext cx="3358461" cy="3898214"/>
          </a:xfrm>
          <a:prstGeom prst="rect">
            <a:avLst/>
          </a:prstGeom>
        </p:spPr>
      </p:pic>
      <p:pic>
        <p:nvPicPr>
          <p:cNvPr id="5" name="图片 4">
            <a:extLst>
              <a:ext uri="{FF2B5EF4-FFF2-40B4-BE49-F238E27FC236}">
                <a16:creationId xmlns:a16="http://schemas.microsoft.com/office/drawing/2014/main" id="{6A8A505B-70E7-4C4A-8218-CA63FC01E1A7}"/>
              </a:ext>
            </a:extLst>
          </p:cNvPr>
          <p:cNvPicPr>
            <a:picLocks noChangeAspect="1"/>
          </p:cNvPicPr>
          <p:nvPr/>
        </p:nvPicPr>
        <p:blipFill>
          <a:blip r:embed="rId3"/>
          <a:stretch>
            <a:fillRect/>
          </a:stretch>
        </p:blipFill>
        <p:spPr>
          <a:xfrm>
            <a:off x="3675612" y="997523"/>
            <a:ext cx="4024625" cy="2886998"/>
          </a:xfrm>
          <a:prstGeom prst="rect">
            <a:avLst/>
          </a:prstGeom>
        </p:spPr>
      </p:pic>
      <p:pic>
        <p:nvPicPr>
          <p:cNvPr id="10242" name="图片 1">
            <a:extLst>
              <a:ext uri="{FF2B5EF4-FFF2-40B4-BE49-F238E27FC236}">
                <a16:creationId xmlns:a16="http://schemas.microsoft.com/office/drawing/2014/main" id="{8B647F38-93A0-4B24-AF1F-F225CE3A0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327" y="3659255"/>
            <a:ext cx="3209144" cy="29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箭头: 左弧形 6">
            <a:extLst>
              <a:ext uri="{FF2B5EF4-FFF2-40B4-BE49-F238E27FC236}">
                <a16:creationId xmlns:a16="http://schemas.microsoft.com/office/drawing/2014/main" id="{886A51F4-4D3B-4AFC-BBF5-084268D463CA}"/>
              </a:ext>
            </a:extLst>
          </p:cNvPr>
          <p:cNvSpPr/>
          <p:nvPr/>
        </p:nvSpPr>
        <p:spPr>
          <a:xfrm rot="13515629">
            <a:off x="3771305" y="3470165"/>
            <a:ext cx="533183" cy="14078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上弧形 7">
            <a:extLst>
              <a:ext uri="{FF2B5EF4-FFF2-40B4-BE49-F238E27FC236}">
                <a16:creationId xmlns:a16="http://schemas.microsoft.com/office/drawing/2014/main" id="{B9D50B09-84A9-48F4-A4AB-EBF455072AF6}"/>
              </a:ext>
            </a:extLst>
          </p:cNvPr>
          <p:cNvSpPr/>
          <p:nvPr/>
        </p:nvSpPr>
        <p:spPr>
          <a:xfrm rot="1938177">
            <a:off x="6958728" y="2878816"/>
            <a:ext cx="1483015" cy="5762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a:extLst>
              <a:ext uri="{FF2B5EF4-FFF2-40B4-BE49-F238E27FC236}">
                <a16:creationId xmlns:a16="http://schemas.microsoft.com/office/drawing/2014/main" id="{4BFBB547-58B0-4E81-A84C-78A1E2EC1CEC}"/>
              </a:ext>
            </a:extLst>
          </p:cNvPr>
          <p:cNvSpPr/>
          <p:nvPr/>
        </p:nvSpPr>
        <p:spPr>
          <a:xfrm>
            <a:off x="1674647" y="4254039"/>
            <a:ext cx="5110290" cy="1944361"/>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rPr>
              <a:t>有限空间作业的典型事故类型包括中毒（硫化氢中毒、一氧化碳中毒）、溺水、触电、坠落、窒息、粉尘爆炸（金属粉尘爆炸、粮食粉尘爆炸）、淹溺、机械伤害、坍塌、物体打击、灼烫等。</a:t>
            </a:r>
            <a:endParaRPr lang="en-US" altLang="zh-CN" sz="2000" dirty="0">
              <a:solidFill>
                <a:schemeClr val="tx1"/>
              </a:solidFill>
            </a:endParaRPr>
          </a:p>
        </p:txBody>
      </p:sp>
    </p:spTree>
    <p:extLst>
      <p:ext uri="{BB962C8B-B14F-4D97-AF65-F5344CB8AC3E}">
        <p14:creationId xmlns:p14="http://schemas.microsoft.com/office/powerpoint/2010/main" val="38234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barn(inVertical)">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5DFF20-E7D7-418B-9282-D24B3BEC161A}"/>
              </a:ext>
            </a:extLst>
          </p:cNvPr>
          <p:cNvSpPr txBox="1"/>
          <p:nvPr/>
        </p:nvSpPr>
        <p:spPr>
          <a:xfrm>
            <a:off x="142233" y="368639"/>
            <a:ext cx="7263527" cy="461665"/>
          </a:xfrm>
          <a:prstGeom prst="rect">
            <a:avLst/>
          </a:prstGeom>
          <a:noFill/>
        </p:spPr>
        <p:txBody>
          <a:bodyPr wrap="none" rtlCol="0">
            <a:spAutoFit/>
          </a:bodyPr>
          <a:lstStyle/>
          <a:p>
            <a:r>
              <a:rPr lang="zh-CN" altLang="en-US" sz="2400" b="1" dirty="0">
                <a:solidFill>
                  <a:schemeClr val="bg1"/>
                </a:solidFill>
              </a:rPr>
              <a:t>案例：北京市某涉氨类重大危险源国企应急预案编制</a:t>
            </a:r>
          </a:p>
        </p:txBody>
      </p:sp>
      <p:sp>
        <p:nvSpPr>
          <p:cNvPr id="3" name="文本框 2">
            <a:extLst>
              <a:ext uri="{FF2B5EF4-FFF2-40B4-BE49-F238E27FC236}">
                <a16:creationId xmlns:a16="http://schemas.microsoft.com/office/drawing/2014/main" id="{81B1124C-3917-4101-94B6-56C65CCDABD2}"/>
              </a:ext>
            </a:extLst>
          </p:cNvPr>
          <p:cNvSpPr txBox="1"/>
          <p:nvPr/>
        </p:nvSpPr>
        <p:spPr>
          <a:xfrm>
            <a:off x="375556" y="1322615"/>
            <a:ext cx="48495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spcBef>
                <a:spcPts val="600"/>
              </a:spcBef>
              <a:spcAft>
                <a:spcPts val="600"/>
              </a:spcAft>
            </a:pPr>
            <a:r>
              <a:rPr lang="en-US" altLang="zh-CN" sz="2400" b="1" dirty="0">
                <a:solidFill>
                  <a:schemeClr val="tx1"/>
                </a:solidFill>
              </a:rPr>
              <a:t>2</a:t>
            </a:r>
            <a:r>
              <a:rPr lang="zh-CN" altLang="en-US" sz="2400" b="1" dirty="0">
                <a:solidFill>
                  <a:schemeClr val="tx1"/>
                </a:solidFill>
              </a:rPr>
              <a:t>、应急资源调查与应急能力评估</a:t>
            </a:r>
          </a:p>
        </p:txBody>
      </p:sp>
      <p:pic>
        <p:nvPicPr>
          <p:cNvPr id="7" name="图片 6">
            <a:extLst>
              <a:ext uri="{FF2B5EF4-FFF2-40B4-BE49-F238E27FC236}">
                <a16:creationId xmlns:a16="http://schemas.microsoft.com/office/drawing/2014/main" id="{FD5759CC-E833-4C92-A91D-3E3E6490D050}"/>
              </a:ext>
            </a:extLst>
          </p:cNvPr>
          <p:cNvPicPr>
            <a:picLocks noChangeAspect="1"/>
          </p:cNvPicPr>
          <p:nvPr/>
        </p:nvPicPr>
        <p:blipFill>
          <a:blip r:embed="rId2"/>
          <a:stretch>
            <a:fillRect/>
          </a:stretch>
        </p:blipFill>
        <p:spPr>
          <a:xfrm>
            <a:off x="4272427" y="2314300"/>
            <a:ext cx="4550391" cy="2959829"/>
          </a:xfrm>
          <a:prstGeom prst="rect">
            <a:avLst/>
          </a:prstGeom>
        </p:spPr>
      </p:pic>
      <p:pic>
        <p:nvPicPr>
          <p:cNvPr id="4" name="图片 3">
            <a:extLst>
              <a:ext uri="{FF2B5EF4-FFF2-40B4-BE49-F238E27FC236}">
                <a16:creationId xmlns:a16="http://schemas.microsoft.com/office/drawing/2014/main" id="{C75FF37E-4B5C-4000-9CAA-70675A54CB43}"/>
              </a:ext>
            </a:extLst>
          </p:cNvPr>
          <p:cNvPicPr>
            <a:picLocks noChangeAspect="1"/>
          </p:cNvPicPr>
          <p:nvPr/>
        </p:nvPicPr>
        <p:blipFill>
          <a:blip r:embed="rId3"/>
          <a:stretch>
            <a:fillRect/>
          </a:stretch>
        </p:blipFill>
        <p:spPr>
          <a:xfrm>
            <a:off x="375556" y="2099575"/>
            <a:ext cx="3828494" cy="4054482"/>
          </a:xfrm>
          <a:prstGeom prst="rect">
            <a:avLst/>
          </a:prstGeom>
        </p:spPr>
      </p:pic>
    </p:spTree>
    <p:extLst>
      <p:ext uri="{BB962C8B-B14F-4D97-AF65-F5344CB8AC3E}">
        <p14:creationId xmlns:p14="http://schemas.microsoft.com/office/powerpoint/2010/main" val="1569924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5DFF20-E7D7-418B-9282-D24B3BEC161A}"/>
              </a:ext>
            </a:extLst>
          </p:cNvPr>
          <p:cNvSpPr txBox="1"/>
          <p:nvPr/>
        </p:nvSpPr>
        <p:spPr>
          <a:xfrm>
            <a:off x="142233" y="368639"/>
            <a:ext cx="7263527" cy="461665"/>
          </a:xfrm>
          <a:prstGeom prst="rect">
            <a:avLst/>
          </a:prstGeom>
          <a:noFill/>
        </p:spPr>
        <p:txBody>
          <a:bodyPr wrap="none" rtlCol="0">
            <a:spAutoFit/>
          </a:bodyPr>
          <a:lstStyle/>
          <a:p>
            <a:r>
              <a:rPr lang="zh-CN" altLang="en-US" sz="2400" b="1" dirty="0">
                <a:solidFill>
                  <a:schemeClr val="bg1"/>
                </a:solidFill>
              </a:rPr>
              <a:t>案例：北京市某涉氨类重大危险源国企应急预案编制</a:t>
            </a:r>
          </a:p>
        </p:txBody>
      </p:sp>
      <p:sp>
        <p:nvSpPr>
          <p:cNvPr id="3" name="文本框 2">
            <a:extLst>
              <a:ext uri="{FF2B5EF4-FFF2-40B4-BE49-F238E27FC236}">
                <a16:creationId xmlns:a16="http://schemas.microsoft.com/office/drawing/2014/main" id="{81B1124C-3917-4101-94B6-56C65CCDABD2}"/>
              </a:ext>
            </a:extLst>
          </p:cNvPr>
          <p:cNvSpPr txBox="1"/>
          <p:nvPr/>
        </p:nvSpPr>
        <p:spPr>
          <a:xfrm>
            <a:off x="142233" y="979715"/>
            <a:ext cx="325411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spcBef>
                <a:spcPts val="600"/>
              </a:spcBef>
              <a:spcAft>
                <a:spcPts val="600"/>
              </a:spcAft>
            </a:pPr>
            <a:r>
              <a:rPr lang="en-US" altLang="zh-CN" sz="2400" b="1" dirty="0">
                <a:solidFill>
                  <a:schemeClr val="tx1"/>
                </a:solidFill>
              </a:rPr>
              <a:t>3</a:t>
            </a:r>
            <a:r>
              <a:rPr lang="zh-CN" altLang="en-US" sz="2400" b="1" dirty="0">
                <a:solidFill>
                  <a:schemeClr val="tx1"/>
                </a:solidFill>
              </a:rPr>
              <a:t>、综合应急预案</a:t>
            </a:r>
          </a:p>
        </p:txBody>
      </p:sp>
      <p:pic>
        <p:nvPicPr>
          <p:cNvPr id="4" name="图片 3">
            <a:extLst>
              <a:ext uri="{FF2B5EF4-FFF2-40B4-BE49-F238E27FC236}">
                <a16:creationId xmlns:a16="http://schemas.microsoft.com/office/drawing/2014/main" id="{ADFB08D9-1AFB-4ED8-AB47-612B1FD0EB92}"/>
              </a:ext>
            </a:extLst>
          </p:cNvPr>
          <p:cNvPicPr>
            <a:picLocks noChangeAspect="1"/>
          </p:cNvPicPr>
          <p:nvPr/>
        </p:nvPicPr>
        <p:blipFill>
          <a:blip r:embed="rId2"/>
          <a:stretch>
            <a:fillRect/>
          </a:stretch>
        </p:blipFill>
        <p:spPr>
          <a:xfrm>
            <a:off x="70891" y="1775457"/>
            <a:ext cx="2865432" cy="4853943"/>
          </a:xfrm>
          <a:prstGeom prst="rect">
            <a:avLst/>
          </a:prstGeom>
        </p:spPr>
      </p:pic>
      <p:pic>
        <p:nvPicPr>
          <p:cNvPr id="5" name="图片 4">
            <a:extLst>
              <a:ext uri="{FF2B5EF4-FFF2-40B4-BE49-F238E27FC236}">
                <a16:creationId xmlns:a16="http://schemas.microsoft.com/office/drawing/2014/main" id="{547A5325-AA9E-4FE1-9443-CA4ABBCF6FD0}"/>
              </a:ext>
            </a:extLst>
          </p:cNvPr>
          <p:cNvPicPr>
            <a:picLocks noChangeAspect="1"/>
          </p:cNvPicPr>
          <p:nvPr/>
        </p:nvPicPr>
        <p:blipFill>
          <a:blip r:embed="rId3"/>
          <a:stretch>
            <a:fillRect/>
          </a:stretch>
        </p:blipFill>
        <p:spPr>
          <a:xfrm>
            <a:off x="2756420" y="1775457"/>
            <a:ext cx="3022266" cy="4853943"/>
          </a:xfrm>
          <a:prstGeom prst="rect">
            <a:avLst/>
          </a:prstGeom>
        </p:spPr>
      </p:pic>
      <p:pic>
        <p:nvPicPr>
          <p:cNvPr id="8" name="图片 7">
            <a:extLst>
              <a:ext uri="{FF2B5EF4-FFF2-40B4-BE49-F238E27FC236}">
                <a16:creationId xmlns:a16="http://schemas.microsoft.com/office/drawing/2014/main" id="{0432B59B-00F4-4160-9147-18A2D957609A}"/>
              </a:ext>
            </a:extLst>
          </p:cNvPr>
          <p:cNvPicPr>
            <a:picLocks noChangeAspect="1"/>
          </p:cNvPicPr>
          <p:nvPr/>
        </p:nvPicPr>
        <p:blipFill>
          <a:blip r:embed="rId4"/>
          <a:stretch>
            <a:fillRect/>
          </a:stretch>
        </p:blipFill>
        <p:spPr>
          <a:xfrm>
            <a:off x="5742118" y="2118357"/>
            <a:ext cx="3327283" cy="3923214"/>
          </a:xfrm>
          <a:prstGeom prst="rect">
            <a:avLst/>
          </a:prstGeom>
        </p:spPr>
      </p:pic>
    </p:spTree>
    <p:extLst>
      <p:ext uri="{BB962C8B-B14F-4D97-AF65-F5344CB8AC3E}">
        <p14:creationId xmlns:p14="http://schemas.microsoft.com/office/powerpoint/2010/main" val="37167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5DFF20-E7D7-418B-9282-D24B3BEC161A}"/>
              </a:ext>
            </a:extLst>
          </p:cNvPr>
          <p:cNvSpPr txBox="1"/>
          <p:nvPr/>
        </p:nvSpPr>
        <p:spPr>
          <a:xfrm>
            <a:off x="142233" y="368639"/>
            <a:ext cx="7263527" cy="461665"/>
          </a:xfrm>
          <a:prstGeom prst="rect">
            <a:avLst/>
          </a:prstGeom>
          <a:noFill/>
        </p:spPr>
        <p:txBody>
          <a:bodyPr wrap="none" rtlCol="0">
            <a:spAutoFit/>
          </a:bodyPr>
          <a:lstStyle/>
          <a:p>
            <a:r>
              <a:rPr lang="zh-CN" altLang="en-US" sz="2400" b="1" dirty="0">
                <a:solidFill>
                  <a:schemeClr val="bg1"/>
                </a:solidFill>
              </a:rPr>
              <a:t>案例：北京市某涉氨类重大危险源国企应急预案编制</a:t>
            </a:r>
          </a:p>
        </p:txBody>
      </p:sp>
      <p:sp>
        <p:nvSpPr>
          <p:cNvPr id="3" name="文本框 2">
            <a:extLst>
              <a:ext uri="{FF2B5EF4-FFF2-40B4-BE49-F238E27FC236}">
                <a16:creationId xmlns:a16="http://schemas.microsoft.com/office/drawing/2014/main" id="{81B1124C-3917-4101-94B6-56C65CCDABD2}"/>
              </a:ext>
            </a:extLst>
          </p:cNvPr>
          <p:cNvSpPr txBox="1"/>
          <p:nvPr/>
        </p:nvSpPr>
        <p:spPr>
          <a:xfrm>
            <a:off x="375557" y="1039043"/>
            <a:ext cx="570339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spcBef>
                <a:spcPts val="600"/>
              </a:spcBef>
              <a:spcAft>
                <a:spcPts val="600"/>
              </a:spcAft>
            </a:pPr>
            <a:r>
              <a:rPr lang="en-US" altLang="zh-CN" sz="2400" b="1" dirty="0">
                <a:solidFill>
                  <a:schemeClr val="tx1"/>
                </a:solidFill>
              </a:rPr>
              <a:t>4</a:t>
            </a:r>
            <a:r>
              <a:rPr lang="zh-CN" altLang="en-US" sz="2400" b="1" dirty="0">
                <a:solidFill>
                  <a:schemeClr val="tx1"/>
                </a:solidFill>
              </a:rPr>
              <a:t>、专项应急预案</a:t>
            </a:r>
            <a:r>
              <a:rPr lang="en-US" altLang="zh-CN" sz="2400" b="1" dirty="0">
                <a:solidFill>
                  <a:schemeClr val="tx1"/>
                </a:solidFill>
              </a:rPr>
              <a:t>——</a:t>
            </a:r>
            <a:r>
              <a:rPr lang="zh-CN" altLang="en-US" sz="2400" b="1" dirty="0">
                <a:solidFill>
                  <a:schemeClr val="tx1"/>
                </a:solidFill>
              </a:rPr>
              <a:t>以火灾、爆炸为例</a:t>
            </a:r>
          </a:p>
        </p:txBody>
      </p:sp>
      <p:sp>
        <p:nvSpPr>
          <p:cNvPr id="6" name="文本框 5">
            <a:extLst>
              <a:ext uri="{FF2B5EF4-FFF2-40B4-BE49-F238E27FC236}">
                <a16:creationId xmlns:a16="http://schemas.microsoft.com/office/drawing/2014/main" id="{8D652682-CA95-429A-AC25-102E1BE07BCC}"/>
              </a:ext>
            </a:extLst>
          </p:cNvPr>
          <p:cNvSpPr txBox="1"/>
          <p:nvPr/>
        </p:nvSpPr>
        <p:spPr>
          <a:xfrm>
            <a:off x="375557" y="1894114"/>
            <a:ext cx="790302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a:t>
            </a:r>
            <a:r>
              <a:rPr lang="en-US" altLang="zh-CN" dirty="0"/>
              <a:t>1</a:t>
            </a:r>
            <a:r>
              <a:rPr lang="zh-CN" altLang="en-US" dirty="0"/>
              <a:t>）根据本企业特点，对引发火灾、爆炸事故的危险性进行分析，</a:t>
            </a:r>
            <a:r>
              <a:rPr lang="zh-CN" altLang="en-US" i="1" u="sng" dirty="0">
                <a:solidFill>
                  <a:srgbClr val="006666"/>
                </a:solidFill>
              </a:rPr>
              <a:t>明确火灾、爆炸事故的发生机理</a:t>
            </a:r>
            <a:r>
              <a:rPr lang="zh-CN" altLang="en-US" dirty="0"/>
              <a:t>。</a:t>
            </a:r>
            <a:endParaRPr lang="en-US" altLang="zh-CN" dirty="0"/>
          </a:p>
          <a:p>
            <a:r>
              <a:rPr lang="zh-CN" altLang="en-US" dirty="0"/>
              <a:t>（</a:t>
            </a:r>
            <a:r>
              <a:rPr lang="en-US" altLang="zh-CN" dirty="0"/>
              <a:t>2</a:t>
            </a:r>
            <a:r>
              <a:rPr lang="zh-CN" altLang="en-US" dirty="0"/>
              <a:t>）分析火灾、爆炸事故发生的</a:t>
            </a:r>
            <a:r>
              <a:rPr lang="zh-CN" altLang="en-US" i="1" u="sng" dirty="0">
                <a:solidFill>
                  <a:srgbClr val="006666"/>
                </a:solidFill>
              </a:rPr>
              <a:t>风险</a:t>
            </a:r>
            <a:r>
              <a:rPr lang="zh-CN" altLang="en-US" dirty="0"/>
              <a:t>，明确事故发生的</a:t>
            </a:r>
            <a:r>
              <a:rPr lang="zh-CN" altLang="en-US" i="1" u="sng" dirty="0">
                <a:solidFill>
                  <a:srgbClr val="006666"/>
                </a:solidFill>
              </a:rPr>
              <a:t>可能性、影响范围及影响程度</a:t>
            </a:r>
            <a:r>
              <a:rPr lang="zh-CN" altLang="en-US" dirty="0"/>
              <a:t>。</a:t>
            </a:r>
            <a:endParaRPr lang="en-US" altLang="zh-CN" dirty="0"/>
          </a:p>
          <a:p>
            <a:r>
              <a:rPr lang="zh-CN" altLang="en-US" dirty="0"/>
              <a:t>（</a:t>
            </a:r>
            <a:r>
              <a:rPr lang="en-US" altLang="zh-CN" dirty="0"/>
              <a:t>3</a:t>
            </a:r>
            <a:r>
              <a:rPr lang="zh-CN" altLang="en-US" dirty="0"/>
              <a:t>）针对火灾、爆炸事故，明确</a:t>
            </a:r>
            <a:r>
              <a:rPr lang="zh-CN" altLang="en-US" i="1" u="sng" dirty="0">
                <a:solidFill>
                  <a:srgbClr val="006666"/>
                </a:solidFill>
              </a:rPr>
              <a:t>应急组织机构、负责人及岗位职责</a:t>
            </a:r>
            <a:r>
              <a:rPr lang="zh-CN" altLang="en-US" dirty="0"/>
              <a:t>。</a:t>
            </a:r>
            <a:endParaRPr lang="en-US" altLang="zh-CN" dirty="0"/>
          </a:p>
          <a:p>
            <a:r>
              <a:rPr lang="zh-CN" altLang="en-US" dirty="0"/>
              <a:t>（</a:t>
            </a:r>
            <a:r>
              <a:rPr lang="en-US" altLang="zh-CN" dirty="0"/>
              <a:t>4</a:t>
            </a:r>
            <a:r>
              <a:rPr lang="zh-CN" altLang="en-US" dirty="0"/>
              <a:t>）明确火灾、爆炸事故的</a:t>
            </a:r>
            <a:r>
              <a:rPr lang="zh-CN" altLang="en-US" i="1" u="sng" dirty="0">
                <a:solidFill>
                  <a:srgbClr val="006666"/>
                </a:solidFill>
              </a:rPr>
              <a:t>应急处置程序</a:t>
            </a:r>
            <a:r>
              <a:rPr lang="zh-CN" altLang="en-US" dirty="0"/>
              <a:t>，如事故接警及记录程序、信息报告程序、事故响应及预案启动程序、资源调配程序、应急响应及应急升级（应急救援）程序、应急恢复程序等。</a:t>
            </a:r>
          </a:p>
        </p:txBody>
      </p:sp>
      <p:sp>
        <p:nvSpPr>
          <p:cNvPr id="9" name="文本框 8">
            <a:extLst>
              <a:ext uri="{FF2B5EF4-FFF2-40B4-BE49-F238E27FC236}">
                <a16:creationId xmlns:a16="http://schemas.microsoft.com/office/drawing/2014/main" id="{22CDC22E-3C5C-4081-BB7F-6786C9988782}"/>
              </a:ext>
            </a:extLst>
          </p:cNvPr>
          <p:cNvSpPr txBox="1"/>
          <p:nvPr/>
        </p:nvSpPr>
        <p:spPr>
          <a:xfrm>
            <a:off x="375557" y="4411178"/>
            <a:ext cx="570339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spcBef>
                <a:spcPts val="600"/>
              </a:spcBef>
              <a:spcAft>
                <a:spcPts val="600"/>
              </a:spcAft>
            </a:pPr>
            <a:r>
              <a:rPr lang="en-US" altLang="zh-CN" sz="2400" b="1" dirty="0">
                <a:solidFill>
                  <a:schemeClr val="tx1"/>
                </a:solidFill>
              </a:rPr>
              <a:t>5</a:t>
            </a:r>
            <a:r>
              <a:rPr lang="zh-CN" altLang="en-US" sz="2400" b="1" dirty="0">
                <a:solidFill>
                  <a:schemeClr val="tx1"/>
                </a:solidFill>
              </a:rPr>
              <a:t>、现场处置方案</a:t>
            </a:r>
            <a:r>
              <a:rPr lang="en-US" altLang="zh-CN" sz="2400" b="1" dirty="0">
                <a:solidFill>
                  <a:schemeClr val="tx1"/>
                </a:solidFill>
              </a:rPr>
              <a:t>——</a:t>
            </a:r>
            <a:r>
              <a:rPr lang="zh-CN" altLang="en-US" sz="2400" b="1" dirty="0">
                <a:solidFill>
                  <a:schemeClr val="tx1"/>
                </a:solidFill>
              </a:rPr>
              <a:t>以火灾、爆炸为例</a:t>
            </a:r>
          </a:p>
        </p:txBody>
      </p:sp>
      <p:sp>
        <p:nvSpPr>
          <p:cNvPr id="10" name="文本框 9">
            <a:extLst>
              <a:ext uri="{FF2B5EF4-FFF2-40B4-BE49-F238E27FC236}">
                <a16:creationId xmlns:a16="http://schemas.microsoft.com/office/drawing/2014/main" id="{8318CFBE-BEB7-4604-86B8-D77F8AE6DAC6}"/>
              </a:ext>
            </a:extLst>
          </p:cNvPr>
          <p:cNvSpPr txBox="1"/>
          <p:nvPr/>
        </p:nvSpPr>
        <p:spPr>
          <a:xfrm>
            <a:off x="375557" y="5266248"/>
            <a:ext cx="79030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进一步根据上述组织机构、岗位职责及应急处置程序，</a:t>
            </a:r>
            <a:r>
              <a:rPr lang="zh-CN" altLang="en-US" i="1" u="sng" dirty="0">
                <a:solidFill>
                  <a:srgbClr val="006666"/>
                </a:solidFill>
              </a:rPr>
              <a:t>明确各岗位在各个处置程序中的位置、处置动作步骤、信息传递过程和内容</a:t>
            </a:r>
            <a:r>
              <a:rPr lang="zh-CN" altLang="en-US" dirty="0"/>
              <a:t>等要点。</a:t>
            </a:r>
          </a:p>
        </p:txBody>
      </p:sp>
    </p:spTree>
    <p:extLst>
      <p:ext uri="{BB962C8B-B14F-4D97-AF65-F5344CB8AC3E}">
        <p14:creationId xmlns:p14="http://schemas.microsoft.com/office/powerpoint/2010/main" val="598682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278649756"/>
              </p:ext>
            </p:extLst>
          </p:nvPr>
        </p:nvGraphicFramePr>
        <p:xfrm>
          <a:off x="141511" y="4459192"/>
          <a:ext cx="8752115" cy="2108200"/>
        </p:xfrm>
        <a:graphic>
          <a:graphicData uri="http://schemas.openxmlformats.org/drawingml/2006/table">
            <a:tbl>
              <a:tblPr firstRow="1" bandRow="1">
                <a:tableStyleId>{72833802-FEF1-4C79-8D5D-14CF1EAF98D9}</a:tableStyleId>
              </a:tblPr>
              <a:tblGrid>
                <a:gridCol w="1028026">
                  <a:extLst>
                    <a:ext uri="{9D8B030D-6E8A-4147-A177-3AD203B41FA5}">
                      <a16:colId xmlns:a16="http://schemas.microsoft.com/office/drawing/2014/main" val="3771089194"/>
                    </a:ext>
                  </a:extLst>
                </a:gridCol>
                <a:gridCol w="3625877">
                  <a:extLst>
                    <a:ext uri="{9D8B030D-6E8A-4147-A177-3AD203B41FA5}">
                      <a16:colId xmlns:a16="http://schemas.microsoft.com/office/drawing/2014/main" val="3737978645"/>
                    </a:ext>
                  </a:extLst>
                </a:gridCol>
                <a:gridCol w="1555932">
                  <a:extLst>
                    <a:ext uri="{9D8B030D-6E8A-4147-A177-3AD203B41FA5}">
                      <a16:colId xmlns:a16="http://schemas.microsoft.com/office/drawing/2014/main" val="3317198830"/>
                    </a:ext>
                  </a:extLst>
                </a:gridCol>
                <a:gridCol w="2542280">
                  <a:extLst>
                    <a:ext uri="{9D8B030D-6E8A-4147-A177-3AD203B41FA5}">
                      <a16:colId xmlns:a16="http://schemas.microsoft.com/office/drawing/2014/main" val="1465755359"/>
                    </a:ext>
                  </a:extLst>
                </a:gridCol>
              </a:tblGrid>
              <a:tr h="370840">
                <a:tc>
                  <a:txBody>
                    <a:bodyPr/>
                    <a:lstStyle/>
                    <a:p>
                      <a:pPr algn="ctr"/>
                      <a:r>
                        <a:rPr lang="zh-CN" altLang="en-US" sz="1800" b="1" dirty="0">
                          <a:latin typeface="仿宋" panose="02010609060101010101" pitchFamily="49" charset="-122"/>
                          <a:ea typeface="仿宋" panose="02010609060101010101" pitchFamily="49" charset="-122"/>
                        </a:rPr>
                        <a:t>项目</a:t>
                      </a:r>
                    </a:p>
                  </a:txBody>
                  <a:tcPr/>
                </a:tc>
                <a:tc>
                  <a:txBody>
                    <a:bodyPr/>
                    <a:lstStyle/>
                    <a:p>
                      <a:pPr algn="ctr"/>
                      <a:r>
                        <a:rPr lang="zh-CN" altLang="en-US" sz="18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8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8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kern="100" spc="-30" dirty="0">
                          <a:effectLst/>
                          <a:latin typeface="仿宋" panose="02010609060101010101" pitchFamily="49" charset="-122"/>
                          <a:ea typeface="仿宋" panose="02010609060101010101" pitchFamily="49" charset="-122"/>
                        </a:rPr>
                        <a:t>应急预案衔接</a:t>
                      </a:r>
                      <a:endParaRPr lang="zh-CN" altLang="en-US" sz="1800" dirty="0">
                        <a:latin typeface="仿宋" panose="02010609060101010101" pitchFamily="49" charset="-122"/>
                        <a:ea typeface="仿宋" panose="02010609060101010101" pitchFamily="49" charset="-122"/>
                      </a:endParaRPr>
                    </a:p>
                  </a:txBody>
                  <a:tcPr/>
                </a:tc>
                <a:tc>
                  <a:txBody>
                    <a:bodyPr/>
                    <a:lstStyle/>
                    <a:p>
                      <a:r>
                        <a:rPr lang="zh-CN" altLang="en-US" sz="1800" i="1" u="sng" kern="1200" dirty="0">
                          <a:solidFill>
                            <a:schemeClr val="tx1"/>
                          </a:solidFill>
                          <a:latin typeface="仿宋" panose="02010609060101010101" pitchFamily="49" charset="-122"/>
                          <a:ea typeface="仿宋" panose="02010609060101010101" pitchFamily="49" charset="-122"/>
                          <a:cs typeface="+mn-cs"/>
                        </a:rPr>
                        <a:t>企业</a:t>
                      </a:r>
                      <a:r>
                        <a:rPr lang="zh-CN" altLang="en-US" sz="1800" dirty="0">
                          <a:latin typeface="仿宋" panose="02010609060101010101" pitchFamily="49" charset="-122"/>
                          <a:ea typeface="仿宋" panose="02010609060101010101" pitchFamily="49" charset="-122"/>
                        </a:rPr>
                        <a:t>各类应急预案之间应当相互衔接，并与相关</a:t>
                      </a:r>
                      <a:r>
                        <a:rPr lang="zh-CN" altLang="en-US" sz="1800" i="1" u="sng" kern="1200" dirty="0">
                          <a:solidFill>
                            <a:srgbClr val="006666"/>
                          </a:solidFill>
                          <a:latin typeface="仿宋" panose="02010609060101010101" pitchFamily="49" charset="-122"/>
                          <a:ea typeface="仿宋" panose="02010609060101010101" pitchFamily="49" charset="-122"/>
                          <a:cs typeface="+mn-cs"/>
                        </a:rPr>
                        <a:t>人民政府及其部门、应急救援队伍和涉及的其他单位</a:t>
                      </a:r>
                      <a:r>
                        <a:rPr lang="zh-CN" altLang="en-US" sz="1800" dirty="0">
                          <a:solidFill>
                            <a:srgbClr val="006666"/>
                          </a:solidFill>
                          <a:latin typeface="仿宋" panose="02010609060101010101" pitchFamily="49" charset="-122"/>
                          <a:ea typeface="仿宋" panose="02010609060101010101" pitchFamily="49" charset="-122"/>
                        </a:rPr>
                        <a:t>的应急预案</a:t>
                      </a:r>
                      <a:r>
                        <a:rPr lang="zh-CN" altLang="en-US" sz="1800" i="1" u="sng" kern="1200" dirty="0">
                          <a:solidFill>
                            <a:srgbClr val="006666"/>
                          </a:solidFill>
                          <a:latin typeface="仿宋" panose="02010609060101010101" pitchFamily="49" charset="-122"/>
                          <a:ea typeface="仿宋" panose="02010609060101010101" pitchFamily="49" charset="-122"/>
                          <a:cs typeface="+mn-cs"/>
                        </a:rPr>
                        <a:t>相衔接</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企业应急预案</a:t>
                      </a:r>
                      <a:r>
                        <a:rPr lang="zh-CN" altLang="en-US" sz="1800" kern="1200" dirty="0">
                          <a:solidFill>
                            <a:srgbClr val="006666"/>
                          </a:solidFill>
                          <a:latin typeface="仿宋" panose="02010609060101010101" pitchFamily="49" charset="-122"/>
                          <a:ea typeface="仿宋" panose="02010609060101010101" pitchFamily="49" charset="-122"/>
                          <a:cs typeface="+mn-cs"/>
                        </a:rPr>
                        <a:t>文本</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分。企业预案之间的衔接、企业预案与政府预案之间的衔接、企业预案与相关单位、救援队伍的衔接，每项</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15699606"/>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6</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20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
        <p:nvSpPr>
          <p:cNvPr id="2" name="矩形 1">
            <a:extLst>
              <a:ext uri="{FF2B5EF4-FFF2-40B4-BE49-F238E27FC236}">
                <a16:creationId xmlns:a16="http://schemas.microsoft.com/office/drawing/2014/main" id="{9C017CE7-9973-4DA3-B9B4-FAFAFC14C852}"/>
              </a:ext>
            </a:extLst>
          </p:cNvPr>
          <p:cNvSpPr/>
          <p:nvPr/>
        </p:nvSpPr>
        <p:spPr>
          <a:xfrm>
            <a:off x="413655" y="1190754"/>
            <a:ext cx="8207829"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000" dirty="0"/>
              <a:t>按照</a:t>
            </a:r>
            <a:r>
              <a:rPr lang="zh-CN" altLang="zh-CN" sz="2000" dirty="0">
                <a:solidFill>
                  <a:srgbClr val="006666"/>
                </a:solidFill>
              </a:rPr>
              <a:t>《国家公共突发事件总体应急预案》</a:t>
            </a:r>
            <a:r>
              <a:rPr lang="zh-CN" altLang="zh-CN" sz="2000" dirty="0"/>
              <a:t>中“应急预案体系”的规定，</a:t>
            </a:r>
            <a:r>
              <a:rPr lang="zh-CN" altLang="zh-CN" sz="2000" dirty="0">
                <a:solidFill>
                  <a:srgbClr val="006666"/>
                </a:solidFill>
              </a:rPr>
              <a:t>企业</a:t>
            </a:r>
            <a:r>
              <a:rPr lang="zh-CN" altLang="zh-CN" sz="2000" dirty="0"/>
              <a:t>根据有关法律法规制定的</a:t>
            </a:r>
            <a:r>
              <a:rPr lang="zh-CN" altLang="zh-CN" sz="2000" dirty="0">
                <a:solidFill>
                  <a:srgbClr val="006666"/>
                </a:solidFill>
              </a:rPr>
              <a:t>应急预案是应急预案体系的一部分</a:t>
            </a:r>
            <a:r>
              <a:rPr lang="zh-CN" altLang="zh-CN" sz="2000" dirty="0"/>
              <a:t>，各预案之间应当协调一致，充分发挥其整体作用。</a:t>
            </a:r>
            <a:r>
              <a:rPr lang="zh-CN" altLang="zh-CN" sz="2000" dirty="0">
                <a:solidFill>
                  <a:srgbClr val="006666"/>
                </a:solidFill>
              </a:rPr>
              <a:t>企业制定的本单位事故应急预案应与县级以上地方人民政府综合性应急预案相衔接</a:t>
            </a:r>
            <a:r>
              <a:rPr lang="zh-CN" altLang="zh-CN" sz="2000" dirty="0"/>
              <a:t>，确保协调一致，互相配套，一旦启动能够顺畅运行，提高事故应急救援工作的效率。</a:t>
            </a:r>
            <a:endParaRPr lang="zh-CN" altLang="en-US" sz="2000" dirty="0"/>
          </a:p>
        </p:txBody>
      </p:sp>
      <p:sp>
        <p:nvSpPr>
          <p:cNvPr id="8" name="矩形 7">
            <a:extLst>
              <a:ext uri="{FF2B5EF4-FFF2-40B4-BE49-F238E27FC236}">
                <a16:creationId xmlns:a16="http://schemas.microsoft.com/office/drawing/2014/main" id="{412312A4-DEFA-409F-881E-12AA610BE39C}"/>
              </a:ext>
            </a:extLst>
          </p:cNvPr>
          <p:cNvSpPr/>
          <p:nvPr/>
        </p:nvSpPr>
        <p:spPr>
          <a:xfrm>
            <a:off x="211764" y="3617820"/>
            <a:ext cx="8752115" cy="707886"/>
          </a:xfrm>
          <a:prstGeom prst="rect">
            <a:avLst/>
          </a:prstGeom>
          <a:ln>
            <a:solidFill>
              <a:srgbClr val="00B050"/>
            </a:solidFill>
          </a:ln>
        </p:spPr>
        <p:txBody>
          <a:bodyPr wrap="square">
            <a:spAutoFit/>
          </a:bodyPr>
          <a:lstStyle/>
          <a:p>
            <a:pPr marL="285750" indent="-285750">
              <a:buFont typeface="Arial" panose="020B0604020202020204" pitchFamily="34" charset="0"/>
              <a:buChar char="•"/>
            </a:pPr>
            <a:r>
              <a:rPr lang="zh-CN" altLang="en-US" sz="2000" dirty="0">
                <a:latin typeface="tahoma" panose="020B0604030504040204" pitchFamily="34" charset="0"/>
              </a:rPr>
              <a:t>第十八条  生产经营单位编制的各类应急预案之间应当相互衔接，并与相关人民政府及其部门、应急救援队伍和涉及的其他单位的应急预案相衔接。</a:t>
            </a:r>
          </a:p>
        </p:txBody>
      </p:sp>
      <p:sp>
        <p:nvSpPr>
          <p:cNvPr id="9" name="文本框 8">
            <a:extLst>
              <a:ext uri="{FF2B5EF4-FFF2-40B4-BE49-F238E27FC236}">
                <a16:creationId xmlns:a16="http://schemas.microsoft.com/office/drawing/2014/main" id="{3869F9A1-A779-41A5-AEDA-F3D8786B9EC6}"/>
              </a:ext>
            </a:extLst>
          </p:cNvPr>
          <p:cNvSpPr txBox="1"/>
          <p:nvPr/>
        </p:nvSpPr>
        <p:spPr>
          <a:xfrm>
            <a:off x="211764" y="3084225"/>
            <a:ext cx="8700610" cy="400110"/>
          </a:xfrm>
          <a:prstGeom prst="rect">
            <a:avLst/>
          </a:prstGeom>
          <a:noFill/>
        </p:spPr>
        <p:txBody>
          <a:bodyPr wrap="square" rtlCol="0">
            <a:spAutoFit/>
          </a:bodyPr>
          <a:lstStyle/>
          <a:p>
            <a:r>
              <a:rPr lang="zh-CN" altLang="en-US" sz="2000" b="1" dirty="0">
                <a:solidFill>
                  <a:schemeClr val="accent6">
                    <a:lumMod val="75000"/>
                  </a:schemeClr>
                </a:solidFill>
              </a:rPr>
              <a:t>主要依据：</a:t>
            </a:r>
            <a:r>
              <a:rPr lang="en-US" altLang="zh-CN" sz="2000" b="1" dirty="0">
                <a:solidFill>
                  <a:schemeClr val="accent6">
                    <a:lumMod val="75000"/>
                  </a:schemeClr>
                </a:solidFill>
              </a:rPr>
              <a:t>《</a:t>
            </a:r>
            <a:r>
              <a:rPr lang="zh-CN" altLang="en-US" sz="2000" b="1" dirty="0">
                <a:solidFill>
                  <a:schemeClr val="accent6">
                    <a:lumMod val="75000"/>
                  </a:schemeClr>
                </a:solidFill>
              </a:rPr>
              <a:t>生产安全事故应急预案管理办法</a:t>
            </a:r>
            <a:r>
              <a:rPr lang="en-US" altLang="zh-CN" sz="2000" b="1" dirty="0">
                <a:solidFill>
                  <a:schemeClr val="accent6">
                    <a:lumMod val="75000"/>
                  </a:schemeClr>
                </a:solidFill>
              </a:rPr>
              <a:t>》</a:t>
            </a:r>
            <a:r>
              <a:rPr lang="zh-CN" altLang="en-US" sz="2000" b="1" dirty="0">
                <a:solidFill>
                  <a:schemeClr val="accent6">
                    <a:lumMod val="75000"/>
                  </a:schemeClr>
                </a:solidFill>
              </a:rPr>
              <a:t>（国家安监总局 第</a:t>
            </a:r>
            <a:r>
              <a:rPr lang="en-US" altLang="zh-CN" sz="2000" b="1" dirty="0">
                <a:solidFill>
                  <a:schemeClr val="accent6">
                    <a:lumMod val="75000"/>
                  </a:schemeClr>
                </a:solidFill>
              </a:rPr>
              <a:t>88</a:t>
            </a:r>
            <a:r>
              <a:rPr lang="zh-CN" altLang="en-US" sz="2000" b="1" dirty="0">
                <a:solidFill>
                  <a:schemeClr val="accent6">
                    <a:lumMod val="75000"/>
                  </a:schemeClr>
                </a:solidFill>
              </a:rPr>
              <a:t>号令）</a:t>
            </a:r>
          </a:p>
        </p:txBody>
      </p:sp>
    </p:spTree>
    <p:extLst>
      <p:ext uri="{BB962C8B-B14F-4D97-AF65-F5344CB8AC3E}">
        <p14:creationId xmlns:p14="http://schemas.microsoft.com/office/powerpoint/2010/main" val="782910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FCE7E1-9EC3-4C73-8AFF-379914D5E701}"/>
              </a:ext>
            </a:extLst>
          </p:cNvPr>
          <p:cNvSpPr/>
          <p:nvPr/>
        </p:nvSpPr>
        <p:spPr>
          <a:xfrm>
            <a:off x="348342" y="3003753"/>
            <a:ext cx="8389257" cy="2973122"/>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en-US" altLang="zh-CN" dirty="0"/>
              <a:t>2003</a:t>
            </a:r>
            <a:r>
              <a:rPr lang="zh-CN" altLang="zh-CN" dirty="0"/>
              <a:t>年</a:t>
            </a:r>
            <a:r>
              <a:rPr lang="en-US" altLang="zh-CN" dirty="0"/>
              <a:t>12</a:t>
            </a:r>
            <a:r>
              <a:rPr lang="zh-CN" altLang="zh-CN" dirty="0"/>
              <a:t>月</a:t>
            </a:r>
            <a:r>
              <a:rPr lang="en-US" altLang="zh-CN" dirty="0"/>
              <a:t>23</a:t>
            </a:r>
            <a:r>
              <a:rPr lang="zh-CN" altLang="zh-CN" dirty="0"/>
              <a:t>日</a:t>
            </a:r>
            <a:r>
              <a:rPr lang="en-US" altLang="zh-CN" dirty="0"/>
              <a:t>21</a:t>
            </a:r>
            <a:r>
              <a:rPr lang="zh-CN" altLang="zh-CN" dirty="0"/>
              <a:t>时</a:t>
            </a:r>
            <a:r>
              <a:rPr lang="en-US" altLang="zh-CN" dirty="0"/>
              <a:t>57</a:t>
            </a:r>
            <a:r>
              <a:rPr lang="zh-CN" altLang="zh-CN" dirty="0"/>
              <a:t>分，重庆市开县高桥镇“罗家</a:t>
            </a:r>
            <a:r>
              <a:rPr lang="en-US" altLang="zh-CN" dirty="0"/>
              <a:t>16H</a:t>
            </a:r>
            <a:r>
              <a:rPr lang="zh-CN" altLang="zh-CN" dirty="0"/>
              <a:t>”井发生了特大井喷事故，造成</a:t>
            </a:r>
            <a:r>
              <a:rPr lang="en-US" altLang="zh-CN" b="1" i="1" u="sng" dirty="0">
                <a:solidFill>
                  <a:srgbClr val="006666"/>
                </a:solidFill>
              </a:rPr>
              <a:t>243</a:t>
            </a:r>
            <a:r>
              <a:rPr lang="zh-CN" altLang="zh-CN" b="1" i="1" u="sng" dirty="0">
                <a:solidFill>
                  <a:srgbClr val="006666"/>
                </a:solidFill>
              </a:rPr>
              <a:t>人死亡，</a:t>
            </a:r>
            <a:r>
              <a:rPr lang="en-US" altLang="zh-CN" b="1" i="1" u="sng" dirty="0">
                <a:solidFill>
                  <a:srgbClr val="006666"/>
                </a:solidFill>
              </a:rPr>
              <a:t>9.3</a:t>
            </a:r>
            <a:r>
              <a:rPr lang="zh-CN" altLang="zh-CN" b="1" i="1" u="sng" dirty="0">
                <a:solidFill>
                  <a:srgbClr val="006666"/>
                </a:solidFill>
              </a:rPr>
              <a:t>万余人受灾，</a:t>
            </a:r>
            <a:r>
              <a:rPr lang="en-US" altLang="zh-CN" b="1" i="1" u="sng" dirty="0">
                <a:solidFill>
                  <a:srgbClr val="006666"/>
                </a:solidFill>
              </a:rPr>
              <a:t>6.5</a:t>
            </a:r>
            <a:r>
              <a:rPr lang="zh-CN" altLang="zh-CN" b="1" i="1" u="sng" dirty="0">
                <a:solidFill>
                  <a:srgbClr val="006666"/>
                </a:solidFill>
              </a:rPr>
              <a:t>万余人被迫疏散转移</a:t>
            </a:r>
            <a:r>
              <a:rPr lang="zh-CN" altLang="zh-CN" dirty="0"/>
              <a:t>。</a:t>
            </a:r>
            <a:endParaRPr lang="en-US" altLang="zh-CN" dirty="0"/>
          </a:p>
          <a:p>
            <a:pPr>
              <a:lnSpc>
                <a:spcPct val="130000"/>
              </a:lnSpc>
            </a:pPr>
            <a:r>
              <a:rPr lang="zh-CN" altLang="zh-CN" dirty="0"/>
              <a:t>事故发生后，由于中央企业与地方政府</a:t>
            </a:r>
            <a:r>
              <a:rPr lang="zh-CN" altLang="zh-CN" dirty="0">
                <a:solidFill>
                  <a:schemeClr val="accent6">
                    <a:lumMod val="75000"/>
                  </a:schemeClr>
                </a:solidFill>
              </a:rPr>
              <a:t>特别是区县级人民政府在事故报告、情况通报方面程序不完善</a:t>
            </a:r>
            <a:r>
              <a:rPr lang="zh-CN" altLang="zh-CN" dirty="0"/>
              <a:t>，</a:t>
            </a:r>
            <a:r>
              <a:rPr lang="zh-CN" altLang="zh-CN" b="1" i="1" u="sng" dirty="0">
                <a:solidFill>
                  <a:srgbClr val="006666"/>
                </a:solidFill>
              </a:rPr>
              <a:t>没有制定相互衔接的应急预案</a:t>
            </a:r>
            <a:r>
              <a:rPr lang="zh-CN" altLang="zh-CN" dirty="0"/>
              <a:t>，导致企业与地方政府之间缺乏及时沟通协调。</a:t>
            </a:r>
            <a:endParaRPr lang="en-US" altLang="zh-CN" dirty="0"/>
          </a:p>
          <a:p>
            <a:pPr>
              <a:lnSpc>
                <a:spcPct val="130000"/>
              </a:lnSpc>
            </a:pPr>
            <a:r>
              <a:rPr lang="zh-CN" altLang="zh-CN" dirty="0"/>
              <a:t>钻探公司先报告四川石油管理局，再转报重庆市安监局，然后转报市政府，最后才通知开县县政府，</a:t>
            </a:r>
            <a:r>
              <a:rPr lang="zh-CN" altLang="zh-CN" b="1" i="1" u="sng" dirty="0">
                <a:solidFill>
                  <a:srgbClr val="006666"/>
                </a:solidFill>
              </a:rPr>
              <a:t>此时距事故发生已有</a:t>
            </a:r>
            <a:r>
              <a:rPr lang="en-US" altLang="zh-CN" b="1" i="1" u="sng" dirty="0">
                <a:solidFill>
                  <a:srgbClr val="006666"/>
                </a:solidFill>
              </a:rPr>
              <a:t>1</a:t>
            </a:r>
            <a:r>
              <a:rPr lang="zh-CN" altLang="zh-CN" b="1" i="1" u="sng" dirty="0">
                <a:solidFill>
                  <a:srgbClr val="006666"/>
                </a:solidFill>
              </a:rPr>
              <a:t>个半小时</a:t>
            </a:r>
            <a:r>
              <a:rPr lang="zh-CN" altLang="zh-CN" dirty="0"/>
              <a:t>，而人员伤亡最大的高桥镇却一直没有接到钻井队事故报告，致使事故应急救援严重滞后。</a:t>
            </a:r>
          </a:p>
        </p:txBody>
      </p:sp>
      <p:sp>
        <p:nvSpPr>
          <p:cNvPr id="3" name="矩形 2">
            <a:extLst>
              <a:ext uri="{FF2B5EF4-FFF2-40B4-BE49-F238E27FC236}">
                <a16:creationId xmlns:a16="http://schemas.microsoft.com/office/drawing/2014/main" id="{B2CE3112-50B6-49C7-8A53-A97D9B68BE26}"/>
              </a:ext>
            </a:extLst>
          </p:cNvPr>
          <p:cNvSpPr/>
          <p:nvPr/>
        </p:nvSpPr>
        <p:spPr>
          <a:xfrm>
            <a:off x="170464" y="836719"/>
            <a:ext cx="1402521" cy="422039"/>
          </a:xfrm>
          <a:prstGeom prst="rect">
            <a:avLst/>
          </a:prstGeom>
          <a:solidFill>
            <a:schemeClr val="accent2">
              <a:lumMod val="60000"/>
              <a:lumOff val="40000"/>
            </a:schemeClr>
          </a:solidFill>
        </p:spPr>
        <p:txBody>
          <a:bodyPr wrap="square">
            <a:spAutoFit/>
          </a:bodyPr>
          <a:lstStyle/>
          <a:p>
            <a:pPr>
              <a:lnSpc>
                <a:spcPct val="130000"/>
              </a:lnSpc>
            </a:pPr>
            <a:r>
              <a:rPr lang="zh-CN" altLang="en-US" b="1" dirty="0"/>
              <a:t>事故案例：</a:t>
            </a:r>
            <a:endParaRPr lang="en-US" altLang="zh-CN" b="1" dirty="0"/>
          </a:p>
        </p:txBody>
      </p:sp>
      <p:pic>
        <p:nvPicPr>
          <p:cNvPr id="5" name="图片 4">
            <a:extLst>
              <a:ext uri="{FF2B5EF4-FFF2-40B4-BE49-F238E27FC236}">
                <a16:creationId xmlns:a16="http://schemas.microsoft.com/office/drawing/2014/main" id="{7E9A4AD8-CB16-4485-9FA3-54A910FE0016}"/>
              </a:ext>
            </a:extLst>
          </p:cNvPr>
          <p:cNvPicPr>
            <a:picLocks noChangeAspect="1"/>
          </p:cNvPicPr>
          <p:nvPr/>
        </p:nvPicPr>
        <p:blipFill>
          <a:blip r:embed="rId2"/>
          <a:stretch>
            <a:fillRect/>
          </a:stretch>
        </p:blipFill>
        <p:spPr>
          <a:xfrm>
            <a:off x="1678361" y="836719"/>
            <a:ext cx="2361905" cy="1857143"/>
          </a:xfrm>
          <a:prstGeom prst="rect">
            <a:avLst/>
          </a:prstGeom>
        </p:spPr>
      </p:pic>
      <p:pic>
        <p:nvPicPr>
          <p:cNvPr id="6" name="图片 5">
            <a:extLst>
              <a:ext uri="{FF2B5EF4-FFF2-40B4-BE49-F238E27FC236}">
                <a16:creationId xmlns:a16="http://schemas.microsoft.com/office/drawing/2014/main" id="{6059E4B6-5AC5-4979-8F69-16CD86DD845C}"/>
              </a:ext>
            </a:extLst>
          </p:cNvPr>
          <p:cNvPicPr>
            <a:picLocks noChangeAspect="1"/>
          </p:cNvPicPr>
          <p:nvPr/>
        </p:nvPicPr>
        <p:blipFill>
          <a:blip r:embed="rId3"/>
          <a:stretch>
            <a:fillRect/>
          </a:stretch>
        </p:blipFill>
        <p:spPr>
          <a:xfrm>
            <a:off x="4348843" y="836720"/>
            <a:ext cx="2545444" cy="1872086"/>
          </a:xfrm>
          <a:prstGeom prst="rect">
            <a:avLst/>
          </a:prstGeom>
        </p:spPr>
      </p:pic>
    </p:spTree>
    <p:extLst>
      <p:ext uri="{BB962C8B-B14F-4D97-AF65-F5344CB8AC3E}">
        <p14:creationId xmlns:p14="http://schemas.microsoft.com/office/powerpoint/2010/main" val="25513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922008381"/>
              </p:ext>
            </p:extLst>
          </p:nvPr>
        </p:nvGraphicFramePr>
        <p:xfrm>
          <a:off x="1" y="2604418"/>
          <a:ext cx="9143999" cy="1681480"/>
        </p:xfrm>
        <a:graphic>
          <a:graphicData uri="http://schemas.openxmlformats.org/drawingml/2006/table">
            <a:tbl>
              <a:tblPr firstRow="1" bandRow="1">
                <a:tableStyleId>{72833802-FEF1-4C79-8D5D-14CF1EAF98D9}</a:tableStyleId>
              </a:tblPr>
              <a:tblGrid>
                <a:gridCol w="1257300">
                  <a:extLst>
                    <a:ext uri="{9D8B030D-6E8A-4147-A177-3AD203B41FA5}">
                      <a16:colId xmlns:a16="http://schemas.microsoft.com/office/drawing/2014/main" val="3771089194"/>
                    </a:ext>
                  </a:extLst>
                </a:gridCol>
                <a:gridCol w="3951514">
                  <a:extLst>
                    <a:ext uri="{9D8B030D-6E8A-4147-A177-3AD203B41FA5}">
                      <a16:colId xmlns:a16="http://schemas.microsoft.com/office/drawing/2014/main" val="3737978645"/>
                    </a:ext>
                  </a:extLst>
                </a:gridCol>
                <a:gridCol w="1420587">
                  <a:extLst>
                    <a:ext uri="{9D8B030D-6E8A-4147-A177-3AD203B41FA5}">
                      <a16:colId xmlns:a16="http://schemas.microsoft.com/office/drawing/2014/main" val="3317198830"/>
                    </a:ext>
                  </a:extLst>
                </a:gridCol>
                <a:gridCol w="2514598">
                  <a:extLst>
                    <a:ext uri="{9D8B030D-6E8A-4147-A177-3AD203B41FA5}">
                      <a16:colId xmlns:a16="http://schemas.microsoft.com/office/drawing/2014/main" val="1465755359"/>
                    </a:ext>
                  </a:extLst>
                </a:gridCol>
              </a:tblGrid>
              <a:tr h="370840">
                <a:tc>
                  <a:txBody>
                    <a:bodyPr/>
                    <a:lstStyle/>
                    <a:p>
                      <a:pPr algn="ctr"/>
                      <a:r>
                        <a:rPr lang="zh-CN" altLang="en-US" sz="1800" b="1" dirty="0">
                          <a:latin typeface="仿宋" panose="02010609060101010101" pitchFamily="49" charset="-122"/>
                          <a:ea typeface="仿宋" panose="02010609060101010101" pitchFamily="49" charset="-122"/>
                        </a:rPr>
                        <a:t>项目</a:t>
                      </a:r>
                    </a:p>
                  </a:txBody>
                  <a:tcPr/>
                </a:tc>
                <a:tc>
                  <a:txBody>
                    <a:bodyPr/>
                    <a:lstStyle/>
                    <a:p>
                      <a:pPr algn="ctr"/>
                      <a:r>
                        <a:rPr lang="zh-CN" altLang="en-US" sz="18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8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8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600" dirty="0">
                          <a:latin typeface="仿宋" panose="02010609060101010101" pitchFamily="49" charset="-122"/>
                          <a:ea typeface="仿宋" panose="02010609060101010101" pitchFamily="49" charset="-122"/>
                        </a:rPr>
                        <a:t>应急处置卡</a:t>
                      </a:r>
                    </a:p>
                  </a:txBody>
                  <a:tcPr/>
                </a:tc>
                <a:tc>
                  <a:txBody>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）针对工作场所、岗位的特点，编制简明、实用、有效的应急处置卡；</a:t>
                      </a: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）应急处置卡应当规定</a:t>
                      </a:r>
                      <a:r>
                        <a:rPr lang="zh-CN" altLang="en-US" sz="1600" i="1" u="sng" kern="1200" dirty="0">
                          <a:solidFill>
                            <a:srgbClr val="006666"/>
                          </a:solidFill>
                          <a:latin typeface="仿宋" panose="02010609060101010101" pitchFamily="49" charset="-122"/>
                          <a:ea typeface="仿宋" panose="02010609060101010101" pitchFamily="49" charset="-122"/>
                          <a:cs typeface="+mn-cs"/>
                        </a:rPr>
                        <a:t>重点岗位、人员的应急处置程序和措施</a:t>
                      </a:r>
                      <a:r>
                        <a:rPr lang="zh-CN" altLang="en-US" sz="1600" dirty="0">
                          <a:solidFill>
                            <a:srgbClr val="006666"/>
                          </a:solidFill>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以及</a:t>
                      </a:r>
                      <a:r>
                        <a:rPr lang="zh-CN" altLang="en-US" sz="1600" i="1" u="sng" kern="1200" dirty="0">
                          <a:solidFill>
                            <a:srgbClr val="006666"/>
                          </a:solidFill>
                          <a:latin typeface="仿宋" panose="02010609060101010101" pitchFamily="49" charset="-122"/>
                          <a:ea typeface="仿宋" panose="02010609060101010101" pitchFamily="49" charset="-122"/>
                          <a:cs typeface="+mn-cs"/>
                        </a:rPr>
                        <a:t>相关联络人员和联系方式</a:t>
                      </a:r>
                      <a:r>
                        <a:rPr lang="zh-CN" altLang="en-US" sz="1600" dirty="0">
                          <a:latin typeface="仿宋" panose="02010609060101010101" pitchFamily="49" charset="-122"/>
                          <a:ea typeface="仿宋" panose="02010609060101010101" pitchFamily="49" charset="-122"/>
                        </a:rPr>
                        <a:t>，并</a:t>
                      </a:r>
                      <a:r>
                        <a:rPr lang="zh-CN" altLang="en-US" sz="1600" i="1" u="sng" kern="1200" dirty="0">
                          <a:solidFill>
                            <a:srgbClr val="006666"/>
                          </a:solidFill>
                          <a:latin typeface="仿宋" panose="02010609060101010101" pitchFamily="49" charset="-122"/>
                          <a:ea typeface="仿宋" panose="02010609060101010101" pitchFamily="49" charset="-122"/>
                          <a:cs typeface="+mn-cs"/>
                        </a:rPr>
                        <a:t>便于携带</a:t>
                      </a:r>
                      <a:r>
                        <a:rPr lang="zh-CN" altLang="en-US" sz="1600" dirty="0">
                          <a:latin typeface="仿宋" panose="02010609060101010101" pitchFamily="49" charset="-122"/>
                          <a:ea typeface="仿宋" panose="02010609060101010101" pitchFamily="49" charset="-122"/>
                        </a:rPr>
                        <a:t>。</a:t>
                      </a:r>
                    </a:p>
                  </a:txBody>
                  <a:tcPr/>
                </a:tc>
                <a:tc>
                  <a:txBody>
                    <a:bodyPr/>
                    <a:lstStyle/>
                    <a:p>
                      <a:r>
                        <a:rPr lang="zh-CN" altLang="en-US" sz="1600" kern="1200" dirty="0">
                          <a:solidFill>
                            <a:srgbClr val="006666"/>
                          </a:solidFill>
                          <a:latin typeface="仿宋" panose="02010609060101010101" pitchFamily="49" charset="-122"/>
                          <a:ea typeface="仿宋" panose="02010609060101010101" pitchFamily="49" charset="-122"/>
                          <a:cs typeface="+mn-cs"/>
                        </a:rPr>
                        <a:t>企业应急处置卡</a:t>
                      </a:r>
                      <a:r>
                        <a:rPr lang="zh-CN" altLang="en-US" sz="16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600" dirty="0">
                          <a:latin typeface="仿宋" panose="02010609060101010101" pitchFamily="49" charset="-122"/>
                          <a:ea typeface="仿宋" panose="02010609060101010101" pitchFamily="49" charset="-122"/>
                        </a:rPr>
                        <a:t>总分</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分。编制应急处置卡的得</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分；员工使用应急处置卡的再得</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6</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20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
        <p:nvSpPr>
          <p:cNvPr id="5" name="矩形 4">
            <a:extLst>
              <a:ext uri="{FF2B5EF4-FFF2-40B4-BE49-F238E27FC236}">
                <a16:creationId xmlns:a16="http://schemas.microsoft.com/office/drawing/2014/main" id="{8793C497-D82B-4A1C-A445-C3F26892D05B}"/>
              </a:ext>
            </a:extLst>
          </p:cNvPr>
          <p:cNvSpPr/>
          <p:nvPr/>
        </p:nvSpPr>
        <p:spPr>
          <a:xfrm>
            <a:off x="337455" y="985144"/>
            <a:ext cx="8469087" cy="1477328"/>
          </a:xfrm>
          <a:prstGeom prst="rect">
            <a:avLst/>
          </a:prstGeom>
          <a:solidFill>
            <a:srgbClr val="FFC000"/>
          </a:solidFill>
        </p:spPr>
        <p:txBody>
          <a:bodyPr wrap="square">
            <a:spAutoFit/>
          </a:bodyPr>
          <a:lstStyle/>
          <a:p>
            <a:r>
              <a:rPr lang="zh-CN" altLang="zh-CN" b="1" dirty="0">
                <a:solidFill>
                  <a:srgbClr val="006666"/>
                </a:solidFill>
                <a:ea typeface="仿宋_GB2312"/>
                <a:cs typeface="宋体" panose="02010600030101010101" pitchFamily="2" charset="-122"/>
              </a:rPr>
              <a:t>重点岗位应急处置卡</a:t>
            </a:r>
            <a:r>
              <a:rPr lang="zh-CN" altLang="zh-CN" dirty="0">
                <a:solidFill>
                  <a:srgbClr val="000000"/>
                </a:solidFill>
                <a:ea typeface="仿宋_GB2312"/>
                <a:cs typeface="宋体" panose="02010600030101010101" pitchFamily="2" charset="-122"/>
              </a:rPr>
              <a:t>是加强应急知识普及、面向企业一线从业人员的应急技能培训和提高自救互救能力的有效手段。</a:t>
            </a:r>
            <a:endParaRPr lang="en-US" altLang="zh-CN" dirty="0">
              <a:solidFill>
                <a:srgbClr val="000000"/>
              </a:solidFill>
              <a:ea typeface="仿宋_GB2312"/>
              <a:cs typeface="宋体" panose="02010600030101010101" pitchFamily="2" charset="-122"/>
            </a:endParaRPr>
          </a:p>
          <a:p>
            <a:r>
              <a:rPr lang="zh-CN" altLang="en-US" b="1" dirty="0">
                <a:solidFill>
                  <a:srgbClr val="006666"/>
                </a:solidFill>
              </a:rPr>
              <a:t>针对关键岗位、危险性因素较大的岗位</a:t>
            </a:r>
            <a:r>
              <a:rPr lang="zh-CN" altLang="en-US" dirty="0"/>
              <a:t>，参照预案（特别是现场处置方案）的相关内容，将应急程序简明化、图表化，将联系方式明晰化，制作易于查看的现场处置卡。</a:t>
            </a:r>
          </a:p>
        </p:txBody>
      </p:sp>
      <p:sp>
        <p:nvSpPr>
          <p:cNvPr id="6" name="矩形 5">
            <a:extLst>
              <a:ext uri="{FF2B5EF4-FFF2-40B4-BE49-F238E27FC236}">
                <a16:creationId xmlns:a16="http://schemas.microsoft.com/office/drawing/2014/main" id="{CFCBB674-0D42-4E2B-B9C1-041B12258E6F}"/>
              </a:ext>
            </a:extLst>
          </p:cNvPr>
          <p:cNvSpPr/>
          <p:nvPr/>
        </p:nvSpPr>
        <p:spPr>
          <a:xfrm>
            <a:off x="453569" y="4931505"/>
            <a:ext cx="8469087" cy="1200329"/>
          </a:xfrm>
          <a:prstGeom prst="rect">
            <a:avLst/>
          </a:prstGeom>
          <a:ln>
            <a:solidFill>
              <a:srgbClr val="00B050"/>
            </a:solidFill>
          </a:ln>
        </p:spPr>
        <p:txBody>
          <a:bodyPr wrap="square">
            <a:spAutoFit/>
          </a:bodyPr>
          <a:lstStyle/>
          <a:p>
            <a:pPr marL="285750" indent="-285750">
              <a:buFont typeface="Arial" panose="020B0604020202020204" pitchFamily="34" charset="0"/>
              <a:buChar char="•"/>
            </a:pPr>
            <a:r>
              <a:rPr lang="zh-CN" altLang="en-US" dirty="0">
                <a:latin typeface="tahoma" panose="020B0604030504040204" pitchFamily="34" charset="0"/>
              </a:rPr>
              <a:t>第十九条  生产经营单位应当在编制应急预案的基础上，针对工作场所、岗位的特点，编制简明、实用、有效的应急处置卡。</a:t>
            </a:r>
          </a:p>
          <a:p>
            <a:pPr marL="285750" indent="-285750">
              <a:buFont typeface="Arial" panose="020B0604020202020204" pitchFamily="34" charset="0"/>
              <a:buChar char="•"/>
            </a:pPr>
            <a:r>
              <a:rPr lang="zh-CN" altLang="en-US" dirty="0">
                <a:latin typeface="tahoma" panose="020B0604030504040204" pitchFamily="34" charset="0"/>
              </a:rPr>
              <a:t>应急处置卡应当规定重点岗位、人员的</a:t>
            </a:r>
            <a:r>
              <a:rPr lang="zh-CN" altLang="en-US" dirty="0">
                <a:solidFill>
                  <a:srgbClr val="006666"/>
                </a:solidFill>
                <a:latin typeface="tahoma" panose="020B0604030504040204" pitchFamily="34" charset="0"/>
              </a:rPr>
              <a:t>应急处置程序和措施</a:t>
            </a:r>
            <a:r>
              <a:rPr lang="zh-CN" altLang="en-US" dirty="0">
                <a:latin typeface="tahoma" panose="020B0604030504040204" pitchFamily="34" charset="0"/>
              </a:rPr>
              <a:t>，以及相关</a:t>
            </a:r>
            <a:r>
              <a:rPr lang="zh-CN" altLang="en-US" dirty="0">
                <a:solidFill>
                  <a:srgbClr val="006666"/>
                </a:solidFill>
                <a:latin typeface="tahoma" panose="020B0604030504040204" pitchFamily="34" charset="0"/>
              </a:rPr>
              <a:t>联络人员和联系方式</a:t>
            </a:r>
            <a:r>
              <a:rPr lang="zh-CN" altLang="en-US" dirty="0">
                <a:latin typeface="tahoma" panose="020B0604030504040204" pitchFamily="34" charset="0"/>
              </a:rPr>
              <a:t>，便于从业人员携带。</a:t>
            </a:r>
          </a:p>
        </p:txBody>
      </p:sp>
      <p:sp>
        <p:nvSpPr>
          <p:cNvPr id="7" name="文本框 6">
            <a:extLst>
              <a:ext uri="{FF2B5EF4-FFF2-40B4-BE49-F238E27FC236}">
                <a16:creationId xmlns:a16="http://schemas.microsoft.com/office/drawing/2014/main" id="{33855C69-72FC-47FB-9B6D-A7DB48145D32}"/>
              </a:ext>
            </a:extLst>
          </p:cNvPr>
          <p:cNvSpPr txBox="1"/>
          <p:nvPr/>
        </p:nvSpPr>
        <p:spPr>
          <a:xfrm>
            <a:off x="337807" y="4390740"/>
            <a:ext cx="8700610" cy="400110"/>
          </a:xfrm>
          <a:prstGeom prst="rect">
            <a:avLst/>
          </a:prstGeom>
          <a:noFill/>
        </p:spPr>
        <p:txBody>
          <a:bodyPr wrap="square" rtlCol="0">
            <a:spAutoFit/>
          </a:bodyPr>
          <a:lstStyle/>
          <a:p>
            <a:r>
              <a:rPr lang="zh-CN" altLang="en-US" sz="2000" b="1" dirty="0">
                <a:solidFill>
                  <a:schemeClr val="accent6">
                    <a:lumMod val="75000"/>
                  </a:schemeClr>
                </a:solidFill>
              </a:rPr>
              <a:t>主要依据：</a:t>
            </a:r>
            <a:r>
              <a:rPr lang="en-US" altLang="zh-CN" sz="2000" b="1" dirty="0">
                <a:solidFill>
                  <a:schemeClr val="accent6">
                    <a:lumMod val="75000"/>
                  </a:schemeClr>
                </a:solidFill>
              </a:rPr>
              <a:t>《</a:t>
            </a:r>
            <a:r>
              <a:rPr lang="zh-CN" altLang="en-US" sz="2000" b="1" dirty="0">
                <a:solidFill>
                  <a:schemeClr val="accent6">
                    <a:lumMod val="75000"/>
                  </a:schemeClr>
                </a:solidFill>
              </a:rPr>
              <a:t>生产安全事故应急预案管理办法</a:t>
            </a:r>
            <a:r>
              <a:rPr lang="en-US" altLang="zh-CN" sz="2000" b="1" dirty="0">
                <a:solidFill>
                  <a:schemeClr val="accent6">
                    <a:lumMod val="75000"/>
                  </a:schemeClr>
                </a:solidFill>
              </a:rPr>
              <a:t>》</a:t>
            </a:r>
            <a:r>
              <a:rPr lang="zh-CN" altLang="en-US" sz="2000" b="1" dirty="0">
                <a:solidFill>
                  <a:schemeClr val="accent6">
                    <a:lumMod val="75000"/>
                  </a:schemeClr>
                </a:solidFill>
              </a:rPr>
              <a:t>（国家安监总局 第</a:t>
            </a:r>
            <a:r>
              <a:rPr lang="en-US" altLang="zh-CN" sz="2000" b="1" dirty="0">
                <a:solidFill>
                  <a:schemeClr val="accent6">
                    <a:lumMod val="75000"/>
                  </a:schemeClr>
                </a:solidFill>
              </a:rPr>
              <a:t>88</a:t>
            </a:r>
            <a:r>
              <a:rPr lang="zh-CN" altLang="en-US" sz="2000" b="1" dirty="0">
                <a:solidFill>
                  <a:schemeClr val="accent6">
                    <a:lumMod val="75000"/>
                  </a:schemeClr>
                </a:solidFill>
              </a:rPr>
              <a:t>号令）</a:t>
            </a:r>
          </a:p>
        </p:txBody>
      </p:sp>
    </p:spTree>
    <p:extLst>
      <p:ext uri="{BB962C8B-B14F-4D97-AF65-F5344CB8AC3E}">
        <p14:creationId xmlns:p14="http://schemas.microsoft.com/office/powerpoint/2010/main" val="373937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CCA1CB95-C13E-48BF-AD3C-21E883444BD0}"/>
              </a:ext>
            </a:extLst>
          </p:cNvPr>
          <p:cNvSpPr txBox="1">
            <a:spLocks/>
          </p:cNvSpPr>
          <p:nvPr/>
        </p:nvSpPr>
        <p:spPr bwMode="auto">
          <a:xfrm>
            <a:off x="367795" y="411746"/>
            <a:ext cx="853557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盲目施救，造成伤亡扩大</a:t>
            </a:r>
          </a:p>
        </p:txBody>
      </p:sp>
      <p:sp>
        <p:nvSpPr>
          <p:cNvPr id="3" name="矩形 2">
            <a:extLst>
              <a:ext uri="{FF2B5EF4-FFF2-40B4-BE49-F238E27FC236}">
                <a16:creationId xmlns:a16="http://schemas.microsoft.com/office/drawing/2014/main" id="{35E9C46E-9C29-4C83-A4C7-998651096005}"/>
              </a:ext>
            </a:extLst>
          </p:cNvPr>
          <p:cNvSpPr/>
          <p:nvPr/>
        </p:nvSpPr>
        <p:spPr>
          <a:xfrm>
            <a:off x="544844" y="1215644"/>
            <a:ext cx="8181474" cy="129941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一家知名跨国化工公司曾做过统计，有限空间作业事故中死亡人员有</a:t>
            </a:r>
            <a:r>
              <a:rPr lang="en-US" altLang="zh-CN" sz="2400" b="1" i="1" dirty="0">
                <a:solidFill>
                  <a:srgbClr val="006666"/>
                </a:solidFill>
              </a:rPr>
              <a:t>50</a:t>
            </a:r>
            <a:r>
              <a:rPr lang="zh-CN" altLang="en-US" sz="2400" b="1" i="1" dirty="0">
                <a:solidFill>
                  <a:srgbClr val="006666"/>
                </a:solidFill>
              </a:rPr>
              <a:t>％</a:t>
            </a:r>
            <a:r>
              <a:rPr lang="zh-CN" altLang="en-US" sz="2400" dirty="0">
                <a:solidFill>
                  <a:schemeClr val="tx1"/>
                </a:solidFill>
              </a:rPr>
              <a:t>是救援人员，因为施救不当造成伤亡扩大。</a:t>
            </a:r>
          </a:p>
        </p:txBody>
      </p:sp>
      <p:sp>
        <p:nvSpPr>
          <p:cNvPr id="9" name="矩形 8">
            <a:extLst>
              <a:ext uri="{FF2B5EF4-FFF2-40B4-BE49-F238E27FC236}">
                <a16:creationId xmlns:a16="http://schemas.microsoft.com/office/drawing/2014/main" id="{F79B38A1-CD04-436E-A3E8-57837ED85901}"/>
              </a:ext>
            </a:extLst>
          </p:cNvPr>
          <p:cNvSpPr/>
          <p:nvPr/>
        </p:nvSpPr>
        <p:spPr>
          <a:xfrm>
            <a:off x="544845" y="3096084"/>
            <a:ext cx="8181473" cy="1026695"/>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提升有限空间作业企业应急管理及应急救援的能力，具有重要的意义。</a:t>
            </a:r>
            <a:endParaRPr lang="en-US" altLang="zh-CN" sz="2400" dirty="0">
              <a:solidFill>
                <a:schemeClr val="tx1"/>
              </a:solidFill>
            </a:endParaRPr>
          </a:p>
        </p:txBody>
      </p:sp>
      <p:sp>
        <p:nvSpPr>
          <p:cNvPr id="10" name="箭头: 下 9">
            <a:extLst>
              <a:ext uri="{FF2B5EF4-FFF2-40B4-BE49-F238E27FC236}">
                <a16:creationId xmlns:a16="http://schemas.microsoft.com/office/drawing/2014/main" id="{00D483C5-29CE-4ED2-B955-CFD8484A8E43}"/>
              </a:ext>
            </a:extLst>
          </p:cNvPr>
          <p:cNvSpPr/>
          <p:nvPr/>
        </p:nvSpPr>
        <p:spPr>
          <a:xfrm>
            <a:off x="4042023" y="2645396"/>
            <a:ext cx="1187116" cy="345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9" descr="114">
            <a:extLst>
              <a:ext uri="{FF2B5EF4-FFF2-40B4-BE49-F238E27FC236}">
                <a16:creationId xmlns:a16="http://schemas.microsoft.com/office/drawing/2014/main" id="{FE6D0B60-E277-48B5-BC88-FDD580241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02" y="4632325"/>
            <a:ext cx="16700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111">
            <a:extLst>
              <a:ext uri="{FF2B5EF4-FFF2-40B4-BE49-F238E27FC236}">
                <a16:creationId xmlns:a16="http://schemas.microsoft.com/office/drawing/2014/main" id="{EFD5CBE6-0F16-4CBA-81B0-C47564658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1" y="4586288"/>
            <a:ext cx="302895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u=3472157239,3145386991&amp;fm=0&amp;gp=36">
            <a:hlinkClick r:id="rId4"/>
            <a:extLst>
              <a:ext uri="{FF2B5EF4-FFF2-40B4-BE49-F238E27FC236}">
                <a16:creationId xmlns:a16="http://schemas.microsoft.com/office/drawing/2014/main" id="{6C3413E5-1991-4515-BC3C-22F3BEC56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1" y="4586288"/>
            <a:ext cx="1703784"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yxkj4">
            <a:extLst>
              <a:ext uri="{FF2B5EF4-FFF2-40B4-BE49-F238E27FC236}">
                <a16:creationId xmlns:a16="http://schemas.microsoft.com/office/drawing/2014/main" id="{34B73727-0C15-4E11-A2D0-D1AEBC5F6D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8025" y="4674394"/>
            <a:ext cx="20859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0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D2FDCD2-88C8-4044-8FBC-FD51B39AA912}"/>
              </a:ext>
            </a:extLst>
          </p:cNvPr>
          <p:cNvPicPr>
            <a:picLocks noChangeAspect="1"/>
          </p:cNvPicPr>
          <p:nvPr/>
        </p:nvPicPr>
        <p:blipFill>
          <a:blip r:embed="rId2"/>
          <a:stretch>
            <a:fillRect/>
          </a:stretch>
        </p:blipFill>
        <p:spPr>
          <a:xfrm>
            <a:off x="1520489" y="557743"/>
            <a:ext cx="2395094" cy="3343001"/>
          </a:xfrm>
          <a:prstGeom prst="rect">
            <a:avLst/>
          </a:prstGeom>
        </p:spPr>
      </p:pic>
      <p:pic>
        <p:nvPicPr>
          <p:cNvPr id="8" name="图片 7">
            <a:extLst>
              <a:ext uri="{FF2B5EF4-FFF2-40B4-BE49-F238E27FC236}">
                <a16:creationId xmlns:a16="http://schemas.microsoft.com/office/drawing/2014/main" id="{A1ABA9C3-4D0F-4E4B-A3AB-34DE0E5412A9}"/>
              </a:ext>
            </a:extLst>
          </p:cNvPr>
          <p:cNvPicPr>
            <a:picLocks noChangeAspect="1"/>
          </p:cNvPicPr>
          <p:nvPr/>
        </p:nvPicPr>
        <p:blipFill>
          <a:blip r:embed="rId3"/>
          <a:stretch>
            <a:fillRect/>
          </a:stretch>
        </p:blipFill>
        <p:spPr>
          <a:xfrm>
            <a:off x="4141070" y="671937"/>
            <a:ext cx="4146424" cy="3034651"/>
          </a:xfrm>
          <a:prstGeom prst="rect">
            <a:avLst/>
          </a:prstGeom>
        </p:spPr>
      </p:pic>
      <p:pic>
        <p:nvPicPr>
          <p:cNvPr id="9" name="图片 8">
            <a:extLst>
              <a:ext uri="{FF2B5EF4-FFF2-40B4-BE49-F238E27FC236}">
                <a16:creationId xmlns:a16="http://schemas.microsoft.com/office/drawing/2014/main" id="{E884EE88-77F1-4F05-B483-0CF9EBA94D6E}"/>
              </a:ext>
            </a:extLst>
          </p:cNvPr>
          <p:cNvPicPr>
            <a:picLocks noChangeAspect="1"/>
          </p:cNvPicPr>
          <p:nvPr/>
        </p:nvPicPr>
        <p:blipFill>
          <a:blip r:embed="rId4"/>
          <a:stretch>
            <a:fillRect/>
          </a:stretch>
        </p:blipFill>
        <p:spPr>
          <a:xfrm>
            <a:off x="673628" y="4094900"/>
            <a:ext cx="4088817" cy="2453290"/>
          </a:xfrm>
          <a:prstGeom prst="rect">
            <a:avLst/>
          </a:prstGeom>
        </p:spPr>
      </p:pic>
    </p:spTree>
    <p:extLst>
      <p:ext uri="{BB962C8B-B14F-4D97-AF65-F5344CB8AC3E}">
        <p14:creationId xmlns:p14="http://schemas.microsoft.com/office/powerpoint/2010/main" val="219282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bwMode="auto">
          <a:xfrm>
            <a:off x="174172"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应急预案的编制、评审、公布、备案</a:t>
            </a:r>
          </a:p>
        </p:txBody>
      </p:sp>
      <p:sp>
        <p:nvSpPr>
          <p:cNvPr id="5" name="矩形 4">
            <a:extLst>
              <a:ext uri="{FF2B5EF4-FFF2-40B4-BE49-F238E27FC236}">
                <a16:creationId xmlns:a16="http://schemas.microsoft.com/office/drawing/2014/main" id="{C79FA9D9-9F31-42F7-A1E6-353FE3A8A1D5}"/>
              </a:ext>
            </a:extLst>
          </p:cNvPr>
          <p:cNvSpPr/>
          <p:nvPr/>
        </p:nvSpPr>
        <p:spPr>
          <a:xfrm>
            <a:off x="584200" y="1484044"/>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应急风险评估</a:t>
            </a:r>
          </a:p>
        </p:txBody>
      </p:sp>
      <p:sp>
        <p:nvSpPr>
          <p:cNvPr id="6" name="箭头: 右 5">
            <a:extLst>
              <a:ext uri="{FF2B5EF4-FFF2-40B4-BE49-F238E27FC236}">
                <a16:creationId xmlns:a16="http://schemas.microsoft.com/office/drawing/2014/main" id="{A68E17D4-39EE-4CD8-B3DE-6148FA1825CE}"/>
              </a:ext>
            </a:extLst>
          </p:cNvPr>
          <p:cNvSpPr/>
          <p:nvPr/>
        </p:nvSpPr>
        <p:spPr>
          <a:xfrm>
            <a:off x="2622279" y="147579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箭头: 右 6">
            <a:extLst>
              <a:ext uri="{FF2B5EF4-FFF2-40B4-BE49-F238E27FC236}">
                <a16:creationId xmlns:a16="http://schemas.microsoft.com/office/drawing/2014/main" id="{435C4B61-1334-4280-B03C-7BA1F8D34151}"/>
              </a:ext>
            </a:extLst>
          </p:cNvPr>
          <p:cNvSpPr/>
          <p:nvPr/>
        </p:nvSpPr>
        <p:spPr>
          <a:xfrm rot="10800000">
            <a:off x="6241997" y="3439809"/>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矩形 8">
            <a:extLst>
              <a:ext uri="{FF2B5EF4-FFF2-40B4-BE49-F238E27FC236}">
                <a16:creationId xmlns:a16="http://schemas.microsoft.com/office/drawing/2014/main" id="{14607FEC-0F5F-46C1-AE1B-92419F41863C}"/>
              </a:ext>
            </a:extLst>
          </p:cNvPr>
          <p:cNvSpPr/>
          <p:nvPr/>
        </p:nvSpPr>
        <p:spPr>
          <a:xfrm>
            <a:off x="584199" y="229590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应急资源调查</a:t>
            </a:r>
          </a:p>
        </p:txBody>
      </p:sp>
      <p:sp>
        <p:nvSpPr>
          <p:cNvPr id="10" name="矩形 9">
            <a:extLst>
              <a:ext uri="{FF2B5EF4-FFF2-40B4-BE49-F238E27FC236}">
                <a16:creationId xmlns:a16="http://schemas.microsoft.com/office/drawing/2014/main" id="{DAF8B084-1F2E-475B-A215-114F25739082}"/>
              </a:ext>
            </a:extLst>
          </p:cNvPr>
          <p:cNvSpPr/>
          <p:nvPr/>
        </p:nvSpPr>
        <p:spPr>
          <a:xfrm>
            <a:off x="2901247" y="1320798"/>
            <a:ext cx="4675209" cy="8018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a:ea typeface="微软雅黑"/>
                <a:cs typeface="+mn-cs"/>
              </a:rPr>
              <a:t>明确风险种类、可能带来的后果、影响范围、需要采取的举措，判断企业面对风险的应急处置能力</a:t>
            </a:r>
          </a:p>
        </p:txBody>
      </p:sp>
      <p:sp>
        <p:nvSpPr>
          <p:cNvPr id="11" name="箭头: 右 10">
            <a:extLst>
              <a:ext uri="{FF2B5EF4-FFF2-40B4-BE49-F238E27FC236}">
                <a16:creationId xmlns:a16="http://schemas.microsoft.com/office/drawing/2014/main" id="{57AEE6C8-6306-4874-BD5D-0F774E8E879B}"/>
              </a:ext>
            </a:extLst>
          </p:cNvPr>
          <p:cNvSpPr/>
          <p:nvPr/>
        </p:nvSpPr>
        <p:spPr>
          <a:xfrm>
            <a:off x="2592613" y="235843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矩形 11">
            <a:extLst>
              <a:ext uri="{FF2B5EF4-FFF2-40B4-BE49-F238E27FC236}">
                <a16:creationId xmlns:a16="http://schemas.microsoft.com/office/drawing/2014/main" id="{4F4E0596-63B2-430C-BAC1-376AE56932EC}"/>
              </a:ext>
            </a:extLst>
          </p:cNvPr>
          <p:cNvSpPr/>
          <p:nvPr/>
        </p:nvSpPr>
        <p:spPr>
          <a:xfrm>
            <a:off x="2871581" y="2203438"/>
            <a:ext cx="4675209" cy="8018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a:ea typeface="微软雅黑"/>
                <a:cs typeface="+mn-cs"/>
              </a:rPr>
              <a:t>明确企业内、外部在面对安全生产事故时，第一时间所能调动的资源，判定在该资源支持下所能实现的应急举措的情况</a:t>
            </a:r>
          </a:p>
        </p:txBody>
      </p:sp>
      <p:sp>
        <p:nvSpPr>
          <p:cNvPr id="2" name="右大括号 1">
            <a:extLst>
              <a:ext uri="{FF2B5EF4-FFF2-40B4-BE49-F238E27FC236}">
                <a16:creationId xmlns:a16="http://schemas.microsoft.com/office/drawing/2014/main" id="{D2057489-7599-4AF3-8A7D-658B27A5263F}"/>
              </a:ext>
            </a:extLst>
          </p:cNvPr>
          <p:cNvSpPr/>
          <p:nvPr/>
        </p:nvSpPr>
        <p:spPr>
          <a:xfrm>
            <a:off x="7576456" y="1611087"/>
            <a:ext cx="249302" cy="120733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B0886424-86DB-4086-B676-E72063658651}"/>
              </a:ext>
            </a:extLst>
          </p:cNvPr>
          <p:cNvSpPr/>
          <p:nvPr/>
        </p:nvSpPr>
        <p:spPr>
          <a:xfrm rot="5400000">
            <a:off x="7309630" y="2531874"/>
            <a:ext cx="1206425"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矩形 13">
            <a:extLst>
              <a:ext uri="{FF2B5EF4-FFF2-40B4-BE49-F238E27FC236}">
                <a16:creationId xmlns:a16="http://schemas.microsoft.com/office/drawing/2014/main" id="{6D0C23AE-515E-43AF-8014-D2EA4A238149}"/>
              </a:ext>
            </a:extLst>
          </p:cNvPr>
          <p:cNvSpPr/>
          <p:nvPr/>
        </p:nvSpPr>
        <p:spPr>
          <a:xfrm>
            <a:off x="6542583" y="343980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应急预案编制</a:t>
            </a:r>
          </a:p>
        </p:txBody>
      </p:sp>
      <p:sp>
        <p:nvSpPr>
          <p:cNvPr id="15" name="矩形 14">
            <a:extLst>
              <a:ext uri="{FF2B5EF4-FFF2-40B4-BE49-F238E27FC236}">
                <a16:creationId xmlns:a16="http://schemas.microsoft.com/office/drawing/2014/main" id="{B35D7F59-BA01-4AEE-B1CE-E7B2F1275344}"/>
              </a:ext>
            </a:extLst>
          </p:cNvPr>
          <p:cNvSpPr/>
          <p:nvPr/>
        </p:nvSpPr>
        <p:spPr>
          <a:xfrm>
            <a:off x="4204978" y="3453315"/>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综合应急预案</a:t>
            </a:r>
          </a:p>
        </p:txBody>
      </p:sp>
      <p:sp>
        <p:nvSpPr>
          <p:cNvPr id="16" name="矩形 15">
            <a:extLst>
              <a:ext uri="{FF2B5EF4-FFF2-40B4-BE49-F238E27FC236}">
                <a16:creationId xmlns:a16="http://schemas.microsoft.com/office/drawing/2014/main" id="{06143815-A8A4-46E8-BB07-369027CD81B3}"/>
              </a:ext>
            </a:extLst>
          </p:cNvPr>
          <p:cNvSpPr/>
          <p:nvPr/>
        </p:nvSpPr>
        <p:spPr>
          <a:xfrm>
            <a:off x="4205402" y="4033884"/>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专项应急预案</a:t>
            </a:r>
          </a:p>
        </p:txBody>
      </p:sp>
      <p:sp>
        <p:nvSpPr>
          <p:cNvPr id="17" name="矩形 16">
            <a:extLst>
              <a:ext uri="{FF2B5EF4-FFF2-40B4-BE49-F238E27FC236}">
                <a16:creationId xmlns:a16="http://schemas.microsoft.com/office/drawing/2014/main" id="{F77E41D4-65A3-471C-8289-9B7CCFAB2F1D}"/>
              </a:ext>
            </a:extLst>
          </p:cNvPr>
          <p:cNvSpPr/>
          <p:nvPr/>
        </p:nvSpPr>
        <p:spPr>
          <a:xfrm>
            <a:off x="4233582" y="4614453"/>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现场处置方案</a:t>
            </a:r>
          </a:p>
        </p:txBody>
      </p:sp>
      <p:sp>
        <p:nvSpPr>
          <p:cNvPr id="18" name="箭头: 右 17">
            <a:extLst>
              <a:ext uri="{FF2B5EF4-FFF2-40B4-BE49-F238E27FC236}">
                <a16:creationId xmlns:a16="http://schemas.microsoft.com/office/drawing/2014/main" id="{DAB868BF-D335-4551-B78A-766F3460EB93}"/>
              </a:ext>
            </a:extLst>
          </p:cNvPr>
          <p:cNvSpPr/>
          <p:nvPr/>
        </p:nvSpPr>
        <p:spPr>
          <a:xfrm rot="10800000">
            <a:off x="3865324" y="3511294"/>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9" name="矩形 18">
            <a:extLst>
              <a:ext uri="{FF2B5EF4-FFF2-40B4-BE49-F238E27FC236}">
                <a16:creationId xmlns:a16="http://schemas.microsoft.com/office/drawing/2014/main" id="{2605CF05-CDEE-4C2B-A887-84A4FF2E7728}"/>
              </a:ext>
            </a:extLst>
          </p:cNvPr>
          <p:cNvSpPr/>
          <p:nvPr/>
        </p:nvSpPr>
        <p:spPr>
          <a:xfrm>
            <a:off x="2592612" y="3476583"/>
            <a:ext cx="1211601" cy="7180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000000"/>
                </a:solidFill>
                <a:latin typeface="微软雅黑"/>
                <a:ea typeface="微软雅黑"/>
              </a:rPr>
              <a:t>制作现场处置卡</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20" name="箭头: 右 19">
            <a:extLst>
              <a:ext uri="{FF2B5EF4-FFF2-40B4-BE49-F238E27FC236}">
                <a16:creationId xmlns:a16="http://schemas.microsoft.com/office/drawing/2014/main" id="{61679DAB-6936-41E4-A384-2E72DD77E9F9}"/>
              </a:ext>
            </a:extLst>
          </p:cNvPr>
          <p:cNvSpPr/>
          <p:nvPr/>
        </p:nvSpPr>
        <p:spPr>
          <a:xfrm rot="10800000">
            <a:off x="2263421" y="3602973"/>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1" name="矩形 20">
            <a:extLst>
              <a:ext uri="{FF2B5EF4-FFF2-40B4-BE49-F238E27FC236}">
                <a16:creationId xmlns:a16="http://schemas.microsoft.com/office/drawing/2014/main" id="{0472BA11-4B7B-47E4-9AB0-BB29FB229B63}"/>
              </a:ext>
            </a:extLst>
          </p:cNvPr>
          <p:cNvSpPr/>
          <p:nvPr/>
        </p:nvSpPr>
        <p:spPr>
          <a:xfrm>
            <a:off x="204784" y="3602974"/>
            <a:ext cx="2008414" cy="5225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dirty="0">
                <a:solidFill>
                  <a:srgbClr val="000000"/>
                </a:solidFill>
                <a:latin typeface="微软雅黑"/>
              </a:rPr>
              <a:t>应急预案评审</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22" name="箭头: 右 21">
            <a:extLst>
              <a:ext uri="{FF2B5EF4-FFF2-40B4-BE49-F238E27FC236}">
                <a16:creationId xmlns:a16="http://schemas.microsoft.com/office/drawing/2014/main" id="{2F1178D1-6D8C-4B3D-8884-055CD96F01BE}"/>
              </a:ext>
            </a:extLst>
          </p:cNvPr>
          <p:cNvSpPr/>
          <p:nvPr/>
        </p:nvSpPr>
        <p:spPr>
          <a:xfrm rot="5400000">
            <a:off x="947700" y="4000402"/>
            <a:ext cx="272342"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3" name="矩形 22">
            <a:extLst>
              <a:ext uri="{FF2B5EF4-FFF2-40B4-BE49-F238E27FC236}">
                <a16:creationId xmlns:a16="http://schemas.microsoft.com/office/drawing/2014/main" id="{520677B2-327B-451D-8390-4B1719B53167}"/>
              </a:ext>
            </a:extLst>
          </p:cNvPr>
          <p:cNvSpPr/>
          <p:nvPr/>
        </p:nvSpPr>
        <p:spPr>
          <a:xfrm>
            <a:off x="174172" y="4454798"/>
            <a:ext cx="2008414" cy="5225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dirty="0">
                <a:solidFill>
                  <a:srgbClr val="000000"/>
                </a:solidFill>
                <a:latin typeface="微软雅黑"/>
              </a:rPr>
              <a:t>应急预案公布</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24" name="箭头: 右 23">
            <a:extLst>
              <a:ext uri="{FF2B5EF4-FFF2-40B4-BE49-F238E27FC236}">
                <a16:creationId xmlns:a16="http://schemas.microsoft.com/office/drawing/2014/main" id="{A28D7B1F-1C28-4082-A0A7-3C26A1CA7991}"/>
              </a:ext>
            </a:extLst>
          </p:cNvPr>
          <p:cNvSpPr/>
          <p:nvPr/>
        </p:nvSpPr>
        <p:spPr>
          <a:xfrm rot="5400000">
            <a:off x="978312" y="4851134"/>
            <a:ext cx="272342"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5" name="矩形 24">
            <a:extLst>
              <a:ext uri="{FF2B5EF4-FFF2-40B4-BE49-F238E27FC236}">
                <a16:creationId xmlns:a16="http://schemas.microsoft.com/office/drawing/2014/main" id="{36385C7A-58B1-4844-AAE9-BF2DCB796196}"/>
              </a:ext>
            </a:extLst>
          </p:cNvPr>
          <p:cNvSpPr/>
          <p:nvPr/>
        </p:nvSpPr>
        <p:spPr>
          <a:xfrm>
            <a:off x="204784" y="5305530"/>
            <a:ext cx="2008414" cy="5225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dirty="0">
                <a:solidFill>
                  <a:srgbClr val="000000"/>
                </a:solidFill>
                <a:latin typeface="微软雅黑"/>
              </a:rPr>
              <a:t>应急预案备案</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26" name="箭头: 右 25">
            <a:extLst>
              <a:ext uri="{FF2B5EF4-FFF2-40B4-BE49-F238E27FC236}">
                <a16:creationId xmlns:a16="http://schemas.microsoft.com/office/drawing/2014/main" id="{E0E5CC4E-44C3-4758-9F0F-3785DF9E5CFC}"/>
              </a:ext>
            </a:extLst>
          </p:cNvPr>
          <p:cNvSpPr/>
          <p:nvPr/>
        </p:nvSpPr>
        <p:spPr>
          <a:xfrm>
            <a:off x="2240642" y="5305530"/>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7" name="矩形 26">
            <a:extLst>
              <a:ext uri="{FF2B5EF4-FFF2-40B4-BE49-F238E27FC236}">
                <a16:creationId xmlns:a16="http://schemas.microsoft.com/office/drawing/2014/main" id="{7753BE86-5192-4B3B-ABFB-6DCF625484D1}"/>
              </a:ext>
            </a:extLst>
          </p:cNvPr>
          <p:cNvSpPr/>
          <p:nvPr/>
        </p:nvSpPr>
        <p:spPr>
          <a:xfrm>
            <a:off x="2607818" y="5305529"/>
            <a:ext cx="1790208" cy="8600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dirty="0">
                <a:solidFill>
                  <a:srgbClr val="000000"/>
                </a:solidFill>
                <a:latin typeface="微软雅黑"/>
              </a:rPr>
              <a:t>应急预案定期评估</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28" name="箭头: 右 27">
            <a:extLst>
              <a:ext uri="{FF2B5EF4-FFF2-40B4-BE49-F238E27FC236}">
                <a16:creationId xmlns:a16="http://schemas.microsoft.com/office/drawing/2014/main" id="{E575D59C-9984-4224-875E-706BDE5DB32D}"/>
              </a:ext>
            </a:extLst>
          </p:cNvPr>
          <p:cNvSpPr/>
          <p:nvPr/>
        </p:nvSpPr>
        <p:spPr>
          <a:xfrm>
            <a:off x="4472210" y="5323715"/>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9" name="矩形 28">
            <a:extLst>
              <a:ext uri="{FF2B5EF4-FFF2-40B4-BE49-F238E27FC236}">
                <a16:creationId xmlns:a16="http://schemas.microsoft.com/office/drawing/2014/main" id="{1857382B-3FE2-4EFB-8179-E1AE1975E347}"/>
              </a:ext>
            </a:extLst>
          </p:cNvPr>
          <p:cNvSpPr/>
          <p:nvPr/>
        </p:nvSpPr>
        <p:spPr>
          <a:xfrm>
            <a:off x="4794721" y="5316557"/>
            <a:ext cx="2008414" cy="8600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dirty="0">
                <a:solidFill>
                  <a:srgbClr val="000000"/>
                </a:solidFill>
                <a:latin typeface="微软雅黑"/>
              </a:rPr>
              <a:t>应急预案修订</a:t>
            </a:r>
            <a:endParaRPr lang="en-US" altLang="zh-CN" sz="2000" dirty="0">
              <a:solidFill>
                <a:srgbClr val="000000"/>
              </a:solidFill>
              <a:latin typeface="微软雅黑"/>
            </a:endParaRPr>
          </a:p>
          <a:p>
            <a:pPr lvl="0" algn="ctr">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与修订备案</a:t>
            </a:r>
          </a:p>
        </p:txBody>
      </p:sp>
    </p:spTree>
    <p:extLst>
      <p:ext uri="{BB962C8B-B14F-4D97-AF65-F5344CB8AC3E}">
        <p14:creationId xmlns:p14="http://schemas.microsoft.com/office/powerpoint/2010/main" val="961573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F8F0A0-6A08-4FBA-B9D6-F3AC414AED78}"/>
              </a:ext>
            </a:extLst>
          </p:cNvPr>
          <p:cNvSpPr/>
          <p:nvPr/>
        </p:nvSpPr>
        <p:spPr>
          <a:xfrm>
            <a:off x="152399" y="507779"/>
            <a:ext cx="8657771" cy="400110"/>
          </a:xfrm>
          <a:prstGeom prst="rect">
            <a:avLst/>
          </a:prstGeom>
        </p:spPr>
        <p:txBody>
          <a:bodyPr wrap="square">
            <a:spAutoFit/>
          </a:bodyPr>
          <a:lstStyle/>
          <a:p>
            <a:r>
              <a:rPr lang="en-US" altLang="zh-CN" sz="2000" b="1" dirty="0">
                <a:solidFill>
                  <a:schemeClr val="bg1"/>
                </a:solidFill>
              </a:rPr>
              <a:t>《</a:t>
            </a:r>
            <a:r>
              <a:rPr lang="zh-CN" altLang="en-US" sz="2000" b="1" dirty="0">
                <a:solidFill>
                  <a:schemeClr val="bg1"/>
                </a:solidFill>
              </a:rPr>
              <a:t>生产安全事故应急预案管理办法</a:t>
            </a:r>
            <a:r>
              <a:rPr lang="en-US" altLang="zh-CN" sz="2000" b="1" dirty="0">
                <a:solidFill>
                  <a:schemeClr val="bg1"/>
                </a:solidFill>
              </a:rPr>
              <a:t>》</a:t>
            </a:r>
            <a:r>
              <a:rPr lang="zh-CN" altLang="en-US" sz="2000" b="1" dirty="0">
                <a:solidFill>
                  <a:schemeClr val="bg1"/>
                </a:solidFill>
              </a:rPr>
              <a:t>（国家安监总局 第</a:t>
            </a:r>
            <a:r>
              <a:rPr lang="en-US" altLang="zh-CN" sz="2000" b="1" dirty="0">
                <a:solidFill>
                  <a:schemeClr val="bg1"/>
                </a:solidFill>
              </a:rPr>
              <a:t>88</a:t>
            </a:r>
            <a:r>
              <a:rPr lang="zh-CN" altLang="en-US" sz="2000" b="1" dirty="0">
                <a:solidFill>
                  <a:schemeClr val="bg1"/>
                </a:solidFill>
              </a:rPr>
              <a:t>号令）规定：</a:t>
            </a:r>
            <a:endParaRPr lang="zh-CN" altLang="en-US" sz="2000" dirty="0">
              <a:solidFill>
                <a:schemeClr val="bg1"/>
              </a:solidFill>
            </a:endParaRPr>
          </a:p>
        </p:txBody>
      </p:sp>
      <p:sp>
        <p:nvSpPr>
          <p:cNvPr id="3" name="矩形 2">
            <a:extLst>
              <a:ext uri="{FF2B5EF4-FFF2-40B4-BE49-F238E27FC236}">
                <a16:creationId xmlns:a16="http://schemas.microsoft.com/office/drawing/2014/main" id="{DB89C43B-FDA8-4955-9CFB-8E93D1B86384}"/>
              </a:ext>
            </a:extLst>
          </p:cNvPr>
          <p:cNvSpPr/>
          <p:nvPr/>
        </p:nvSpPr>
        <p:spPr>
          <a:xfrm>
            <a:off x="286655" y="1218496"/>
            <a:ext cx="8389257" cy="2653034"/>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二十一条矿山、金属冶炼、建筑施工企业和易燃易爆物品、危险化学品的生产、经营（带储存设施的，下同）、储存企业，以及使用危险化学品达到国家规定数量的化工企业、烟花爆竹生产、批发经营企业和中型规模以上的其他生产经营单位，</a:t>
            </a:r>
            <a:r>
              <a:rPr lang="zh-CN" altLang="en-US" sz="1600" b="1" i="1" u="sng" dirty="0">
                <a:solidFill>
                  <a:srgbClr val="006666"/>
                </a:solidFill>
              </a:rPr>
              <a:t>应当对本单位编制的应急预案进行评审，并形成书面评审纪要</a:t>
            </a:r>
            <a:r>
              <a:rPr lang="zh-CN" altLang="en-US" sz="1600" dirty="0"/>
              <a:t>。前款规定以外的其他生产经营单位应当对本单位编制的</a:t>
            </a:r>
            <a:r>
              <a:rPr lang="zh-CN" altLang="en-US" sz="1600" b="1" i="1" u="sng" dirty="0">
                <a:solidFill>
                  <a:srgbClr val="006666"/>
                </a:solidFill>
              </a:rPr>
              <a:t>应急预案进行论证</a:t>
            </a:r>
            <a:r>
              <a:rPr lang="zh-CN" altLang="en-US" sz="1600" dirty="0"/>
              <a:t>。</a:t>
            </a:r>
            <a:endParaRPr lang="en-US" altLang="zh-CN" sz="1600" dirty="0"/>
          </a:p>
          <a:p>
            <a:pPr>
              <a:lnSpc>
                <a:spcPct val="130000"/>
              </a:lnSpc>
            </a:pPr>
            <a:r>
              <a:rPr lang="zh-CN" altLang="en-US" sz="1600" dirty="0"/>
              <a:t>第二十二条  参加应急预案评审的人员应当包括有关安全生产及应急管理方面的</a:t>
            </a:r>
            <a:r>
              <a:rPr lang="zh-CN" altLang="en-US" sz="1600" b="1" i="1" u="sng" dirty="0">
                <a:solidFill>
                  <a:srgbClr val="006666"/>
                </a:solidFill>
              </a:rPr>
              <a:t>专家</a:t>
            </a:r>
            <a:r>
              <a:rPr lang="zh-CN" altLang="en-US" sz="1600" dirty="0"/>
              <a:t>。</a:t>
            </a:r>
            <a:endParaRPr lang="en-US" altLang="zh-CN" sz="1600" dirty="0"/>
          </a:p>
          <a:p>
            <a:pPr>
              <a:lnSpc>
                <a:spcPct val="130000"/>
              </a:lnSpc>
            </a:pPr>
            <a:r>
              <a:rPr lang="zh-CN" altLang="en-US" sz="1600" dirty="0"/>
              <a:t>第二十三条应急预案的评审或者论证应当注重</a:t>
            </a:r>
            <a:r>
              <a:rPr lang="zh-CN" altLang="en-US" sz="1600" b="1" i="1" u="sng" dirty="0">
                <a:solidFill>
                  <a:srgbClr val="006666"/>
                </a:solidFill>
              </a:rPr>
              <a:t>基本要素的完整性、组织体系的合理性、应急处置程序和措施的针对性、应急保障措施的可行性、应急预案的衔接性</a:t>
            </a:r>
            <a:r>
              <a:rPr lang="zh-CN" altLang="en-US" sz="1600" dirty="0"/>
              <a:t>等内容。</a:t>
            </a:r>
            <a:endParaRPr lang="zh-CN" altLang="zh-CN" sz="1600" dirty="0"/>
          </a:p>
        </p:txBody>
      </p:sp>
      <p:sp>
        <p:nvSpPr>
          <p:cNvPr id="5" name="矩形 4">
            <a:extLst>
              <a:ext uri="{FF2B5EF4-FFF2-40B4-BE49-F238E27FC236}">
                <a16:creationId xmlns:a16="http://schemas.microsoft.com/office/drawing/2014/main" id="{CE62E9FD-0A47-4FBB-9F0E-7ED36C4FF117}"/>
              </a:ext>
            </a:extLst>
          </p:cNvPr>
          <p:cNvSpPr/>
          <p:nvPr/>
        </p:nvSpPr>
        <p:spPr>
          <a:xfrm>
            <a:off x="286655" y="3997983"/>
            <a:ext cx="8389257" cy="1372683"/>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第二十四条  生产经营单位的应急预案经评审或者论证后，由本单位主要负责人</a:t>
            </a:r>
            <a:r>
              <a:rPr lang="zh-CN" altLang="en-US" sz="1600" b="1" i="1" u="sng" dirty="0">
                <a:solidFill>
                  <a:srgbClr val="006666"/>
                </a:solidFill>
              </a:rPr>
              <a:t>签署公布</a:t>
            </a:r>
            <a:r>
              <a:rPr lang="zh-CN" altLang="en-US" sz="1600" dirty="0"/>
              <a:t>，并及时发放到本单位有关部门、岗位和相关应急救援队伍。</a:t>
            </a:r>
            <a:endParaRPr lang="en-US" altLang="zh-CN" sz="1600" dirty="0"/>
          </a:p>
          <a:p>
            <a:pPr>
              <a:lnSpc>
                <a:spcPct val="130000"/>
              </a:lnSpc>
            </a:pPr>
            <a:r>
              <a:rPr lang="zh-CN" altLang="en-US" sz="1600" dirty="0"/>
              <a:t>事故风险可能影响周边其他单位、人员的，生产经营单位应当将有关事故风险的性质、影响范围和应急防范措施</a:t>
            </a:r>
            <a:r>
              <a:rPr lang="zh-CN" altLang="en-US" sz="1600" b="1" i="1" u="sng" dirty="0">
                <a:solidFill>
                  <a:srgbClr val="006666"/>
                </a:solidFill>
              </a:rPr>
              <a:t>告知周边的其他单位和人员</a:t>
            </a:r>
            <a:r>
              <a:rPr lang="zh-CN" altLang="en-US" sz="1600" dirty="0"/>
              <a:t>。</a:t>
            </a:r>
            <a:endParaRPr lang="zh-CN" altLang="zh-CN" sz="1600" dirty="0"/>
          </a:p>
        </p:txBody>
      </p:sp>
      <p:sp>
        <p:nvSpPr>
          <p:cNvPr id="6" name="矩形 5">
            <a:extLst>
              <a:ext uri="{FF2B5EF4-FFF2-40B4-BE49-F238E27FC236}">
                <a16:creationId xmlns:a16="http://schemas.microsoft.com/office/drawing/2014/main" id="{A559C76A-9572-47EE-9C8C-6D98A07442DB}"/>
              </a:ext>
            </a:extLst>
          </p:cNvPr>
          <p:cNvSpPr/>
          <p:nvPr/>
        </p:nvSpPr>
        <p:spPr>
          <a:xfrm>
            <a:off x="286655" y="5450688"/>
            <a:ext cx="8389257" cy="732508"/>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第二十六条  生产经营单位应当在应急预案公布之日起</a:t>
            </a:r>
            <a:r>
              <a:rPr lang="en-US" altLang="zh-CN" sz="1600" dirty="0"/>
              <a:t>20</a:t>
            </a:r>
            <a:r>
              <a:rPr lang="zh-CN" altLang="en-US" sz="1600" dirty="0"/>
              <a:t>个工作日内，按照分级属地原则，</a:t>
            </a:r>
            <a:r>
              <a:rPr lang="zh-CN" altLang="en-US" sz="1600" b="1" i="1" u="sng" dirty="0">
                <a:solidFill>
                  <a:srgbClr val="006666"/>
                </a:solidFill>
              </a:rPr>
              <a:t>向安全生产监督管理部门</a:t>
            </a:r>
            <a:r>
              <a:rPr lang="zh-CN" altLang="en-US" sz="1600" dirty="0"/>
              <a:t>和有关部门进行告知性备案。</a:t>
            </a:r>
            <a:endParaRPr lang="zh-CN" altLang="zh-CN" sz="1600" dirty="0"/>
          </a:p>
        </p:txBody>
      </p:sp>
    </p:spTree>
    <p:extLst>
      <p:ext uri="{BB962C8B-B14F-4D97-AF65-F5344CB8AC3E}">
        <p14:creationId xmlns:p14="http://schemas.microsoft.com/office/powerpoint/2010/main" val="3845498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6C648A9-88E8-457E-A87F-AC07DF3B24DA}"/>
              </a:ext>
            </a:extLst>
          </p:cNvPr>
          <p:cNvSpPr/>
          <p:nvPr/>
        </p:nvSpPr>
        <p:spPr>
          <a:xfrm>
            <a:off x="301167" y="1286955"/>
            <a:ext cx="8389257" cy="732508"/>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第三十五条  应急预案编制单位应当建立应急预案</a:t>
            </a:r>
            <a:r>
              <a:rPr lang="zh-CN" altLang="en-US" sz="1600" b="1" i="1" u="sng" dirty="0">
                <a:solidFill>
                  <a:srgbClr val="006666"/>
                </a:solidFill>
              </a:rPr>
              <a:t>定期评估制度</a:t>
            </a:r>
            <a:r>
              <a:rPr lang="zh-CN" altLang="en-US" sz="1600" dirty="0"/>
              <a:t>，对预案内容的针对性和实用性进行分析，并对应急预案是否需要修订作出结论。</a:t>
            </a:r>
            <a:endParaRPr lang="zh-CN" altLang="zh-CN" sz="1600" dirty="0"/>
          </a:p>
        </p:txBody>
      </p:sp>
      <p:sp>
        <p:nvSpPr>
          <p:cNvPr id="3" name="矩形 2">
            <a:extLst>
              <a:ext uri="{FF2B5EF4-FFF2-40B4-BE49-F238E27FC236}">
                <a16:creationId xmlns:a16="http://schemas.microsoft.com/office/drawing/2014/main" id="{81998245-899D-4C6C-9E84-9C68A939D48A}"/>
              </a:ext>
            </a:extLst>
          </p:cNvPr>
          <p:cNvSpPr/>
          <p:nvPr/>
        </p:nvSpPr>
        <p:spPr>
          <a:xfrm>
            <a:off x="301166" y="2166788"/>
            <a:ext cx="8389257" cy="385362"/>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第三十六条  规定了应急预案应当及时</a:t>
            </a:r>
            <a:r>
              <a:rPr lang="zh-CN" altLang="en-US" sz="1600" b="1" i="1" u="sng" dirty="0">
                <a:solidFill>
                  <a:srgbClr val="006666"/>
                </a:solidFill>
              </a:rPr>
              <a:t>修订并归档的七种情形</a:t>
            </a:r>
            <a:endParaRPr lang="zh-CN" altLang="zh-CN" sz="1600" b="1" i="1" u="sng" dirty="0">
              <a:solidFill>
                <a:srgbClr val="006666"/>
              </a:solidFill>
            </a:endParaRPr>
          </a:p>
        </p:txBody>
      </p:sp>
      <p:sp>
        <p:nvSpPr>
          <p:cNvPr id="4" name="矩形 3">
            <a:extLst>
              <a:ext uri="{FF2B5EF4-FFF2-40B4-BE49-F238E27FC236}">
                <a16:creationId xmlns:a16="http://schemas.microsoft.com/office/drawing/2014/main" id="{C8919DD4-C7B8-4F52-BC98-CF464C4BB7EF}"/>
              </a:ext>
            </a:extLst>
          </p:cNvPr>
          <p:cNvSpPr/>
          <p:nvPr/>
        </p:nvSpPr>
        <p:spPr>
          <a:xfrm>
            <a:off x="301169" y="2690336"/>
            <a:ext cx="8389257" cy="1052596"/>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第三十七条  应急预案修订涉及组织指挥体系与职责、应急处置程序、主要处置措施、应急响应分级等内容变更的，修订工作应当参照本办法规定的应急预案编制程序进行，并按照有关</a:t>
            </a:r>
            <a:r>
              <a:rPr lang="zh-CN" altLang="en-US" sz="1600" b="1" i="1" u="sng" dirty="0">
                <a:solidFill>
                  <a:srgbClr val="006666"/>
                </a:solidFill>
              </a:rPr>
              <a:t>应急预案报备程序重新备案</a:t>
            </a:r>
            <a:r>
              <a:rPr lang="zh-CN" altLang="en-US" sz="1600" dirty="0"/>
              <a:t>。</a:t>
            </a:r>
          </a:p>
        </p:txBody>
      </p:sp>
    </p:spTree>
    <p:extLst>
      <p:ext uri="{BB962C8B-B14F-4D97-AF65-F5344CB8AC3E}">
        <p14:creationId xmlns:p14="http://schemas.microsoft.com/office/powerpoint/2010/main" val="418209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213120901"/>
              </p:ext>
            </p:extLst>
          </p:nvPr>
        </p:nvGraphicFramePr>
        <p:xfrm>
          <a:off x="359229" y="973373"/>
          <a:ext cx="8229599" cy="5364480"/>
        </p:xfrm>
        <a:graphic>
          <a:graphicData uri="http://schemas.openxmlformats.org/drawingml/2006/table">
            <a:tbl>
              <a:tblPr firstRow="1" bandRow="1">
                <a:tableStyleId>{72833802-FEF1-4C79-8D5D-14CF1EAF98D9}</a:tableStyleId>
              </a:tblPr>
              <a:tblGrid>
                <a:gridCol w="955220">
                  <a:extLst>
                    <a:ext uri="{9D8B030D-6E8A-4147-A177-3AD203B41FA5}">
                      <a16:colId xmlns:a16="http://schemas.microsoft.com/office/drawing/2014/main" val="3771089194"/>
                    </a:ext>
                  </a:extLst>
                </a:gridCol>
                <a:gridCol w="4253594">
                  <a:extLst>
                    <a:ext uri="{9D8B030D-6E8A-4147-A177-3AD203B41FA5}">
                      <a16:colId xmlns:a16="http://schemas.microsoft.com/office/drawing/2014/main" val="3737978645"/>
                    </a:ext>
                  </a:extLst>
                </a:gridCol>
                <a:gridCol w="1306286">
                  <a:extLst>
                    <a:ext uri="{9D8B030D-6E8A-4147-A177-3AD203B41FA5}">
                      <a16:colId xmlns:a16="http://schemas.microsoft.com/office/drawing/2014/main" val="3317198830"/>
                    </a:ext>
                  </a:extLst>
                </a:gridCol>
                <a:gridCol w="1714499">
                  <a:extLst>
                    <a:ext uri="{9D8B030D-6E8A-4147-A177-3AD203B41FA5}">
                      <a16:colId xmlns:a16="http://schemas.microsoft.com/office/drawing/2014/main" val="1465755359"/>
                    </a:ext>
                  </a:extLst>
                </a:gridCol>
              </a:tblGrid>
              <a:tr h="370840">
                <a:tc>
                  <a:txBody>
                    <a:bodyPr/>
                    <a:lstStyle/>
                    <a:p>
                      <a:pPr algn="ctr"/>
                      <a:r>
                        <a:rPr lang="zh-CN" altLang="en-US" sz="2000" b="1" dirty="0">
                          <a:latin typeface="仿宋" panose="02010609060101010101" pitchFamily="49" charset="-122"/>
                          <a:ea typeface="仿宋" panose="02010609060101010101" pitchFamily="49" charset="-122"/>
                        </a:rPr>
                        <a:t>项目</a:t>
                      </a:r>
                    </a:p>
                  </a:txBody>
                  <a:tcPr/>
                </a:tc>
                <a:tc>
                  <a:txBody>
                    <a:bodyPr/>
                    <a:lstStyle/>
                    <a:p>
                      <a:pPr algn="ctr"/>
                      <a:r>
                        <a:rPr lang="zh-CN" altLang="en-US" sz="20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20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20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2000" kern="100" spc="-30" dirty="0">
                          <a:effectLst/>
                          <a:latin typeface="仿宋" panose="02010609060101010101" pitchFamily="49" charset="-122"/>
                          <a:ea typeface="仿宋" panose="02010609060101010101" pitchFamily="49" charset="-122"/>
                        </a:rPr>
                        <a:t>应急预案评审与论证</a:t>
                      </a:r>
                      <a:endParaRPr lang="zh-CN" altLang="en-US" sz="2000" dirty="0">
                        <a:latin typeface="仿宋" panose="02010609060101010101" pitchFamily="49" charset="-122"/>
                        <a:ea typeface="仿宋" panose="02010609060101010101" pitchFamily="49" charset="-122"/>
                      </a:endParaRPr>
                    </a:p>
                  </a:txBody>
                  <a:tcPr/>
                </a:tc>
                <a:tc>
                  <a:txBody>
                    <a:bodyPr/>
                    <a:lstStyle/>
                    <a:p>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矿山、金属冶炼、建筑施工企业和易燃易爆物品、危险化学品的生产、经营（带储存设施的，下同）、储存企业，以及使用危险化学品达到国家规定数量的化工企业、烟花爆竹生产、批发经营企业和中型规模以上的其他生产经营单位，应当对本单位编制的应急预案进行评审，并形成</a:t>
                      </a:r>
                      <a:r>
                        <a:rPr lang="zh-CN" altLang="en-US" sz="2000" i="1" u="sng" kern="1200" dirty="0">
                          <a:solidFill>
                            <a:srgbClr val="006666"/>
                          </a:solidFill>
                          <a:latin typeface="仿宋" panose="02010609060101010101" pitchFamily="49" charset="-122"/>
                          <a:ea typeface="仿宋" panose="02010609060101010101" pitchFamily="49" charset="-122"/>
                          <a:cs typeface="+mn-cs"/>
                        </a:rPr>
                        <a:t>书面评审纪要</a:t>
                      </a:r>
                      <a:r>
                        <a:rPr lang="zh-CN" altLang="en-US" sz="2000" dirty="0">
                          <a:latin typeface="仿宋" panose="02010609060101010101" pitchFamily="49" charset="-122"/>
                          <a:ea typeface="仿宋" panose="02010609060101010101" pitchFamily="49" charset="-122"/>
                        </a:rPr>
                        <a:t>；</a:t>
                      </a:r>
                    </a:p>
                    <a:p>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）其他生产经营单位应当对本单位编制的应急预案</a:t>
                      </a:r>
                      <a:r>
                        <a:rPr lang="zh-CN" altLang="en-US" sz="2000" i="1" u="sng" kern="1200" dirty="0">
                          <a:solidFill>
                            <a:srgbClr val="006666"/>
                          </a:solidFill>
                          <a:latin typeface="仿宋" panose="02010609060101010101" pitchFamily="49" charset="-122"/>
                          <a:ea typeface="仿宋" panose="02010609060101010101" pitchFamily="49" charset="-122"/>
                          <a:cs typeface="+mn-cs"/>
                        </a:rPr>
                        <a:t>进行论证</a:t>
                      </a:r>
                      <a:r>
                        <a:rPr lang="zh-CN" altLang="en-US" sz="2000" dirty="0">
                          <a:latin typeface="仿宋" panose="02010609060101010101" pitchFamily="49" charset="-122"/>
                          <a:ea typeface="仿宋" panose="02010609060101010101" pitchFamily="49" charset="-122"/>
                        </a:rPr>
                        <a:t>；</a:t>
                      </a:r>
                    </a:p>
                    <a:p>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）应急预案的评审或者论证应当注重</a:t>
                      </a:r>
                      <a:r>
                        <a:rPr lang="zh-CN" altLang="en-US" sz="2000" i="1" u="sng" kern="1200" dirty="0">
                          <a:solidFill>
                            <a:srgbClr val="006666"/>
                          </a:solidFill>
                          <a:latin typeface="仿宋" panose="02010609060101010101" pitchFamily="49" charset="-122"/>
                          <a:ea typeface="仿宋" panose="02010609060101010101" pitchFamily="49" charset="-122"/>
                          <a:cs typeface="+mn-cs"/>
                        </a:rPr>
                        <a:t>基本要素的完整性、组织体系的合理性、应急处置程序和措施的针对性、应急保障措施的可行性、应急预案的衔接性等内容</a:t>
                      </a:r>
                      <a:r>
                        <a:rPr lang="zh-CN" altLang="en-US" sz="2000" dirty="0">
                          <a:latin typeface="仿宋" panose="02010609060101010101" pitchFamily="49" charset="-122"/>
                          <a:ea typeface="仿宋" panose="02010609060101010101" pitchFamily="49" charset="-122"/>
                        </a:rPr>
                        <a:t>。</a:t>
                      </a:r>
                    </a:p>
                  </a:txBody>
                  <a:tcPr/>
                </a:tc>
                <a:tc>
                  <a:txBody>
                    <a:bodyPr/>
                    <a:lstStyle/>
                    <a:p>
                      <a:r>
                        <a:rPr lang="zh-CN" altLang="en-US" sz="2000" i="1" u="sng" kern="1200" dirty="0">
                          <a:solidFill>
                            <a:srgbClr val="006666"/>
                          </a:solidFill>
                          <a:latin typeface="仿宋" panose="02010609060101010101" pitchFamily="49" charset="-122"/>
                          <a:ea typeface="仿宋" panose="02010609060101010101" pitchFamily="49" charset="-122"/>
                          <a:cs typeface="+mn-cs"/>
                        </a:rPr>
                        <a:t>评审结论或论证意见</a:t>
                      </a:r>
                      <a:r>
                        <a:rPr lang="zh-CN" altLang="en-US" sz="2000" dirty="0">
                          <a:latin typeface="仿宋" panose="02010609060101010101" pitchFamily="49" charset="-122"/>
                          <a:ea typeface="仿宋" panose="02010609060101010101" pitchFamily="49" charset="-122"/>
                        </a:rPr>
                        <a:t>。</a:t>
                      </a:r>
                    </a:p>
                  </a:txBody>
                  <a:tcPr/>
                </a:tc>
                <a:tc>
                  <a:txBody>
                    <a:bodyPr/>
                    <a:lstStyle/>
                    <a:p>
                      <a:r>
                        <a:rPr lang="zh-CN" altLang="en-US" sz="2000" dirty="0">
                          <a:latin typeface="仿宋" panose="02010609060101010101" pitchFamily="49" charset="-122"/>
                          <a:ea typeface="仿宋" panose="02010609060101010101" pitchFamily="49" charset="-122"/>
                        </a:rPr>
                        <a:t>总分</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分。进行论证或评审的得</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6</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20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Tree>
    <p:extLst>
      <p:ext uri="{BB962C8B-B14F-4D97-AF65-F5344CB8AC3E}">
        <p14:creationId xmlns:p14="http://schemas.microsoft.com/office/powerpoint/2010/main" val="1495659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403078174"/>
              </p:ext>
            </p:extLst>
          </p:nvPr>
        </p:nvGraphicFramePr>
        <p:xfrm>
          <a:off x="114300" y="1025600"/>
          <a:ext cx="8882743" cy="5588923"/>
        </p:xfrm>
        <a:graphic>
          <a:graphicData uri="http://schemas.openxmlformats.org/drawingml/2006/table">
            <a:tbl>
              <a:tblPr firstRow="1" bandRow="1">
                <a:tableStyleId>{72833802-FEF1-4C79-8D5D-14CF1EAF98D9}</a:tableStyleId>
              </a:tblPr>
              <a:tblGrid>
                <a:gridCol w="967585">
                  <a:extLst>
                    <a:ext uri="{9D8B030D-6E8A-4147-A177-3AD203B41FA5}">
                      <a16:colId xmlns:a16="http://schemas.microsoft.com/office/drawing/2014/main" val="3771089194"/>
                    </a:ext>
                  </a:extLst>
                </a:gridCol>
                <a:gridCol w="5297922">
                  <a:extLst>
                    <a:ext uri="{9D8B030D-6E8A-4147-A177-3AD203B41FA5}">
                      <a16:colId xmlns:a16="http://schemas.microsoft.com/office/drawing/2014/main" val="3737978645"/>
                    </a:ext>
                  </a:extLst>
                </a:gridCol>
                <a:gridCol w="1015170">
                  <a:extLst>
                    <a:ext uri="{9D8B030D-6E8A-4147-A177-3AD203B41FA5}">
                      <a16:colId xmlns:a16="http://schemas.microsoft.com/office/drawing/2014/main" val="3317198830"/>
                    </a:ext>
                  </a:extLst>
                </a:gridCol>
                <a:gridCol w="1602066">
                  <a:extLst>
                    <a:ext uri="{9D8B030D-6E8A-4147-A177-3AD203B41FA5}">
                      <a16:colId xmlns:a16="http://schemas.microsoft.com/office/drawing/2014/main" val="1465755359"/>
                    </a:ext>
                  </a:extLst>
                </a:gridCol>
              </a:tblGrid>
              <a:tr h="370840">
                <a:tc>
                  <a:txBody>
                    <a:bodyPr/>
                    <a:lstStyle/>
                    <a:p>
                      <a:pPr algn="ctr"/>
                      <a:r>
                        <a:rPr lang="zh-CN" altLang="en-US" sz="1800" b="1" dirty="0">
                          <a:latin typeface="仿宋" panose="02010609060101010101" pitchFamily="49" charset="-122"/>
                          <a:ea typeface="仿宋" panose="02010609060101010101" pitchFamily="49" charset="-122"/>
                        </a:rPr>
                        <a:t>项目</a:t>
                      </a:r>
                    </a:p>
                  </a:txBody>
                  <a:tcPr/>
                </a:tc>
                <a:tc>
                  <a:txBody>
                    <a:bodyPr/>
                    <a:lstStyle/>
                    <a:p>
                      <a:pPr algn="ctr"/>
                      <a:r>
                        <a:rPr lang="zh-CN" altLang="en-US" sz="18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8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8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dirty="0">
                          <a:latin typeface="仿宋" panose="02010609060101010101" pitchFamily="49" charset="-122"/>
                          <a:ea typeface="仿宋" panose="02010609060101010101" pitchFamily="49" charset="-122"/>
                        </a:rPr>
                        <a:t>应急预案的公布</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）应急预案经评审或者论证后，由企业主要负责人</a:t>
                      </a:r>
                      <a:r>
                        <a:rPr lang="zh-CN" altLang="en-US" sz="2000" i="1" u="sng" kern="1200" dirty="0">
                          <a:solidFill>
                            <a:srgbClr val="006666"/>
                          </a:solidFill>
                          <a:latin typeface="仿宋" panose="02010609060101010101" pitchFamily="49" charset="-122"/>
                          <a:ea typeface="仿宋" panose="02010609060101010101" pitchFamily="49" charset="-122"/>
                          <a:cs typeface="+mn-cs"/>
                        </a:rPr>
                        <a:t>签署公布</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）应急预案应</a:t>
                      </a:r>
                      <a:r>
                        <a:rPr lang="zh-CN" altLang="en-US" sz="2000" i="1" u="sng" kern="1200" dirty="0">
                          <a:solidFill>
                            <a:srgbClr val="006666"/>
                          </a:solidFill>
                          <a:latin typeface="仿宋" panose="02010609060101010101" pitchFamily="49" charset="-122"/>
                          <a:ea typeface="仿宋" panose="02010609060101010101" pitchFamily="49" charset="-122"/>
                          <a:cs typeface="+mn-cs"/>
                        </a:rPr>
                        <a:t>及时发放</a:t>
                      </a:r>
                      <a:r>
                        <a:rPr lang="zh-CN" altLang="en-US" sz="1800" dirty="0">
                          <a:latin typeface="仿宋" panose="02010609060101010101" pitchFamily="49" charset="-122"/>
                          <a:ea typeface="仿宋" panose="02010609060101010101" pitchFamily="49" charset="-122"/>
                        </a:rPr>
                        <a:t>到本单位有关部门、岗位和相关应急救援队伍；</a:t>
                      </a:r>
                    </a:p>
                    <a:p>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）企业应将有关事故风险的性质、影响范围和应急防范措施</a:t>
                      </a:r>
                      <a:r>
                        <a:rPr lang="zh-CN" altLang="en-US" sz="2000" i="1" u="sng" kern="1200" dirty="0">
                          <a:solidFill>
                            <a:srgbClr val="006666"/>
                          </a:solidFill>
                          <a:latin typeface="仿宋" panose="02010609060101010101" pitchFamily="49" charset="-122"/>
                          <a:ea typeface="仿宋" panose="02010609060101010101" pitchFamily="49" charset="-122"/>
                          <a:cs typeface="+mn-cs"/>
                        </a:rPr>
                        <a:t>告知</a:t>
                      </a:r>
                      <a:r>
                        <a:rPr lang="zh-CN" altLang="en-US" sz="1800" dirty="0">
                          <a:latin typeface="仿宋" panose="02010609060101010101" pitchFamily="49" charset="-122"/>
                          <a:ea typeface="仿宋" panose="02010609060101010101" pitchFamily="49" charset="-122"/>
                        </a:rPr>
                        <a:t>周边可能受事故影响的单位与人员。</a:t>
                      </a:r>
                    </a:p>
                  </a:txBody>
                  <a:tcPr/>
                </a:tc>
                <a:tc>
                  <a:txBody>
                    <a:bodyPr/>
                    <a:lstStyle/>
                    <a:p>
                      <a:r>
                        <a:rPr lang="zh-CN" altLang="en-US" sz="2000" i="1" u="sng" kern="1200" dirty="0">
                          <a:solidFill>
                            <a:srgbClr val="006666"/>
                          </a:solidFill>
                          <a:latin typeface="仿宋" panose="02010609060101010101" pitchFamily="49" charset="-122"/>
                          <a:ea typeface="仿宋" panose="02010609060101010101" pitchFamily="49" charset="-122"/>
                          <a:cs typeface="+mn-cs"/>
                        </a:rPr>
                        <a:t>预案公布、实施、告知证明</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分。正式公布预案的得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1108363">
                <a:tc>
                  <a:txBody>
                    <a:bodyPr/>
                    <a:lstStyle/>
                    <a:p>
                      <a:r>
                        <a:rPr lang="zh-CN" altLang="en-US" sz="1800" kern="100" spc="-30" dirty="0">
                          <a:effectLst/>
                          <a:latin typeface="仿宋" panose="02010609060101010101" pitchFamily="49" charset="-122"/>
                          <a:ea typeface="仿宋" panose="02010609060101010101" pitchFamily="49" charset="-122"/>
                        </a:rPr>
                        <a:t>应急预案的备案</a:t>
                      </a:r>
                      <a:endParaRPr lang="zh-CN" altLang="en-US" sz="1800" dirty="0">
                        <a:latin typeface="仿宋" panose="02010609060101010101" pitchFamily="49" charset="-122"/>
                        <a:ea typeface="仿宋" panose="02010609060101010101" pitchFamily="49" charset="-122"/>
                      </a:endParaRPr>
                    </a:p>
                  </a:txBody>
                  <a:tcPr/>
                </a:tc>
                <a:tc>
                  <a:txBody>
                    <a:bodyPr/>
                    <a:lstStyle/>
                    <a:p>
                      <a:r>
                        <a:rPr lang="zh-CN" altLang="en-US" sz="1800" dirty="0">
                          <a:latin typeface="仿宋" panose="02010609060101010101" pitchFamily="49" charset="-122"/>
                          <a:ea typeface="仿宋" panose="02010609060101010101" pitchFamily="49" charset="-122"/>
                        </a:rPr>
                        <a:t>生产经营单位应当在应急预案</a:t>
                      </a:r>
                      <a:r>
                        <a:rPr lang="zh-CN" altLang="en-US" sz="2000" i="1" u="sng" kern="1200" dirty="0">
                          <a:solidFill>
                            <a:srgbClr val="006666"/>
                          </a:solidFill>
                          <a:latin typeface="仿宋" panose="02010609060101010101" pitchFamily="49" charset="-122"/>
                          <a:ea typeface="仿宋" panose="02010609060101010101" pitchFamily="49" charset="-122"/>
                          <a:cs typeface="+mn-cs"/>
                        </a:rPr>
                        <a:t>公布之日起</a:t>
                      </a:r>
                      <a:r>
                        <a:rPr lang="en-US" altLang="zh-CN" sz="2000" i="1" u="sng" kern="1200" dirty="0">
                          <a:solidFill>
                            <a:srgbClr val="006666"/>
                          </a:solidFill>
                          <a:latin typeface="仿宋" panose="02010609060101010101" pitchFamily="49" charset="-122"/>
                          <a:ea typeface="仿宋" panose="02010609060101010101" pitchFamily="49" charset="-122"/>
                          <a:cs typeface="+mn-cs"/>
                        </a:rPr>
                        <a:t>20</a:t>
                      </a:r>
                      <a:r>
                        <a:rPr lang="zh-CN" altLang="en-US" sz="2000" i="1" u="sng" kern="1200" dirty="0">
                          <a:solidFill>
                            <a:srgbClr val="006666"/>
                          </a:solidFill>
                          <a:latin typeface="仿宋" panose="02010609060101010101" pitchFamily="49" charset="-122"/>
                          <a:ea typeface="仿宋" panose="02010609060101010101" pitchFamily="49" charset="-122"/>
                          <a:cs typeface="+mn-cs"/>
                        </a:rPr>
                        <a:t>个工作日内</a:t>
                      </a:r>
                      <a:r>
                        <a:rPr lang="zh-CN" altLang="en-US" sz="1800" dirty="0">
                          <a:latin typeface="仿宋" panose="02010609060101010101" pitchFamily="49" charset="-122"/>
                          <a:ea typeface="仿宋" panose="02010609060101010101" pitchFamily="49" charset="-122"/>
                        </a:rPr>
                        <a:t>，按照分级属地原则，向安全生产监督管理部门和有关部门进行告知性备案。</a:t>
                      </a:r>
                    </a:p>
                  </a:txBody>
                  <a:tcPr/>
                </a:tc>
                <a:tc>
                  <a:txBody>
                    <a:bodyPr/>
                    <a:lstStyle/>
                    <a:p>
                      <a:r>
                        <a:rPr lang="zh-CN" altLang="en-US" sz="1800" dirty="0">
                          <a:latin typeface="仿宋" panose="02010609060101010101" pitchFamily="49" charset="-122"/>
                          <a:ea typeface="仿宋" panose="02010609060101010101" pitchFamily="49" charset="-122"/>
                        </a:rPr>
                        <a:t>应急预案</a:t>
                      </a:r>
                      <a:r>
                        <a:rPr lang="zh-CN" altLang="en-US" sz="2000" i="1" u="sng" kern="1200" dirty="0">
                          <a:solidFill>
                            <a:srgbClr val="006666"/>
                          </a:solidFill>
                          <a:latin typeface="仿宋" panose="02010609060101010101" pitchFamily="49" charset="-122"/>
                          <a:ea typeface="仿宋" panose="02010609060101010101" pitchFamily="49" charset="-122"/>
                          <a:cs typeface="+mn-cs"/>
                        </a:rPr>
                        <a:t>备案登记表</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分。完成预案备案的得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r h="1108363">
                <a:tc>
                  <a:txBody>
                    <a:bodyPr/>
                    <a:lstStyle/>
                    <a:p>
                      <a:r>
                        <a:rPr lang="zh-CN" altLang="en-US" sz="1800" dirty="0">
                          <a:latin typeface="仿宋" panose="02010609060101010101" pitchFamily="49" charset="-122"/>
                          <a:ea typeface="仿宋" panose="02010609060101010101" pitchFamily="49" charset="-122"/>
                        </a:rPr>
                        <a:t>应急预案定期评估</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）建立应急预案</a:t>
                      </a:r>
                      <a:r>
                        <a:rPr lang="zh-CN" altLang="en-US" sz="2000" i="1" u="sng" kern="1200" dirty="0">
                          <a:solidFill>
                            <a:srgbClr val="006666"/>
                          </a:solidFill>
                          <a:latin typeface="仿宋" panose="02010609060101010101" pitchFamily="49" charset="-122"/>
                          <a:ea typeface="仿宋" panose="02010609060101010101" pitchFamily="49" charset="-122"/>
                          <a:cs typeface="+mn-cs"/>
                        </a:rPr>
                        <a:t>定期评估制度</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）对预案内容的针对性和实用性进行分析，并对应急预案是否需要修订作出结论。</a:t>
                      </a:r>
                    </a:p>
                    <a:p>
                      <a:endParaRPr lang="zh-CN" altLang="en-US" sz="1800" dirty="0">
                        <a:latin typeface="仿宋" panose="02010609060101010101" pitchFamily="49" charset="-122"/>
                        <a:ea typeface="仿宋" panose="02010609060101010101" pitchFamily="49" charset="-122"/>
                      </a:endParaRPr>
                    </a:p>
                  </a:txBody>
                  <a:tcPr/>
                </a:tc>
                <a:tc>
                  <a:txBody>
                    <a:bodyPr/>
                    <a:lstStyle/>
                    <a:p>
                      <a:r>
                        <a:rPr lang="zh-CN" altLang="en-US" sz="1800" dirty="0">
                          <a:latin typeface="仿宋" panose="02010609060101010101" pitchFamily="49" charset="-122"/>
                          <a:ea typeface="仿宋" panose="02010609060101010101" pitchFamily="49" charset="-122"/>
                        </a:rPr>
                        <a:t>应急预案评估</a:t>
                      </a:r>
                      <a:r>
                        <a:rPr lang="zh-CN" altLang="en-US" sz="2000" i="1" u="sng" kern="1200" dirty="0">
                          <a:solidFill>
                            <a:srgbClr val="006666"/>
                          </a:solidFill>
                          <a:latin typeface="仿宋" panose="02010609060101010101" pitchFamily="49" charset="-122"/>
                          <a:ea typeface="仿宋" panose="02010609060101010101" pitchFamily="49" charset="-122"/>
                          <a:cs typeface="+mn-cs"/>
                        </a:rPr>
                        <a:t>台账</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分。进行应急预案定期评估的得</a:t>
                      </a:r>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分；评估结论中体现应急预案修订内容的再得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1286716337"/>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6</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20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Tree>
    <p:extLst>
      <p:ext uri="{BB962C8B-B14F-4D97-AF65-F5344CB8AC3E}">
        <p14:creationId xmlns:p14="http://schemas.microsoft.com/office/powerpoint/2010/main" val="4293232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067019174"/>
              </p:ext>
            </p:extLst>
          </p:nvPr>
        </p:nvGraphicFramePr>
        <p:xfrm>
          <a:off x="326572" y="1349698"/>
          <a:ext cx="8539843" cy="4663440"/>
        </p:xfrm>
        <a:graphic>
          <a:graphicData uri="http://schemas.openxmlformats.org/drawingml/2006/table">
            <a:tbl>
              <a:tblPr firstRow="1" bandRow="1">
                <a:tableStyleId>{72833802-FEF1-4C79-8D5D-14CF1EAF98D9}</a:tableStyleId>
              </a:tblPr>
              <a:tblGrid>
                <a:gridCol w="645885">
                  <a:extLst>
                    <a:ext uri="{9D8B030D-6E8A-4147-A177-3AD203B41FA5}">
                      <a16:colId xmlns:a16="http://schemas.microsoft.com/office/drawing/2014/main" val="3771089194"/>
                    </a:ext>
                  </a:extLst>
                </a:gridCol>
                <a:gridCol w="5738586">
                  <a:extLst>
                    <a:ext uri="{9D8B030D-6E8A-4147-A177-3AD203B41FA5}">
                      <a16:colId xmlns:a16="http://schemas.microsoft.com/office/drawing/2014/main" val="3737978645"/>
                    </a:ext>
                  </a:extLst>
                </a:gridCol>
                <a:gridCol w="1110343">
                  <a:extLst>
                    <a:ext uri="{9D8B030D-6E8A-4147-A177-3AD203B41FA5}">
                      <a16:colId xmlns:a16="http://schemas.microsoft.com/office/drawing/2014/main" val="3317198830"/>
                    </a:ext>
                  </a:extLst>
                </a:gridCol>
                <a:gridCol w="1045029">
                  <a:extLst>
                    <a:ext uri="{9D8B030D-6E8A-4147-A177-3AD203B41FA5}">
                      <a16:colId xmlns:a16="http://schemas.microsoft.com/office/drawing/2014/main" val="1465755359"/>
                    </a:ext>
                  </a:extLst>
                </a:gridCol>
              </a:tblGrid>
              <a:tr h="370840">
                <a:tc>
                  <a:txBody>
                    <a:bodyPr/>
                    <a:lstStyle/>
                    <a:p>
                      <a:pPr algn="ctr"/>
                      <a:r>
                        <a:rPr lang="zh-CN" altLang="en-US" sz="1800" b="1" dirty="0">
                          <a:latin typeface="仿宋" panose="02010609060101010101" pitchFamily="49" charset="-122"/>
                          <a:ea typeface="仿宋" panose="02010609060101010101" pitchFamily="49" charset="-122"/>
                        </a:rPr>
                        <a:t>项目</a:t>
                      </a:r>
                    </a:p>
                  </a:txBody>
                  <a:tcPr/>
                </a:tc>
                <a:tc>
                  <a:txBody>
                    <a:bodyPr/>
                    <a:lstStyle/>
                    <a:p>
                      <a:pPr algn="ctr"/>
                      <a:r>
                        <a:rPr lang="zh-CN" altLang="en-US" sz="18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8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8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dirty="0">
                          <a:latin typeface="仿宋" panose="02010609060101010101" pitchFamily="49" charset="-122"/>
                          <a:ea typeface="仿宋" panose="02010609060101010101" pitchFamily="49" charset="-122"/>
                        </a:rPr>
                        <a:t>应急预案的修订</a:t>
                      </a:r>
                    </a:p>
                  </a:txBody>
                  <a:tcPr/>
                </a:tc>
                <a:tc>
                  <a:txBody>
                    <a:bodyPr/>
                    <a:lstStyle/>
                    <a:p>
                      <a:r>
                        <a:rPr lang="zh-CN" altLang="en-US" sz="1800" dirty="0">
                          <a:latin typeface="仿宋" panose="02010609060101010101" pitchFamily="49" charset="-122"/>
                          <a:ea typeface="仿宋" panose="02010609060101010101" pitchFamily="49" charset="-122"/>
                        </a:rPr>
                        <a:t>有下列情形之一的，应急预案应当</a:t>
                      </a:r>
                      <a:r>
                        <a:rPr lang="zh-CN" altLang="en-US" sz="1800" i="1" u="sng" kern="1200" dirty="0">
                          <a:solidFill>
                            <a:schemeClr val="tx1"/>
                          </a:solidFill>
                          <a:latin typeface="仿宋" panose="02010609060101010101" pitchFamily="49" charset="-122"/>
                          <a:ea typeface="仿宋" panose="02010609060101010101" pitchFamily="49" charset="-122"/>
                          <a:cs typeface="+mn-cs"/>
                        </a:rPr>
                        <a:t>及时修订并归档</a:t>
                      </a:r>
                      <a:r>
                        <a:rPr lang="zh-CN" altLang="en-US" sz="1800" dirty="0">
                          <a:latin typeface="仿宋" panose="02010609060101010101" pitchFamily="49" charset="-122"/>
                          <a:ea typeface="仿宋" panose="02010609060101010101" pitchFamily="49" charset="-122"/>
                        </a:rPr>
                        <a:t>：</a:t>
                      </a:r>
                    </a:p>
                    <a:p>
                      <a:r>
                        <a:rPr lang="en-US" altLang="zh-CN" sz="1800" kern="1200" dirty="0">
                          <a:solidFill>
                            <a:schemeClr val="tx1"/>
                          </a:solidFill>
                          <a:latin typeface="仿宋" panose="02010609060101010101" pitchFamily="49" charset="-122"/>
                          <a:ea typeface="仿宋" panose="02010609060101010101" pitchFamily="49" charset="-122"/>
                          <a:cs typeface="+mn-cs"/>
                        </a:rPr>
                        <a:t>1</a:t>
                      </a:r>
                      <a:r>
                        <a:rPr lang="zh-CN" altLang="en-US" sz="1800" kern="1200" dirty="0">
                          <a:solidFill>
                            <a:schemeClr val="tx1"/>
                          </a:solidFill>
                          <a:latin typeface="仿宋" panose="02010609060101010101" pitchFamily="49" charset="-122"/>
                          <a:ea typeface="仿宋" panose="02010609060101010101" pitchFamily="49" charset="-122"/>
                          <a:cs typeface="+mn-cs"/>
                        </a:rPr>
                        <a:t>）依据的法律、法规、规章、标准及上位预案中的有关规定</a:t>
                      </a:r>
                      <a:r>
                        <a:rPr lang="zh-CN" altLang="en-US" sz="1800" i="1" u="sng" kern="1200" dirty="0">
                          <a:solidFill>
                            <a:srgbClr val="006666"/>
                          </a:solidFill>
                          <a:latin typeface="仿宋" panose="02010609060101010101" pitchFamily="49" charset="-122"/>
                          <a:ea typeface="仿宋" panose="02010609060101010101" pitchFamily="49" charset="-122"/>
                          <a:cs typeface="+mn-cs"/>
                        </a:rPr>
                        <a:t>发生重大变化的</a:t>
                      </a:r>
                      <a:r>
                        <a:rPr lang="zh-CN" altLang="en-US" sz="1800" dirty="0">
                          <a:solidFill>
                            <a:srgbClr val="006666"/>
                          </a:solidFill>
                          <a:latin typeface="仿宋" panose="02010609060101010101" pitchFamily="49" charset="-122"/>
                          <a:ea typeface="仿宋" panose="02010609060101010101" pitchFamily="49" charset="-122"/>
                        </a:rPr>
                        <a:t>；</a:t>
                      </a:r>
                    </a:p>
                    <a:p>
                      <a:r>
                        <a:rPr lang="en-US" altLang="zh-CN" sz="1800" kern="1200" dirty="0">
                          <a:solidFill>
                            <a:schemeClr val="tx1"/>
                          </a:solidFill>
                          <a:latin typeface="仿宋" panose="02010609060101010101" pitchFamily="49" charset="-122"/>
                          <a:ea typeface="仿宋" panose="02010609060101010101" pitchFamily="49" charset="-122"/>
                          <a:cs typeface="+mn-cs"/>
                        </a:rPr>
                        <a:t>2</a:t>
                      </a:r>
                      <a:r>
                        <a:rPr lang="zh-CN" altLang="en-US" sz="1800" kern="1200" dirty="0">
                          <a:solidFill>
                            <a:schemeClr val="tx1"/>
                          </a:solidFill>
                          <a:latin typeface="仿宋" panose="02010609060101010101" pitchFamily="49" charset="-122"/>
                          <a:ea typeface="仿宋" panose="02010609060101010101" pitchFamily="49" charset="-122"/>
                          <a:cs typeface="+mn-cs"/>
                        </a:rPr>
                        <a:t>）应急</a:t>
                      </a:r>
                      <a:r>
                        <a:rPr lang="zh-CN" altLang="en-US" sz="1800" i="1" u="sng" kern="1200" dirty="0">
                          <a:solidFill>
                            <a:srgbClr val="006666"/>
                          </a:solidFill>
                          <a:latin typeface="仿宋" panose="02010609060101010101" pitchFamily="49" charset="-122"/>
                          <a:ea typeface="仿宋" panose="02010609060101010101" pitchFamily="49" charset="-122"/>
                          <a:cs typeface="+mn-cs"/>
                        </a:rPr>
                        <a:t>指挥机构及其职责</a:t>
                      </a:r>
                      <a:r>
                        <a:rPr lang="zh-CN" altLang="en-US" sz="1800" kern="1200" dirty="0">
                          <a:solidFill>
                            <a:schemeClr val="tx1"/>
                          </a:solidFill>
                          <a:latin typeface="仿宋" panose="02010609060101010101" pitchFamily="49" charset="-122"/>
                          <a:ea typeface="仿宋" panose="02010609060101010101" pitchFamily="49" charset="-122"/>
                          <a:cs typeface="+mn-cs"/>
                        </a:rPr>
                        <a:t>发生调整的</a:t>
                      </a:r>
                      <a:r>
                        <a:rPr lang="zh-CN" altLang="en-US" sz="1800" dirty="0">
                          <a:solidFill>
                            <a:srgbClr val="006666"/>
                          </a:solidFill>
                          <a:latin typeface="仿宋" panose="02010609060101010101" pitchFamily="49" charset="-122"/>
                          <a:ea typeface="仿宋" panose="02010609060101010101" pitchFamily="49" charset="-122"/>
                        </a:rPr>
                        <a:t>；</a:t>
                      </a:r>
                    </a:p>
                    <a:p>
                      <a:r>
                        <a:rPr lang="en-US" altLang="zh-CN" sz="1800" kern="1200" dirty="0">
                          <a:solidFill>
                            <a:schemeClr val="tx1"/>
                          </a:solidFill>
                          <a:latin typeface="仿宋" panose="02010609060101010101" pitchFamily="49" charset="-122"/>
                          <a:ea typeface="仿宋" panose="02010609060101010101" pitchFamily="49" charset="-122"/>
                          <a:cs typeface="+mn-cs"/>
                        </a:rPr>
                        <a:t>3</a:t>
                      </a:r>
                      <a:r>
                        <a:rPr lang="zh-CN" altLang="en-US" sz="1800" kern="1200" dirty="0">
                          <a:solidFill>
                            <a:schemeClr val="tx1"/>
                          </a:solidFill>
                          <a:latin typeface="仿宋" panose="02010609060101010101" pitchFamily="49" charset="-122"/>
                          <a:ea typeface="仿宋" panose="02010609060101010101" pitchFamily="49" charset="-122"/>
                          <a:cs typeface="+mn-cs"/>
                        </a:rPr>
                        <a:t>）面临的</a:t>
                      </a:r>
                      <a:r>
                        <a:rPr lang="zh-CN" altLang="en-US" sz="1800" i="1" u="sng" kern="1200" dirty="0">
                          <a:solidFill>
                            <a:srgbClr val="006666"/>
                          </a:solidFill>
                          <a:latin typeface="仿宋" panose="02010609060101010101" pitchFamily="49" charset="-122"/>
                          <a:ea typeface="仿宋" panose="02010609060101010101" pitchFamily="49" charset="-122"/>
                          <a:cs typeface="+mn-cs"/>
                        </a:rPr>
                        <a:t>事故风险</a:t>
                      </a:r>
                      <a:r>
                        <a:rPr lang="zh-CN" altLang="en-US" sz="1800" kern="1200" dirty="0">
                          <a:solidFill>
                            <a:schemeClr val="tx1"/>
                          </a:solidFill>
                          <a:latin typeface="仿宋" panose="02010609060101010101" pitchFamily="49" charset="-122"/>
                          <a:ea typeface="仿宋" panose="02010609060101010101" pitchFamily="49" charset="-122"/>
                          <a:cs typeface="+mn-cs"/>
                        </a:rPr>
                        <a:t>发生重大变化的</a:t>
                      </a:r>
                      <a:r>
                        <a:rPr lang="zh-CN" altLang="en-US" sz="1800" dirty="0">
                          <a:solidFill>
                            <a:srgbClr val="006666"/>
                          </a:solidFill>
                          <a:latin typeface="仿宋" panose="02010609060101010101" pitchFamily="49" charset="-122"/>
                          <a:ea typeface="仿宋" panose="02010609060101010101" pitchFamily="49" charset="-122"/>
                        </a:rPr>
                        <a:t>；</a:t>
                      </a:r>
                    </a:p>
                    <a:p>
                      <a:r>
                        <a:rPr lang="en-US" altLang="zh-CN" sz="1800" kern="1200" dirty="0">
                          <a:solidFill>
                            <a:schemeClr val="tx1"/>
                          </a:solidFill>
                          <a:latin typeface="仿宋" panose="02010609060101010101" pitchFamily="49" charset="-122"/>
                          <a:ea typeface="仿宋" panose="02010609060101010101" pitchFamily="49" charset="-122"/>
                          <a:cs typeface="+mn-cs"/>
                        </a:rPr>
                        <a:t>4</a:t>
                      </a:r>
                      <a:r>
                        <a:rPr lang="zh-CN" altLang="en-US" sz="1800" kern="1200" dirty="0">
                          <a:solidFill>
                            <a:schemeClr val="tx1"/>
                          </a:solidFill>
                          <a:latin typeface="仿宋" panose="02010609060101010101" pitchFamily="49" charset="-122"/>
                          <a:ea typeface="仿宋" panose="02010609060101010101" pitchFamily="49" charset="-122"/>
                          <a:cs typeface="+mn-cs"/>
                        </a:rPr>
                        <a:t>）重要</a:t>
                      </a:r>
                      <a:r>
                        <a:rPr lang="zh-CN" altLang="en-US" sz="1800" i="1" u="sng" kern="1200" dirty="0">
                          <a:solidFill>
                            <a:srgbClr val="006666"/>
                          </a:solidFill>
                          <a:latin typeface="仿宋" panose="02010609060101010101" pitchFamily="49" charset="-122"/>
                          <a:ea typeface="仿宋" panose="02010609060101010101" pitchFamily="49" charset="-122"/>
                          <a:cs typeface="+mn-cs"/>
                        </a:rPr>
                        <a:t>应急资源发生</a:t>
                      </a:r>
                      <a:r>
                        <a:rPr lang="zh-CN" altLang="en-US" sz="1800" kern="1200" dirty="0">
                          <a:solidFill>
                            <a:schemeClr val="tx1"/>
                          </a:solidFill>
                          <a:latin typeface="仿宋" panose="02010609060101010101" pitchFamily="49" charset="-122"/>
                          <a:ea typeface="仿宋" panose="02010609060101010101" pitchFamily="49" charset="-122"/>
                          <a:cs typeface="+mn-cs"/>
                        </a:rPr>
                        <a:t>重大变化的；</a:t>
                      </a:r>
                    </a:p>
                    <a:p>
                      <a:r>
                        <a:rPr lang="en-US" altLang="zh-CN" sz="1800" kern="1200" dirty="0">
                          <a:solidFill>
                            <a:schemeClr val="tx1"/>
                          </a:solidFill>
                          <a:latin typeface="仿宋" panose="02010609060101010101" pitchFamily="49" charset="-122"/>
                          <a:ea typeface="仿宋" panose="02010609060101010101" pitchFamily="49" charset="-122"/>
                          <a:cs typeface="+mn-cs"/>
                        </a:rPr>
                        <a:t>5</a:t>
                      </a:r>
                      <a:r>
                        <a:rPr lang="zh-CN" altLang="en-US" sz="1800" kern="1200" dirty="0">
                          <a:solidFill>
                            <a:schemeClr val="tx1"/>
                          </a:solidFill>
                          <a:latin typeface="仿宋" panose="02010609060101010101" pitchFamily="49" charset="-122"/>
                          <a:ea typeface="仿宋" panose="02010609060101010101" pitchFamily="49" charset="-122"/>
                          <a:cs typeface="+mn-cs"/>
                        </a:rPr>
                        <a:t>）预案中的其他重要</a:t>
                      </a:r>
                      <a:r>
                        <a:rPr lang="zh-CN" altLang="en-US" sz="1800" i="1" u="sng" kern="1200" dirty="0">
                          <a:solidFill>
                            <a:srgbClr val="006666"/>
                          </a:solidFill>
                          <a:latin typeface="仿宋" panose="02010609060101010101" pitchFamily="49" charset="-122"/>
                          <a:ea typeface="仿宋" panose="02010609060101010101" pitchFamily="49" charset="-122"/>
                          <a:cs typeface="+mn-cs"/>
                        </a:rPr>
                        <a:t>信息</a:t>
                      </a:r>
                      <a:r>
                        <a:rPr lang="zh-CN" altLang="en-US" sz="1800" kern="1200" dirty="0">
                          <a:solidFill>
                            <a:schemeClr val="tx1"/>
                          </a:solidFill>
                          <a:latin typeface="仿宋" panose="02010609060101010101" pitchFamily="49" charset="-122"/>
                          <a:ea typeface="仿宋" panose="02010609060101010101" pitchFamily="49" charset="-122"/>
                          <a:cs typeface="+mn-cs"/>
                        </a:rPr>
                        <a:t>发生变化的；</a:t>
                      </a:r>
                    </a:p>
                    <a:p>
                      <a:r>
                        <a:rPr lang="en-US" altLang="zh-CN" sz="1800" kern="1200" dirty="0">
                          <a:solidFill>
                            <a:schemeClr val="tx1"/>
                          </a:solidFill>
                          <a:latin typeface="仿宋" panose="02010609060101010101" pitchFamily="49" charset="-122"/>
                          <a:ea typeface="仿宋" panose="02010609060101010101" pitchFamily="49" charset="-122"/>
                          <a:cs typeface="+mn-cs"/>
                        </a:rPr>
                        <a:t>6</a:t>
                      </a:r>
                      <a:r>
                        <a:rPr lang="zh-CN" altLang="en-US" sz="1800" kern="1200" dirty="0">
                          <a:solidFill>
                            <a:schemeClr val="tx1"/>
                          </a:solidFill>
                          <a:latin typeface="仿宋" panose="02010609060101010101" pitchFamily="49" charset="-122"/>
                          <a:ea typeface="仿宋" panose="02010609060101010101" pitchFamily="49" charset="-122"/>
                          <a:cs typeface="+mn-cs"/>
                        </a:rPr>
                        <a:t>）在应急演练和事故应急救援中发现</a:t>
                      </a:r>
                      <a:r>
                        <a:rPr lang="zh-CN" altLang="en-US" sz="1800" i="1" u="sng" kern="1200" dirty="0">
                          <a:solidFill>
                            <a:srgbClr val="006666"/>
                          </a:solidFill>
                          <a:latin typeface="仿宋" panose="02010609060101010101" pitchFamily="49" charset="-122"/>
                          <a:ea typeface="仿宋" panose="02010609060101010101" pitchFamily="49" charset="-122"/>
                          <a:cs typeface="+mn-cs"/>
                        </a:rPr>
                        <a:t>问题</a:t>
                      </a:r>
                      <a:r>
                        <a:rPr lang="zh-CN" altLang="en-US" sz="1800" kern="1200" dirty="0">
                          <a:solidFill>
                            <a:schemeClr val="tx1"/>
                          </a:solidFill>
                          <a:latin typeface="仿宋" panose="02010609060101010101" pitchFamily="49" charset="-122"/>
                          <a:ea typeface="仿宋" panose="02010609060101010101" pitchFamily="49" charset="-122"/>
                          <a:cs typeface="+mn-cs"/>
                        </a:rPr>
                        <a:t>需要修订的</a:t>
                      </a:r>
                      <a:r>
                        <a:rPr lang="zh-CN" altLang="en-US" sz="1800" dirty="0">
                          <a:solidFill>
                            <a:srgbClr val="006666"/>
                          </a:solidFill>
                          <a:latin typeface="仿宋" panose="02010609060101010101" pitchFamily="49" charset="-122"/>
                          <a:ea typeface="仿宋" panose="02010609060101010101" pitchFamily="49" charset="-122"/>
                        </a:rPr>
                        <a:t>；</a:t>
                      </a:r>
                    </a:p>
                    <a:p>
                      <a:r>
                        <a:rPr lang="en-US" altLang="zh-CN" sz="1800" kern="1200" dirty="0">
                          <a:solidFill>
                            <a:schemeClr val="tx1"/>
                          </a:solidFill>
                          <a:latin typeface="仿宋" panose="02010609060101010101" pitchFamily="49" charset="-122"/>
                          <a:ea typeface="仿宋" panose="02010609060101010101" pitchFamily="49" charset="-122"/>
                          <a:cs typeface="+mn-cs"/>
                        </a:rPr>
                        <a:t>7</a:t>
                      </a:r>
                      <a:r>
                        <a:rPr lang="zh-CN" altLang="en-US" sz="1800" kern="1200" dirty="0">
                          <a:solidFill>
                            <a:schemeClr val="tx1"/>
                          </a:solidFill>
                          <a:latin typeface="仿宋" panose="02010609060101010101" pitchFamily="49" charset="-122"/>
                          <a:ea typeface="仿宋" panose="02010609060101010101" pitchFamily="49" charset="-122"/>
                          <a:cs typeface="+mn-cs"/>
                        </a:rPr>
                        <a:t>）编制单位认为应当修订的其他情况。</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应急预案修订记录。</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分。及时进行预案修订的得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1108363">
                <a:tc>
                  <a:txBody>
                    <a:bodyPr/>
                    <a:lstStyle/>
                    <a:p>
                      <a:r>
                        <a:rPr lang="zh-CN" altLang="en-US" sz="1800" kern="100" spc="-30" dirty="0">
                          <a:effectLst/>
                          <a:latin typeface="仿宋" panose="02010609060101010101" pitchFamily="49" charset="-122"/>
                          <a:ea typeface="仿宋" panose="02010609060101010101" pitchFamily="49" charset="-122"/>
                        </a:rPr>
                        <a:t>应急预案修订备案</a:t>
                      </a:r>
                      <a:endParaRPr lang="zh-CN" altLang="en-US" sz="1800" dirty="0">
                        <a:latin typeface="仿宋" panose="02010609060101010101" pitchFamily="49" charset="-122"/>
                        <a:ea typeface="仿宋" panose="02010609060101010101" pitchFamily="49" charset="-122"/>
                      </a:endParaRP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）应急预案修订涉及组织指挥体系与职责、应急处置程序、主要处置措施、应急响应分级等内容变更的，修订工作应当参照本办法规定的应急预案编制程序进行；</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）修订后的应急预案重新备案。</a:t>
                      </a:r>
                    </a:p>
                  </a:txBody>
                  <a:tcPr/>
                </a:tc>
                <a:tc>
                  <a:txBody>
                    <a:bodyPr/>
                    <a:lstStyle/>
                    <a:p>
                      <a:r>
                        <a:rPr lang="zh-CN" altLang="en-US" sz="1800" dirty="0">
                          <a:latin typeface="仿宋" panose="02010609060101010101" pitchFamily="49" charset="-122"/>
                          <a:ea typeface="仿宋" panose="02010609060101010101" pitchFamily="49" charset="-122"/>
                        </a:rPr>
                        <a:t>应急预案备案登记表。</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分。修订后重新备案的得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6</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）应急预案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20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Tree>
    <p:extLst>
      <p:ext uri="{BB962C8B-B14F-4D97-AF65-F5344CB8AC3E}">
        <p14:creationId xmlns:p14="http://schemas.microsoft.com/office/powerpoint/2010/main" val="2651936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880818598"/>
              </p:ext>
            </p:extLst>
          </p:nvPr>
        </p:nvGraphicFramePr>
        <p:xfrm>
          <a:off x="1" y="728444"/>
          <a:ext cx="9143999" cy="6009640"/>
        </p:xfrm>
        <a:graphic>
          <a:graphicData uri="http://schemas.openxmlformats.org/drawingml/2006/table">
            <a:tbl>
              <a:tblPr firstRow="1" bandRow="1">
                <a:tableStyleId>{72833802-FEF1-4C79-8D5D-14CF1EAF98D9}</a:tableStyleId>
              </a:tblPr>
              <a:tblGrid>
                <a:gridCol w="655609">
                  <a:extLst>
                    <a:ext uri="{9D8B030D-6E8A-4147-A177-3AD203B41FA5}">
                      <a16:colId xmlns:a16="http://schemas.microsoft.com/office/drawing/2014/main" val="3771089194"/>
                    </a:ext>
                  </a:extLst>
                </a:gridCol>
                <a:gridCol w="4983191">
                  <a:extLst>
                    <a:ext uri="{9D8B030D-6E8A-4147-A177-3AD203B41FA5}">
                      <a16:colId xmlns:a16="http://schemas.microsoft.com/office/drawing/2014/main" val="3737978645"/>
                    </a:ext>
                  </a:extLst>
                </a:gridCol>
                <a:gridCol w="1246909">
                  <a:extLst>
                    <a:ext uri="{9D8B030D-6E8A-4147-A177-3AD203B41FA5}">
                      <a16:colId xmlns:a16="http://schemas.microsoft.com/office/drawing/2014/main" val="3317198830"/>
                    </a:ext>
                  </a:extLst>
                </a:gridCol>
                <a:gridCol w="2258290">
                  <a:extLst>
                    <a:ext uri="{9D8B030D-6E8A-4147-A177-3AD203B41FA5}">
                      <a16:colId xmlns:a16="http://schemas.microsoft.com/office/drawing/2014/main" val="1465755359"/>
                    </a:ext>
                  </a:extLst>
                </a:gridCol>
              </a:tblGrid>
              <a:tr h="370840">
                <a:tc>
                  <a:txBody>
                    <a:bodyPr/>
                    <a:lstStyle/>
                    <a:p>
                      <a:pPr algn="ctr"/>
                      <a:r>
                        <a:rPr lang="zh-CN" altLang="en-US" sz="1600" b="1" dirty="0">
                          <a:latin typeface="仿宋" panose="02010609060101010101" pitchFamily="49" charset="-122"/>
                          <a:ea typeface="仿宋" panose="02010609060101010101" pitchFamily="49" charset="-122"/>
                        </a:rPr>
                        <a:t>项目</a:t>
                      </a:r>
                    </a:p>
                  </a:txBody>
                  <a:tcPr/>
                </a:tc>
                <a:tc>
                  <a:txBody>
                    <a:bodyPr/>
                    <a:lstStyle/>
                    <a:p>
                      <a:pPr algn="ctr"/>
                      <a:r>
                        <a:rPr lang="zh-CN" altLang="en-US" sz="16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6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6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600" dirty="0">
                          <a:latin typeface="仿宋" panose="02010609060101010101" pitchFamily="49" charset="-122"/>
                          <a:ea typeface="仿宋" panose="02010609060101010101" pitchFamily="49" charset="-122"/>
                        </a:rPr>
                        <a:t>定期培训制度</a:t>
                      </a:r>
                    </a:p>
                  </a:txBody>
                  <a:tcPr/>
                </a:tc>
                <a:tc>
                  <a:txBody>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）定期开展企业</a:t>
                      </a:r>
                      <a:r>
                        <a:rPr lang="zh-CN" altLang="en-US" sz="1600" i="1" u="sng" kern="1200" dirty="0">
                          <a:solidFill>
                            <a:srgbClr val="006666"/>
                          </a:solidFill>
                          <a:latin typeface="仿宋" panose="02010609060101010101" pitchFamily="49" charset="-122"/>
                          <a:ea typeface="仿宋" panose="02010609060101010101" pitchFamily="49" charset="-122"/>
                          <a:cs typeface="+mn-cs"/>
                        </a:rPr>
                        <a:t>安全生产应急管理培训工作</a:t>
                      </a:r>
                      <a:r>
                        <a:rPr lang="zh-CN" altLang="en-US" sz="1600" dirty="0">
                          <a:latin typeface="仿宋" panose="02010609060101010101" pitchFamily="49" charset="-122"/>
                          <a:ea typeface="仿宋" panose="02010609060101010101" pitchFamily="49" charset="-122"/>
                        </a:rPr>
                        <a:t>；</a:t>
                      </a: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a:t>
                      </a:r>
                      <a:r>
                        <a:rPr lang="zh-CN" altLang="en-US" sz="1600" i="1" u="sng" kern="1200" dirty="0">
                          <a:solidFill>
                            <a:srgbClr val="006666"/>
                          </a:solidFill>
                          <a:latin typeface="仿宋" panose="02010609060101010101" pitchFamily="49" charset="-122"/>
                          <a:ea typeface="仿宋" panose="02010609060101010101" pitchFamily="49" charset="-122"/>
                          <a:cs typeface="+mn-cs"/>
                        </a:rPr>
                        <a:t>制定年度培训计划</a:t>
                      </a:r>
                      <a:r>
                        <a:rPr lang="zh-CN" altLang="en-US" sz="1600" dirty="0">
                          <a:latin typeface="仿宋" panose="02010609060101010101" pitchFamily="49" charset="-122"/>
                          <a:ea typeface="仿宋" panose="02010609060101010101" pitchFamily="49" charset="-122"/>
                        </a:rPr>
                        <a:t>。企业安全生产教育培训计划中有应急预案培训内容，预案培训计划可不单独制定。</a:t>
                      </a:r>
                    </a:p>
                  </a:txBody>
                  <a:tcPr/>
                </a:tc>
                <a:tc>
                  <a:txBody>
                    <a:bodyPr/>
                    <a:lstStyle/>
                    <a:p>
                      <a:r>
                        <a:rPr lang="zh-CN" altLang="en-US" sz="1600" kern="1200" dirty="0">
                          <a:solidFill>
                            <a:schemeClr val="tx1"/>
                          </a:solidFill>
                          <a:latin typeface="仿宋" panose="02010609060101010101" pitchFamily="49" charset="-122"/>
                          <a:ea typeface="仿宋" panose="02010609060101010101" pitchFamily="49" charset="-122"/>
                          <a:cs typeface="+mn-cs"/>
                        </a:rPr>
                        <a:t>年度应急培训</a:t>
                      </a:r>
                      <a:r>
                        <a:rPr lang="zh-CN" altLang="en-US" sz="2000" i="1" u="sng" kern="1200" dirty="0">
                          <a:solidFill>
                            <a:srgbClr val="006666"/>
                          </a:solidFill>
                          <a:latin typeface="仿宋" panose="02010609060101010101" pitchFamily="49" charset="-122"/>
                          <a:ea typeface="仿宋" panose="02010609060101010101" pitchFamily="49" charset="-122"/>
                          <a:cs typeface="+mn-cs"/>
                        </a:rPr>
                        <a:t>计划</a:t>
                      </a:r>
                      <a:r>
                        <a:rPr lang="zh-CN" altLang="en-US" sz="16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600" dirty="0">
                          <a:latin typeface="仿宋" panose="02010609060101010101" pitchFamily="49" charset="-122"/>
                          <a:ea typeface="仿宋" panose="02010609060101010101" pitchFamily="49" charset="-122"/>
                        </a:rPr>
                        <a:t>总分</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分。单独制定应急培训计划得</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分。总体培训计划中包含应急管理内容的得</a:t>
                      </a:r>
                      <a:r>
                        <a:rPr lang="en-US" altLang="zh-CN" sz="1600" dirty="0">
                          <a:latin typeface="仿宋" panose="02010609060101010101" pitchFamily="49" charset="-122"/>
                          <a:ea typeface="仿宋" panose="02010609060101010101" pitchFamily="49" charset="-122"/>
                        </a:rPr>
                        <a:t>2-4</a:t>
                      </a:r>
                      <a:r>
                        <a:rPr lang="zh-CN" altLang="en-US" sz="16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1108363">
                <a:tc>
                  <a:txBody>
                    <a:bodyPr/>
                    <a:lstStyle/>
                    <a:p>
                      <a:r>
                        <a:rPr lang="zh-CN" altLang="en-US" sz="1600" kern="100" spc="-30" dirty="0">
                          <a:effectLst/>
                          <a:latin typeface="仿宋" panose="02010609060101010101" pitchFamily="49" charset="-122"/>
                          <a:ea typeface="仿宋" panose="02010609060101010101" pitchFamily="49" charset="-122"/>
                        </a:rPr>
                        <a:t>全员参与应急培训</a:t>
                      </a:r>
                      <a:endParaRPr lang="zh-CN" altLang="en-US" sz="1600" dirty="0">
                        <a:latin typeface="仿宋" panose="02010609060101010101" pitchFamily="49" charset="-122"/>
                        <a:ea typeface="仿宋" panose="02010609060101010101" pitchFamily="49" charset="-122"/>
                      </a:endParaRPr>
                    </a:p>
                  </a:txBody>
                  <a:tcPr/>
                </a:tc>
                <a:tc>
                  <a:txBody>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）针对企业管理人员和一线岗位操作工人，制定培训计划；</a:t>
                      </a: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）年度集中培训</a:t>
                      </a:r>
                      <a:r>
                        <a:rPr lang="zh-CN" altLang="en-US" sz="1600" i="1" u="sng" kern="1200" dirty="0">
                          <a:solidFill>
                            <a:srgbClr val="006666"/>
                          </a:solidFill>
                          <a:latin typeface="仿宋" panose="02010609060101010101" pitchFamily="49" charset="-122"/>
                          <a:ea typeface="仿宋" panose="02010609060101010101" pitchFamily="49" charset="-122"/>
                          <a:cs typeface="+mn-cs"/>
                        </a:rPr>
                        <a:t>管理人员不少于</a:t>
                      </a:r>
                      <a:r>
                        <a:rPr lang="en-US" altLang="zh-CN" sz="1600" i="1" u="sng" kern="1200" dirty="0">
                          <a:solidFill>
                            <a:srgbClr val="006666"/>
                          </a:solidFill>
                          <a:latin typeface="仿宋" panose="02010609060101010101" pitchFamily="49" charset="-122"/>
                          <a:ea typeface="仿宋" panose="02010609060101010101" pitchFamily="49" charset="-122"/>
                          <a:cs typeface="+mn-cs"/>
                        </a:rPr>
                        <a:t>4</a:t>
                      </a:r>
                      <a:r>
                        <a:rPr lang="zh-CN" altLang="en-US" sz="1600" i="1" u="sng" kern="1200" dirty="0">
                          <a:solidFill>
                            <a:srgbClr val="006666"/>
                          </a:solidFill>
                          <a:latin typeface="仿宋" panose="02010609060101010101" pitchFamily="49" charset="-122"/>
                          <a:ea typeface="仿宋" panose="02010609060101010101" pitchFamily="49" charset="-122"/>
                          <a:cs typeface="+mn-cs"/>
                        </a:rPr>
                        <a:t>次、关键岗位工人不少于</a:t>
                      </a:r>
                      <a:r>
                        <a:rPr lang="en-US" altLang="zh-CN" sz="1600" i="1" u="sng" kern="1200" dirty="0">
                          <a:solidFill>
                            <a:srgbClr val="006666"/>
                          </a:solidFill>
                          <a:latin typeface="仿宋" panose="02010609060101010101" pitchFamily="49" charset="-122"/>
                          <a:ea typeface="仿宋" panose="02010609060101010101" pitchFamily="49" charset="-122"/>
                          <a:cs typeface="+mn-cs"/>
                        </a:rPr>
                        <a:t>6</a:t>
                      </a:r>
                      <a:r>
                        <a:rPr lang="zh-CN" altLang="en-US" sz="1600" i="1" u="sng" kern="1200" dirty="0">
                          <a:solidFill>
                            <a:srgbClr val="006666"/>
                          </a:solidFill>
                          <a:latin typeface="仿宋" panose="02010609060101010101" pitchFamily="49" charset="-122"/>
                          <a:ea typeface="仿宋" panose="02010609060101010101" pitchFamily="49" charset="-122"/>
                          <a:cs typeface="+mn-cs"/>
                        </a:rPr>
                        <a:t>次</a:t>
                      </a:r>
                      <a:r>
                        <a:rPr lang="zh-CN" altLang="en-US" sz="1600" dirty="0">
                          <a:latin typeface="仿宋" panose="02010609060101010101" pitchFamily="49" charset="-122"/>
                          <a:ea typeface="仿宋" panose="02010609060101010101" pitchFamily="49" charset="-122"/>
                        </a:rPr>
                        <a:t>；</a:t>
                      </a:r>
                    </a:p>
                    <a:p>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）应急培训的时间、地点、内容、师资、参加人员和考核结果记入本单位的安全生产教育和培训档案。</a:t>
                      </a:r>
                    </a:p>
                  </a:txBody>
                  <a:tcPr/>
                </a:tc>
                <a:tc>
                  <a:txBody>
                    <a:bodyPr/>
                    <a:lstStyle/>
                    <a:p>
                      <a:r>
                        <a:rPr lang="zh-CN" altLang="en-US" sz="1600" dirty="0">
                          <a:latin typeface="仿宋" panose="02010609060101010101" pitchFamily="49" charset="-122"/>
                          <a:ea typeface="仿宋" panose="02010609060101010101" pitchFamily="49" charset="-122"/>
                        </a:rPr>
                        <a:t>应急培训考核</a:t>
                      </a:r>
                      <a:r>
                        <a:rPr lang="zh-CN" altLang="en-US" sz="1800" i="1" u="sng" kern="1200" dirty="0">
                          <a:solidFill>
                            <a:srgbClr val="006666"/>
                          </a:solidFill>
                          <a:latin typeface="仿宋" panose="02010609060101010101" pitchFamily="49" charset="-122"/>
                          <a:ea typeface="仿宋" panose="02010609060101010101" pitchFamily="49" charset="-122"/>
                          <a:cs typeface="+mn-cs"/>
                        </a:rPr>
                        <a:t>档案</a:t>
                      </a:r>
                      <a:r>
                        <a:rPr lang="zh-CN" altLang="en-US" sz="1600" dirty="0">
                          <a:latin typeface="仿宋" panose="02010609060101010101" pitchFamily="49" charset="-122"/>
                          <a:ea typeface="仿宋" panose="02010609060101010101" pitchFamily="49" charset="-122"/>
                        </a:rPr>
                        <a:t>。</a:t>
                      </a:r>
                    </a:p>
                  </a:txBody>
                  <a:tcPr/>
                </a:tc>
                <a:tc>
                  <a:txBody>
                    <a:bodyPr/>
                    <a:lstStyle/>
                    <a:p>
                      <a:r>
                        <a:rPr lang="zh-CN" altLang="en-US" sz="1600" dirty="0">
                          <a:latin typeface="仿宋" panose="02010609060101010101" pitchFamily="49" charset="-122"/>
                          <a:ea typeface="仿宋" panose="02010609060101010101" pitchFamily="49" charset="-122"/>
                        </a:rPr>
                        <a:t>总分</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分。培训次数达标的得</a:t>
                      </a:r>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分；培训记录计入单位安全生产教育和培训档案的再得</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r h="1108363">
                <a:tc>
                  <a:txBody>
                    <a:bodyPr/>
                    <a:lstStyle/>
                    <a:p>
                      <a:r>
                        <a:rPr lang="zh-CN" altLang="en-US" sz="1600" dirty="0">
                          <a:latin typeface="仿宋" panose="02010609060101010101" pitchFamily="49" charset="-122"/>
                          <a:ea typeface="仿宋" panose="02010609060101010101" pitchFamily="49" charset="-122"/>
                        </a:rPr>
                        <a:t>培训主要内容</a:t>
                      </a:r>
                    </a:p>
                  </a:txBody>
                  <a:tcPr/>
                </a:tc>
                <a:tc>
                  <a:txBody>
                    <a:bodyPr/>
                    <a:lstStyle/>
                    <a:p>
                      <a:r>
                        <a:rPr lang="zh-CN" altLang="en-US" sz="1600" dirty="0">
                          <a:latin typeface="仿宋" panose="02010609060101010101" pitchFamily="49" charset="-122"/>
                          <a:ea typeface="仿宋" panose="02010609060101010101" pitchFamily="49" charset="-122"/>
                        </a:rPr>
                        <a:t>培训内容以</a:t>
                      </a:r>
                      <a:r>
                        <a:rPr lang="zh-CN" altLang="en-US" sz="1600" i="1" u="sng" kern="1200" dirty="0">
                          <a:solidFill>
                            <a:srgbClr val="006666"/>
                          </a:solidFill>
                          <a:latin typeface="仿宋" panose="02010609060101010101" pitchFamily="49" charset="-122"/>
                          <a:ea typeface="仿宋" panose="02010609060101010101" pitchFamily="49" charset="-122"/>
                          <a:cs typeface="+mn-cs"/>
                        </a:rPr>
                        <a:t>应急预案、应急知识、自救互救和避险逃生技能为主</a:t>
                      </a:r>
                      <a:r>
                        <a:rPr lang="zh-CN" altLang="en-US" sz="1600" dirty="0">
                          <a:latin typeface="仿宋" panose="02010609060101010101" pitchFamily="49" charset="-122"/>
                          <a:ea typeface="仿宋" panose="02010609060101010101" pitchFamily="49" charset="-122"/>
                        </a:rPr>
                        <a:t>，具体分为</a:t>
                      </a:r>
                      <a:r>
                        <a:rPr lang="en-US" altLang="zh-CN" sz="1600" i="1" u="sng" kern="1200" dirty="0">
                          <a:solidFill>
                            <a:srgbClr val="006666"/>
                          </a:solidFill>
                          <a:latin typeface="仿宋" panose="02010609060101010101" pitchFamily="49" charset="-122"/>
                          <a:ea typeface="仿宋" panose="02010609060101010101" pitchFamily="49" charset="-122"/>
                          <a:cs typeface="+mn-cs"/>
                        </a:rPr>
                        <a:t>9</a:t>
                      </a:r>
                      <a:r>
                        <a:rPr lang="zh-CN" altLang="en-US" sz="1600" i="1" u="sng" kern="1200" dirty="0">
                          <a:solidFill>
                            <a:srgbClr val="006666"/>
                          </a:solidFill>
                          <a:latin typeface="仿宋" panose="02010609060101010101" pitchFamily="49" charset="-122"/>
                          <a:ea typeface="仿宋" panose="02010609060101010101" pitchFamily="49" charset="-122"/>
                          <a:cs typeface="+mn-cs"/>
                        </a:rPr>
                        <a:t>个方面</a:t>
                      </a:r>
                      <a:r>
                        <a:rPr lang="zh-CN" altLang="en-US" sz="1600" dirty="0">
                          <a:latin typeface="仿宋" panose="02010609060101010101" pitchFamily="49" charset="-122"/>
                          <a:ea typeface="仿宋" panose="02010609060101010101" pitchFamily="49" charset="-122"/>
                        </a:rPr>
                        <a:t>：</a:t>
                      </a:r>
                    </a:p>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）有关应急救援的法律、法规和规章，本单位应急救援相关管理制度和安全操作规程；</a:t>
                      </a: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）本单位、本岗位危险性和应急措施；</a:t>
                      </a:r>
                    </a:p>
                    <a:p>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）有关应急设施的性能、应急器材的使用方法；</a:t>
                      </a:r>
                    </a:p>
                    <a:p>
                      <a:r>
                        <a:rPr lang="en-US" altLang="zh-CN" sz="1600" dirty="0">
                          <a:latin typeface="仿宋" panose="02010609060101010101" pitchFamily="49" charset="-122"/>
                          <a:ea typeface="仿宋" panose="02010609060101010101" pitchFamily="49" charset="-122"/>
                        </a:rPr>
                        <a:t>4</a:t>
                      </a:r>
                      <a:r>
                        <a:rPr lang="zh-CN" altLang="en-US" sz="1600" dirty="0">
                          <a:latin typeface="仿宋" panose="02010609060101010101" pitchFamily="49" charset="-122"/>
                          <a:ea typeface="仿宋" panose="02010609060101010101" pitchFamily="49" charset="-122"/>
                        </a:rPr>
                        <a:t>）生产安全事故应急救援预案和现场处置方案；</a:t>
                      </a:r>
                    </a:p>
                    <a:p>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）个人防护器具的使用和安全防护措施；</a:t>
                      </a:r>
                    </a:p>
                    <a:p>
                      <a:r>
                        <a:rPr lang="en-US" altLang="zh-CN" sz="1600" dirty="0">
                          <a:latin typeface="仿宋" panose="02010609060101010101" pitchFamily="49" charset="-122"/>
                          <a:ea typeface="仿宋" panose="02010609060101010101" pitchFamily="49" charset="-122"/>
                        </a:rPr>
                        <a:t>6</a:t>
                      </a:r>
                      <a:r>
                        <a:rPr lang="zh-CN" altLang="en-US" sz="1600" dirty="0">
                          <a:latin typeface="仿宋" panose="02010609060101010101" pitchFamily="49" charset="-122"/>
                          <a:ea typeface="仿宋" panose="02010609060101010101" pitchFamily="49" charset="-122"/>
                        </a:rPr>
                        <a:t>）异常情况的鉴别和紧急处置技术要求和程序；</a:t>
                      </a:r>
                    </a:p>
                    <a:p>
                      <a:r>
                        <a:rPr lang="en-US" altLang="zh-CN" sz="1600" dirty="0">
                          <a:latin typeface="仿宋" panose="02010609060101010101" pitchFamily="49" charset="-122"/>
                          <a:ea typeface="仿宋" panose="02010609060101010101" pitchFamily="49" charset="-122"/>
                        </a:rPr>
                        <a:t>7</a:t>
                      </a:r>
                      <a:r>
                        <a:rPr lang="zh-CN" altLang="en-US" sz="1600" dirty="0">
                          <a:latin typeface="仿宋" panose="02010609060101010101" pitchFamily="49" charset="-122"/>
                          <a:ea typeface="仿宋" panose="02010609060101010101" pitchFamily="49" charset="-122"/>
                        </a:rPr>
                        <a:t>）突发事件处置过程中的自救、互救知识；</a:t>
                      </a:r>
                    </a:p>
                    <a:p>
                      <a:r>
                        <a:rPr lang="en-US" altLang="zh-CN" sz="1600" dirty="0">
                          <a:latin typeface="仿宋" panose="02010609060101010101" pitchFamily="49" charset="-122"/>
                          <a:ea typeface="仿宋" panose="02010609060101010101" pitchFamily="49" charset="-122"/>
                        </a:rPr>
                        <a:t>8</a:t>
                      </a:r>
                      <a:r>
                        <a:rPr lang="zh-CN" altLang="en-US" sz="1600" dirty="0">
                          <a:latin typeface="仿宋" panose="02010609060101010101" pitchFamily="49" charset="-122"/>
                          <a:ea typeface="仿宋" panose="02010609060101010101" pitchFamily="49" charset="-122"/>
                        </a:rPr>
                        <a:t>）应急通信联络方法；</a:t>
                      </a:r>
                    </a:p>
                    <a:p>
                      <a:r>
                        <a:rPr lang="en-US" altLang="zh-CN" sz="1600" dirty="0">
                          <a:latin typeface="仿宋" panose="02010609060101010101" pitchFamily="49" charset="-122"/>
                          <a:ea typeface="仿宋" panose="02010609060101010101" pitchFamily="49" charset="-122"/>
                        </a:rPr>
                        <a:t>9</a:t>
                      </a:r>
                      <a:r>
                        <a:rPr lang="zh-CN" altLang="en-US" sz="1600" dirty="0">
                          <a:latin typeface="仿宋" panose="02010609060101010101" pitchFamily="49" charset="-122"/>
                          <a:ea typeface="仿宋" panose="02010609060101010101" pitchFamily="49" charset="-122"/>
                        </a:rPr>
                        <a:t>）应急救援案例。</a:t>
                      </a:r>
                    </a:p>
                  </a:txBody>
                  <a:tcPr/>
                </a:tc>
                <a:tc>
                  <a:txBody>
                    <a:bodyPr/>
                    <a:lstStyle/>
                    <a:p>
                      <a:r>
                        <a:rPr lang="zh-CN" altLang="en-US" sz="1600" dirty="0">
                          <a:latin typeface="仿宋" panose="02010609060101010101" pitchFamily="49" charset="-122"/>
                          <a:ea typeface="仿宋" panose="02010609060101010101" pitchFamily="49" charset="-122"/>
                        </a:rPr>
                        <a:t>应急培训考核</a:t>
                      </a:r>
                      <a:r>
                        <a:rPr lang="zh-CN" altLang="en-US" sz="1800" i="1" u="sng" kern="1200" dirty="0">
                          <a:solidFill>
                            <a:srgbClr val="006666"/>
                          </a:solidFill>
                          <a:latin typeface="仿宋" panose="02010609060101010101" pitchFamily="49" charset="-122"/>
                          <a:ea typeface="仿宋" panose="02010609060101010101" pitchFamily="49" charset="-122"/>
                          <a:cs typeface="+mn-cs"/>
                        </a:rPr>
                        <a:t>档案</a:t>
                      </a:r>
                      <a:r>
                        <a:rPr lang="zh-CN" altLang="en-US" sz="1600" dirty="0">
                          <a:latin typeface="仿宋" panose="02010609060101010101" pitchFamily="49" charset="-122"/>
                          <a:ea typeface="仿宋" panose="02010609060101010101" pitchFamily="49" charset="-122"/>
                        </a:rPr>
                        <a:t>。</a:t>
                      </a:r>
                    </a:p>
                  </a:txBody>
                  <a:tcPr/>
                </a:tc>
                <a:tc>
                  <a:txBody>
                    <a:bodyPr/>
                    <a:lstStyle/>
                    <a:p>
                      <a:r>
                        <a:rPr lang="zh-CN" altLang="en-US" sz="1600" dirty="0">
                          <a:latin typeface="仿宋" panose="02010609060101010101" pitchFamily="49" charset="-122"/>
                          <a:ea typeface="仿宋" panose="02010609060101010101" pitchFamily="49" charset="-122"/>
                        </a:rPr>
                        <a:t>总分</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分。培训内容包含要求提及的</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项以上（含</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项）的，得</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分；内容在</a:t>
                      </a: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项以下的，每有一项，得</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515474502"/>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7</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）应急培训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15</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Tree>
    <p:extLst>
      <p:ext uri="{BB962C8B-B14F-4D97-AF65-F5344CB8AC3E}">
        <p14:creationId xmlns:p14="http://schemas.microsoft.com/office/powerpoint/2010/main" val="1498022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3D25BFF-0EB3-443A-82FF-FDF2A78C8283}"/>
              </a:ext>
            </a:extLst>
          </p:cNvPr>
          <p:cNvSpPr/>
          <p:nvPr/>
        </p:nvSpPr>
        <p:spPr>
          <a:xfrm>
            <a:off x="237591" y="1337838"/>
            <a:ext cx="8587095" cy="2332946"/>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第二十五条生产经营单位应当对从业人员进行</a:t>
            </a:r>
            <a:r>
              <a:rPr lang="zh-CN" altLang="en-US" sz="1600" b="1" i="1" u="sng" dirty="0">
                <a:solidFill>
                  <a:srgbClr val="006666"/>
                </a:solidFill>
              </a:rPr>
              <a:t>安全生产教育和培训</a:t>
            </a:r>
            <a:r>
              <a:rPr lang="zh-CN" altLang="en-US" sz="1600" dirty="0"/>
              <a:t>，保证从业人员具备必要的安全生产</a:t>
            </a:r>
            <a:r>
              <a:rPr lang="zh-CN" altLang="en-US" sz="1600" b="1" i="1" u="sng" dirty="0">
                <a:solidFill>
                  <a:srgbClr val="006666"/>
                </a:solidFill>
              </a:rPr>
              <a:t>知识</a:t>
            </a:r>
            <a:r>
              <a:rPr lang="zh-CN" altLang="en-US" sz="1600" dirty="0"/>
              <a:t>，熟悉有关的安全生产</a:t>
            </a:r>
            <a:r>
              <a:rPr lang="zh-CN" altLang="en-US" sz="1600" b="1" i="1" u="sng" dirty="0">
                <a:solidFill>
                  <a:srgbClr val="006666"/>
                </a:solidFill>
              </a:rPr>
              <a:t>规章制度和安全操作规程</a:t>
            </a:r>
            <a:r>
              <a:rPr lang="zh-CN" altLang="en-US" sz="1600" dirty="0"/>
              <a:t>，掌握本岗位的</a:t>
            </a:r>
            <a:r>
              <a:rPr lang="zh-CN" altLang="en-US" sz="1600" b="1" i="1" u="sng" dirty="0">
                <a:solidFill>
                  <a:srgbClr val="006666"/>
                </a:solidFill>
              </a:rPr>
              <a:t>安全操作技能</a:t>
            </a:r>
            <a:r>
              <a:rPr lang="zh-CN" altLang="en-US" sz="1600" dirty="0"/>
              <a:t>，了解事故</a:t>
            </a:r>
            <a:r>
              <a:rPr lang="zh-CN" altLang="en-US" sz="1600" b="1" i="1" u="sng" dirty="0">
                <a:solidFill>
                  <a:srgbClr val="006666"/>
                </a:solidFill>
              </a:rPr>
              <a:t>应急处理措施</a:t>
            </a:r>
            <a:r>
              <a:rPr lang="zh-CN" altLang="en-US" sz="1600" dirty="0"/>
              <a:t>，知悉自身在安全生产方面的</a:t>
            </a:r>
            <a:r>
              <a:rPr lang="zh-CN" altLang="en-US" sz="1600" b="1" i="1" u="sng" dirty="0">
                <a:solidFill>
                  <a:srgbClr val="006666"/>
                </a:solidFill>
              </a:rPr>
              <a:t>权利和义务</a:t>
            </a:r>
            <a:r>
              <a:rPr lang="zh-CN" altLang="en-US" sz="1600" dirty="0"/>
              <a:t>。未经安全生产教育和培训合格的从业人员，不得上岗作业。</a:t>
            </a:r>
            <a:endParaRPr lang="en-US" altLang="zh-CN" sz="1600" dirty="0"/>
          </a:p>
          <a:p>
            <a:pPr>
              <a:lnSpc>
                <a:spcPct val="130000"/>
              </a:lnSpc>
            </a:pPr>
            <a:r>
              <a:rPr lang="zh-CN" altLang="en-US" sz="1600" dirty="0"/>
              <a:t>同时规定了对劳动派遣者、实习学生进行安全生产教育和培训的职责。</a:t>
            </a:r>
          </a:p>
          <a:p>
            <a:pPr>
              <a:lnSpc>
                <a:spcPct val="130000"/>
              </a:lnSpc>
            </a:pPr>
            <a:r>
              <a:rPr lang="zh-CN" altLang="en-US" sz="1600" dirty="0"/>
              <a:t>生产经营单位应当</a:t>
            </a:r>
            <a:r>
              <a:rPr lang="zh-CN" altLang="en-US" sz="1600" b="1" i="1" u="sng" dirty="0">
                <a:solidFill>
                  <a:srgbClr val="006666"/>
                </a:solidFill>
              </a:rPr>
              <a:t>建立安全生产教育和培训档案</a:t>
            </a:r>
            <a:r>
              <a:rPr lang="zh-CN" altLang="en-US" sz="1600" dirty="0"/>
              <a:t>，如实记录安全生产教育和培训的时间、内容、参加人员以及考核结果等情况。</a:t>
            </a:r>
          </a:p>
        </p:txBody>
      </p:sp>
      <p:sp>
        <p:nvSpPr>
          <p:cNvPr id="6" name="文本框 5">
            <a:extLst>
              <a:ext uri="{FF2B5EF4-FFF2-40B4-BE49-F238E27FC236}">
                <a16:creationId xmlns:a16="http://schemas.microsoft.com/office/drawing/2014/main" id="{4B80508E-514A-4E99-A646-9EE99F578EE1}"/>
              </a:ext>
            </a:extLst>
          </p:cNvPr>
          <p:cNvSpPr txBox="1"/>
          <p:nvPr/>
        </p:nvSpPr>
        <p:spPr>
          <a:xfrm>
            <a:off x="237591" y="715716"/>
            <a:ext cx="5570756"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zh-CN"/>
            </a:defPPr>
            <a:lvl1pPr>
              <a:defRPr sz="2000" b="1">
                <a:solidFill>
                  <a:schemeClr val="accent6">
                    <a:lumMod val="75000"/>
                  </a:schemeClr>
                </a:solidFill>
              </a:defRPr>
            </a:lvl1pPr>
          </a:lstStyle>
          <a:p>
            <a:r>
              <a:rPr lang="zh-CN" altLang="en-US" dirty="0"/>
              <a:t>主要依据之一：</a:t>
            </a:r>
            <a:r>
              <a:rPr lang="en-US" altLang="zh-CN" dirty="0"/>
              <a:t>《</a:t>
            </a:r>
            <a:r>
              <a:rPr lang="zh-CN" altLang="en-US" dirty="0"/>
              <a:t>中华人民共和国安全生产法</a:t>
            </a:r>
            <a:r>
              <a:rPr lang="en-US" altLang="zh-CN" dirty="0"/>
              <a:t>》</a:t>
            </a:r>
            <a:endParaRPr lang="zh-CN" altLang="en-US" dirty="0"/>
          </a:p>
        </p:txBody>
      </p:sp>
      <p:sp>
        <p:nvSpPr>
          <p:cNvPr id="7" name="文本框 6">
            <a:extLst>
              <a:ext uri="{FF2B5EF4-FFF2-40B4-BE49-F238E27FC236}">
                <a16:creationId xmlns:a16="http://schemas.microsoft.com/office/drawing/2014/main" id="{19C3B025-B0BB-4ECA-9D74-DBE4D75BF485}"/>
              </a:ext>
            </a:extLst>
          </p:cNvPr>
          <p:cNvSpPr txBox="1"/>
          <p:nvPr/>
        </p:nvSpPr>
        <p:spPr>
          <a:xfrm>
            <a:off x="237591" y="3820226"/>
            <a:ext cx="8193269"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zh-CN"/>
            </a:defPPr>
            <a:lvl1pPr>
              <a:defRPr sz="2000" b="1">
                <a:solidFill>
                  <a:schemeClr val="accent6">
                    <a:lumMod val="75000"/>
                  </a:schemeClr>
                </a:solidFill>
              </a:defRPr>
            </a:lvl1pPr>
          </a:lstStyle>
          <a:p>
            <a:r>
              <a:rPr lang="zh-CN" altLang="en-US" dirty="0"/>
              <a:t>主要依据之二：</a:t>
            </a:r>
            <a:r>
              <a:rPr lang="en-US" altLang="zh-CN" dirty="0"/>
              <a:t>《</a:t>
            </a:r>
            <a:r>
              <a:rPr lang="zh-CN" altLang="en-US" dirty="0"/>
              <a:t>工贸企业有限空间作业 安全管理与监督暂行规定</a:t>
            </a:r>
            <a:r>
              <a:rPr lang="en-US" altLang="zh-CN" dirty="0"/>
              <a:t>》</a:t>
            </a:r>
            <a:endParaRPr lang="zh-CN" altLang="en-US" dirty="0"/>
          </a:p>
        </p:txBody>
      </p:sp>
      <p:sp>
        <p:nvSpPr>
          <p:cNvPr id="8" name="矩形 7">
            <a:extLst>
              <a:ext uri="{FF2B5EF4-FFF2-40B4-BE49-F238E27FC236}">
                <a16:creationId xmlns:a16="http://schemas.microsoft.com/office/drawing/2014/main" id="{2B640F5E-FED3-480A-B844-FE3B322964A8}"/>
              </a:ext>
            </a:extLst>
          </p:cNvPr>
          <p:cNvSpPr/>
          <p:nvPr/>
        </p:nvSpPr>
        <p:spPr>
          <a:xfrm>
            <a:off x="237590" y="4369778"/>
            <a:ext cx="8587095" cy="1692771"/>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zh-CN" altLang="en-US" sz="1600" dirty="0"/>
              <a:t>第六条 工贸企业应当对从事有限空间作业的现场负责人、监护人员、作业人员、应急救援人员进行</a:t>
            </a:r>
            <a:r>
              <a:rPr lang="zh-CN" altLang="en-US" sz="1600" b="1" i="1" u="sng" dirty="0">
                <a:solidFill>
                  <a:srgbClr val="006666"/>
                </a:solidFill>
              </a:rPr>
              <a:t>专项安全培训</a:t>
            </a:r>
            <a:r>
              <a:rPr lang="zh-CN" altLang="en-US" sz="1600" dirty="0"/>
              <a:t>。专项安全培训应当包括下列</a:t>
            </a:r>
            <a:r>
              <a:rPr lang="zh-CN" altLang="en-US" sz="1600" b="1" i="1" u="sng" dirty="0">
                <a:solidFill>
                  <a:srgbClr val="006666"/>
                </a:solidFill>
              </a:rPr>
              <a:t>内容</a:t>
            </a:r>
            <a:r>
              <a:rPr lang="en-US" altLang="zh-CN" sz="1600" dirty="0"/>
              <a:t>:</a:t>
            </a:r>
          </a:p>
          <a:p>
            <a:pPr>
              <a:lnSpc>
                <a:spcPct val="130000"/>
              </a:lnSpc>
            </a:pPr>
            <a:r>
              <a:rPr lang="en-US" altLang="zh-CN" sz="1600" dirty="0"/>
              <a:t>(</a:t>
            </a:r>
            <a:r>
              <a:rPr lang="zh-CN" altLang="en-US" sz="1600" dirty="0"/>
              <a:t>一</a:t>
            </a:r>
            <a:r>
              <a:rPr lang="en-US" altLang="zh-CN" sz="1600" dirty="0"/>
              <a:t>)</a:t>
            </a:r>
            <a:r>
              <a:rPr lang="zh-CN" altLang="en-US" sz="1600" dirty="0"/>
              <a:t>有限空间作业的</a:t>
            </a:r>
            <a:r>
              <a:rPr lang="zh-CN" altLang="en-US" sz="1600" b="1" i="1" u="sng" dirty="0">
                <a:solidFill>
                  <a:srgbClr val="006666"/>
                </a:solidFill>
              </a:rPr>
              <a:t>危险有害因素和安全防范措施</a:t>
            </a:r>
            <a:r>
              <a:rPr lang="en-US" altLang="zh-CN" sz="1600" dirty="0"/>
              <a:t>;(</a:t>
            </a:r>
            <a:r>
              <a:rPr lang="zh-CN" altLang="en-US" sz="1600" dirty="0"/>
              <a:t>二</a:t>
            </a:r>
            <a:r>
              <a:rPr lang="en-US" altLang="zh-CN" sz="1600" dirty="0"/>
              <a:t>)</a:t>
            </a:r>
            <a:r>
              <a:rPr lang="zh-CN" altLang="en-US" sz="1600" dirty="0"/>
              <a:t>有限空间作业的</a:t>
            </a:r>
            <a:r>
              <a:rPr lang="zh-CN" altLang="en-US" sz="1600" b="1" i="1" u="sng" dirty="0">
                <a:solidFill>
                  <a:srgbClr val="006666"/>
                </a:solidFill>
              </a:rPr>
              <a:t>安全操作规程</a:t>
            </a:r>
            <a:r>
              <a:rPr lang="en-US" altLang="zh-CN" sz="1600" dirty="0"/>
              <a:t>;(</a:t>
            </a:r>
            <a:r>
              <a:rPr lang="zh-CN" altLang="en-US" sz="1600" dirty="0"/>
              <a:t>三</a:t>
            </a:r>
            <a:r>
              <a:rPr lang="en-US" altLang="zh-CN" sz="1600" dirty="0"/>
              <a:t>)</a:t>
            </a:r>
            <a:r>
              <a:rPr lang="zh-CN" altLang="en-US" sz="1600" dirty="0"/>
              <a:t>检测仪器、劳动防护用品的</a:t>
            </a:r>
            <a:r>
              <a:rPr lang="zh-CN" altLang="en-US" sz="1600" b="1" i="1" u="sng" dirty="0">
                <a:solidFill>
                  <a:srgbClr val="006666"/>
                </a:solidFill>
              </a:rPr>
              <a:t>正确使用</a:t>
            </a:r>
            <a:r>
              <a:rPr lang="en-US" altLang="zh-CN" sz="1600" dirty="0"/>
              <a:t>;(</a:t>
            </a:r>
            <a:r>
              <a:rPr lang="zh-CN" altLang="en-US" sz="1600" dirty="0"/>
              <a:t>四</a:t>
            </a:r>
            <a:r>
              <a:rPr lang="en-US" altLang="zh-CN" sz="1600" dirty="0"/>
              <a:t>)</a:t>
            </a:r>
            <a:r>
              <a:rPr lang="zh-CN" altLang="en-US" sz="1600" dirty="0"/>
              <a:t>紧急情况下的</a:t>
            </a:r>
            <a:r>
              <a:rPr lang="zh-CN" altLang="en-US" sz="1600" b="1" i="1" u="sng" dirty="0">
                <a:solidFill>
                  <a:srgbClr val="006666"/>
                </a:solidFill>
              </a:rPr>
              <a:t>应急处置措施</a:t>
            </a:r>
            <a:r>
              <a:rPr lang="zh-CN" altLang="en-US" sz="1600" dirty="0"/>
              <a:t>。安全培训应当有专门记录，并由参加培训的人员签字确认</a:t>
            </a:r>
          </a:p>
        </p:txBody>
      </p:sp>
    </p:spTree>
    <p:extLst>
      <p:ext uri="{BB962C8B-B14F-4D97-AF65-F5344CB8AC3E}">
        <p14:creationId xmlns:p14="http://schemas.microsoft.com/office/powerpoint/2010/main" val="878916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FCE7E1-9EC3-4C73-8AFF-379914D5E701}"/>
              </a:ext>
            </a:extLst>
          </p:cNvPr>
          <p:cNvSpPr/>
          <p:nvPr/>
        </p:nvSpPr>
        <p:spPr>
          <a:xfrm>
            <a:off x="348342" y="3003753"/>
            <a:ext cx="8389257" cy="2973122"/>
          </a:xfrm>
          <a:prstGeom prst="rect">
            <a:avLst/>
          </a:prstGeom>
          <a:solidFill>
            <a:schemeClr val="accent6">
              <a:lumMod val="20000"/>
              <a:lumOff val="80000"/>
            </a:schemeClr>
          </a:solidFill>
          <a:ln>
            <a:solidFill>
              <a:srgbClr val="006666"/>
            </a:solidFill>
          </a:ln>
        </p:spPr>
        <p:txBody>
          <a:bodyPr wrap="square">
            <a:spAutoFit/>
          </a:bodyPr>
          <a:lstStyle/>
          <a:p>
            <a:pPr>
              <a:lnSpc>
                <a:spcPct val="130000"/>
              </a:lnSpc>
            </a:pPr>
            <a:r>
              <a:rPr lang="en-US" altLang="zh-CN" dirty="0"/>
              <a:t>2013</a:t>
            </a:r>
            <a:r>
              <a:rPr lang="zh-CN" altLang="en-US" dirty="0"/>
              <a:t>年</a:t>
            </a:r>
            <a:r>
              <a:rPr lang="en-US" altLang="zh-CN" dirty="0"/>
              <a:t>9</a:t>
            </a:r>
            <a:r>
              <a:rPr lang="zh-CN" altLang="en-US" dirty="0"/>
              <a:t>月</a:t>
            </a:r>
            <a:r>
              <a:rPr lang="en-US" altLang="zh-CN" dirty="0"/>
              <a:t>28</a:t>
            </a:r>
            <a:r>
              <a:rPr lang="zh-CN" altLang="en-US" dirty="0"/>
              <a:t>日</a:t>
            </a:r>
            <a:r>
              <a:rPr lang="en-US" altLang="zh-CN" dirty="0"/>
              <a:t>3</a:t>
            </a:r>
            <a:r>
              <a:rPr lang="zh-CN" altLang="en-US" dirty="0"/>
              <a:t>时许，山西汾西正升煤业有限责任公司东翼回风大巷掘进工作面发生重大透水事故，造成</a:t>
            </a:r>
            <a:r>
              <a:rPr lang="en-US" altLang="zh-CN" dirty="0"/>
              <a:t>10</a:t>
            </a:r>
            <a:r>
              <a:rPr lang="zh-CN" altLang="en-US" dirty="0"/>
              <a:t>人死亡。</a:t>
            </a:r>
            <a:endParaRPr lang="en-US" altLang="zh-CN" dirty="0"/>
          </a:p>
          <a:p>
            <a:pPr>
              <a:lnSpc>
                <a:spcPct val="130000"/>
              </a:lnSpc>
            </a:pPr>
            <a:r>
              <a:rPr lang="zh-CN" altLang="en-US" dirty="0"/>
              <a:t>管理原因：</a:t>
            </a:r>
            <a:endParaRPr lang="en-US" altLang="zh-CN" dirty="0"/>
          </a:p>
          <a:p>
            <a:pPr>
              <a:lnSpc>
                <a:spcPct val="130000"/>
              </a:lnSpc>
            </a:pPr>
            <a:r>
              <a:rPr lang="zh-CN" altLang="en-US" dirty="0"/>
              <a:t>由于企业对从业人员的</a:t>
            </a:r>
            <a:r>
              <a:rPr lang="zh-CN" altLang="en-US" i="1" u="sng" dirty="0">
                <a:solidFill>
                  <a:srgbClr val="006666"/>
                </a:solidFill>
              </a:rPr>
              <a:t>应急培训教育不足</a:t>
            </a:r>
            <a:r>
              <a:rPr lang="zh-CN" altLang="en-US" dirty="0"/>
              <a:t>，也未认真落实</a:t>
            </a:r>
            <a:r>
              <a:rPr lang="en-US" altLang="zh-CN" dirty="0"/>
              <a:t>《</a:t>
            </a:r>
            <a:r>
              <a:rPr lang="zh-CN" altLang="en-US" dirty="0"/>
              <a:t>煤矿防治水规定</a:t>
            </a:r>
            <a:r>
              <a:rPr lang="en-US" altLang="zh-CN" dirty="0"/>
              <a:t>》</a:t>
            </a:r>
            <a:r>
              <a:rPr lang="zh-CN" altLang="en-US" dirty="0"/>
              <a:t>，致使从业人员</a:t>
            </a:r>
            <a:r>
              <a:rPr lang="zh-CN" altLang="en-US" i="1" u="sng" dirty="0">
                <a:solidFill>
                  <a:srgbClr val="006666"/>
                </a:solidFill>
              </a:rPr>
              <a:t>安全意识、应急知识淡薄，水害辨识、防治能力差</a:t>
            </a:r>
            <a:r>
              <a:rPr lang="zh-CN" altLang="en-US" dirty="0"/>
              <a:t>。</a:t>
            </a:r>
            <a:endParaRPr lang="en-US" altLang="zh-CN" dirty="0"/>
          </a:p>
          <a:p>
            <a:pPr>
              <a:lnSpc>
                <a:spcPct val="130000"/>
              </a:lnSpc>
            </a:pPr>
            <a:r>
              <a:rPr lang="zh-CN" altLang="en-US" dirty="0"/>
              <a:t>事发前支护工在打锚杆时钻孔已</a:t>
            </a:r>
            <a:r>
              <a:rPr lang="zh-CN" altLang="en-US" sz="1600" b="1" i="1" u="sng" dirty="0">
                <a:solidFill>
                  <a:srgbClr val="006666"/>
                </a:solidFill>
              </a:rPr>
              <a:t>出现较大水流，且水发臭、发红</a:t>
            </a:r>
            <a:r>
              <a:rPr lang="zh-CN" altLang="en-US" dirty="0"/>
              <a:t>，现场作业人员在出现</a:t>
            </a:r>
            <a:r>
              <a:rPr lang="zh-CN" altLang="en-US" sz="1600" b="1" i="1" u="sng" dirty="0">
                <a:solidFill>
                  <a:srgbClr val="006666"/>
                </a:solidFill>
              </a:rPr>
              <a:t>透水征兆</a:t>
            </a:r>
            <a:r>
              <a:rPr lang="zh-CN" altLang="en-US" dirty="0"/>
              <a:t>的情况下未引起足够重视，及时采取停止施工、撤出人员等有效的</a:t>
            </a:r>
            <a:r>
              <a:rPr lang="zh-CN" altLang="en-US" sz="1600" b="1" i="1" u="sng" dirty="0">
                <a:solidFill>
                  <a:srgbClr val="006666"/>
                </a:solidFill>
              </a:rPr>
              <a:t>应急措施</a:t>
            </a:r>
            <a:r>
              <a:rPr lang="zh-CN" altLang="en-US" dirty="0"/>
              <a:t>，而是在水流变小后启动综掘机继续掘进，最终导致事故发生。</a:t>
            </a:r>
            <a:endParaRPr lang="zh-CN" altLang="zh-CN" dirty="0"/>
          </a:p>
        </p:txBody>
      </p:sp>
      <p:sp>
        <p:nvSpPr>
          <p:cNvPr id="3" name="矩形 2">
            <a:extLst>
              <a:ext uri="{FF2B5EF4-FFF2-40B4-BE49-F238E27FC236}">
                <a16:creationId xmlns:a16="http://schemas.microsoft.com/office/drawing/2014/main" id="{B2CE3112-50B6-49C7-8A53-A97D9B68BE26}"/>
              </a:ext>
            </a:extLst>
          </p:cNvPr>
          <p:cNvSpPr/>
          <p:nvPr/>
        </p:nvSpPr>
        <p:spPr>
          <a:xfrm>
            <a:off x="277510" y="521608"/>
            <a:ext cx="1402521" cy="422039"/>
          </a:xfrm>
          <a:prstGeom prst="rect">
            <a:avLst/>
          </a:prstGeom>
          <a:solidFill>
            <a:schemeClr val="accent2">
              <a:lumMod val="60000"/>
              <a:lumOff val="40000"/>
            </a:schemeClr>
          </a:solidFill>
        </p:spPr>
        <p:txBody>
          <a:bodyPr wrap="square">
            <a:spAutoFit/>
          </a:bodyPr>
          <a:lstStyle/>
          <a:p>
            <a:pPr>
              <a:lnSpc>
                <a:spcPct val="130000"/>
              </a:lnSpc>
            </a:pPr>
            <a:r>
              <a:rPr lang="zh-CN" altLang="en-US" b="1" dirty="0"/>
              <a:t>事故案例：</a:t>
            </a:r>
            <a:endParaRPr lang="en-US" altLang="zh-CN" b="1" dirty="0"/>
          </a:p>
        </p:txBody>
      </p:sp>
      <p:pic>
        <p:nvPicPr>
          <p:cNvPr id="7" name="图片 6">
            <a:extLst>
              <a:ext uri="{FF2B5EF4-FFF2-40B4-BE49-F238E27FC236}">
                <a16:creationId xmlns:a16="http://schemas.microsoft.com/office/drawing/2014/main" id="{C14803C7-EF0B-4C3D-9516-5003EF284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365" y="521608"/>
            <a:ext cx="3416300" cy="2273300"/>
          </a:xfrm>
          <a:prstGeom prst="rect">
            <a:avLst/>
          </a:prstGeom>
        </p:spPr>
      </p:pic>
      <p:pic>
        <p:nvPicPr>
          <p:cNvPr id="9" name="图片 8">
            <a:extLst>
              <a:ext uri="{FF2B5EF4-FFF2-40B4-BE49-F238E27FC236}">
                <a16:creationId xmlns:a16="http://schemas.microsoft.com/office/drawing/2014/main" id="{6250465E-534A-45DC-BC05-559A5EB3E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999" y="524431"/>
            <a:ext cx="3276600" cy="2374900"/>
          </a:xfrm>
          <a:prstGeom prst="rect">
            <a:avLst/>
          </a:prstGeom>
        </p:spPr>
      </p:pic>
    </p:spTree>
    <p:extLst>
      <p:ext uri="{BB962C8B-B14F-4D97-AF65-F5344CB8AC3E}">
        <p14:creationId xmlns:p14="http://schemas.microsoft.com/office/powerpoint/2010/main" val="14307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2"/>
          <p:cNvSpPr>
            <a:spLocks noGrp="1"/>
          </p:cNvSpPr>
          <p:nvPr>
            <p:ph type="title" idx="4294967295"/>
          </p:nvPr>
        </p:nvSpPr>
        <p:spPr>
          <a:xfrm>
            <a:off x="608427" y="339388"/>
            <a:ext cx="8535573" cy="493713"/>
          </a:xfrm>
        </p:spPr>
        <p:txBody>
          <a:bodyPr/>
          <a:lstStyle/>
          <a:p>
            <a:pPr algn="l"/>
            <a:r>
              <a:rPr lang="zh-CN" altLang="en-US" sz="2400" b="1" kern="0" dirty="0">
                <a:solidFill>
                  <a:schemeClr val="bg1"/>
                </a:solidFill>
                <a:latin typeface="+mn-ea"/>
                <a:ea typeface="+mn-ea"/>
                <a:cs typeface="+mn-cs"/>
              </a:rPr>
              <a:t>二、工作标准及验收标准解读</a:t>
            </a:r>
            <a:br>
              <a:rPr lang="en-US" altLang="zh-CN" sz="2400" b="1" kern="0" dirty="0">
                <a:solidFill>
                  <a:schemeClr val="bg1"/>
                </a:solidFill>
                <a:latin typeface="+mn-ea"/>
                <a:ea typeface="+mn-ea"/>
                <a:cs typeface="+mn-cs"/>
              </a:rPr>
            </a:br>
            <a:r>
              <a:rPr lang="en-US" altLang="zh-CN" sz="2400" b="1" kern="0" dirty="0">
                <a:solidFill>
                  <a:schemeClr val="bg1"/>
                </a:solidFill>
                <a:latin typeface="+mn-ea"/>
                <a:ea typeface="+mn-ea"/>
                <a:cs typeface="+mn-cs"/>
              </a:rPr>
              <a:t>2017</a:t>
            </a:r>
            <a:r>
              <a:rPr lang="zh-CN" altLang="en-US" sz="2400" b="1" kern="0" dirty="0">
                <a:solidFill>
                  <a:schemeClr val="bg1"/>
                </a:solidFill>
                <a:latin typeface="+mn-ea"/>
                <a:ea typeface="+mn-ea"/>
                <a:cs typeface="+mn-cs"/>
              </a:rPr>
              <a:t>年市安全生产应急管理示范创建工作及验收标准体系</a:t>
            </a:r>
          </a:p>
        </p:txBody>
      </p:sp>
      <p:sp>
        <p:nvSpPr>
          <p:cNvPr id="50" name="Line 108"/>
          <p:cNvSpPr>
            <a:spLocks noChangeShapeType="1"/>
          </p:cNvSpPr>
          <p:nvPr/>
        </p:nvSpPr>
        <p:spPr bwMode="auto">
          <a:xfrm flipH="1">
            <a:off x="4512816" y="1917699"/>
            <a:ext cx="29022" cy="2992555"/>
          </a:xfrm>
          <a:prstGeom prst="line">
            <a:avLst/>
          </a:prstGeom>
          <a:noFill/>
          <a:ln w="19050" cmpd="sng">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 name="Freeform 109"/>
          <p:cNvSpPr>
            <a:spLocks/>
          </p:cNvSpPr>
          <p:nvPr/>
        </p:nvSpPr>
        <p:spPr bwMode="auto">
          <a:xfrm>
            <a:off x="1985963" y="2170114"/>
            <a:ext cx="5148262" cy="538162"/>
          </a:xfrm>
          <a:custGeom>
            <a:avLst/>
            <a:gdLst>
              <a:gd name="T0" fmla="*/ 0 w 3289"/>
              <a:gd name="T1" fmla="*/ 113 h 113"/>
              <a:gd name="T2" fmla="*/ 0 w 3289"/>
              <a:gd name="T3" fmla="*/ 0 h 113"/>
              <a:gd name="T4" fmla="*/ 3289 w 3289"/>
              <a:gd name="T5" fmla="*/ 0 h 113"/>
              <a:gd name="T6" fmla="*/ 3289 w 3289"/>
              <a:gd name="T7" fmla="*/ 113 h 113"/>
              <a:gd name="T8" fmla="*/ 0 w 3289"/>
              <a:gd name="T9" fmla="*/ 0 h 113"/>
              <a:gd name="T10" fmla="*/ 3289 w 3289"/>
              <a:gd name="T11" fmla="*/ 113 h 113"/>
            </a:gdLst>
            <a:ahLst/>
            <a:cxnLst>
              <a:cxn ang="0">
                <a:pos x="T0" y="T1"/>
              </a:cxn>
              <a:cxn ang="0">
                <a:pos x="T2" y="T3"/>
              </a:cxn>
              <a:cxn ang="0">
                <a:pos x="T4" y="T5"/>
              </a:cxn>
              <a:cxn ang="0">
                <a:pos x="T6" y="T7"/>
              </a:cxn>
            </a:cxnLst>
            <a:rect l="T8" t="T9" r="T10" b="T11"/>
            <a:pathLst>
              <a:path w="3289" h="113">
                <a:moveTo>
                  <a:pt x="0" y="113"/>
                </a:moveTo>
                <a:lnTo>
                  <a:pt x="0" y="0"/>
                </a:lnTo>
                <a:lnTo>
                  <a:pt x="3289" y="0"/>
                </a:lnTo>
                <a:lnTo>
                  <a:pt x="3289" y="113"/>
                </a:lnTo>
              </a:path>
            </a:pathLst>
          </a:custGeom>
          <a:noFill/>
          <a:ln w="19050" cmpd="sng">
            <a:solidFill>
              <a:srgbClr val="7F7F7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3" name="Group 5"/>
          <p:cNvGrpSpPr>
            <a:grpSpLocks/>
          </p:cNvGrpSpPr>
          <p:nvPr/>
        </p:nvGrpSpPr>
        <p:grpSpPr bwMode="auto">
          <a:xfrm>
            <a:off x="3279775" y="1231900"/>
            <a:ext cx="2736850" cy="1017588"/>
            <a:chOff x="0" y="0"/>
            <a:chExt cx="1724" cy="641"/>
          </a:xfrm>
        </p:grpSpPr>
        <p:pic>
          <p:nvPicPr>
            <p:cNvPr id="54" name="AutoShape 1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4"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7"/>
            <p:cNvSpPr txBox="1">
              <a:spLocks noChangeArrowheads="1"/>
            </p:cNvSpPr>
            <p:nvPr/>
          </p:nvSpPr>
          <p:spPr bwMode="auto">
            <a:xfrm>
              <a:off x="69" y="67"/>
              <a:ext cx="1476"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latinLnBrk="0" hangingPunct="1"/>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56" name="AutoShape 112"/>
          <p:cNvSpPr>
            <a:spLocks noChangeArrowheads="1"/>
          </p:cNvSpPr>
          <p:nvPr/>
        </p:nvSpPr>
        <p:spPr bwMode="auto">
          <a:xfrm>
            <a:off x="3389313" y="1341438"/>
            <a:ext cx="2339975"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57" name="Text Box 113"/>
          <p:cNvSpPr txBox="1">
            <a:spLocks noChangeArrowheads="1"/>
          </p:cNvSpPr>
          <p:nvPr/>
        </p:nvSpPr>
        <p:spPr bwMode="auto">
          <a:xfrm>
            <a:off x="3389313" y="1447800"/>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sz="2000" b="1" dirty="0">
                <a:solidFill>
                  <a:schemeClr val="bg1"/>
                </a:solidFill>
                <a:latin typeface="+mn-ea"/>
                <a:ea typeface="+mn-ea"/>
              </a:rPr>
              <a:t>工作及验收标准</a:t>
            </a:r>
            <a:endParaRPr lang="ko-KR" altLang="en-US" sz="2000" b="1" dirty="0">
              <a:solidFill>
                <a:schemeClr val="bg1"/>
              </a:solidFill>
              <a:latin typeface="+mn-ea"/>
              <a:ea typeface="+mn-ea"/>
            </a:endParaRPr>
          </a:p>
        </p:txBody>
      </p:sp>
      <p:sp>
        <p:nvSpPr>
          <p:cNvPr id="78" name="AutoShape 128"/>
          <p:cNvSpPr>
            <a:spLocks noChangeArrowheads="1"/>
          </p:cNvSpPr>
          <p:nvPr/>
        </p:nvSpPr>
        <p:spPr bwMode="auto">
          <a:xfrm>
            <a:off x="3355975" y="2532843"/>
            <a:ext cx="2409825"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79" name="AutoShape 129"/>
          <p:cNvSpPr>
            <a:spLocks noChangeArrowheads="1"/>
          </p:cNvSpPr>
          <p:nvPr/>
        </p:nvSpPr>
        <p:spPr bwMode="auto">
          <a:xfrm>
            <a:off x="3389313" y="2569355"/>
            <a:ext cx="2339975"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80" name="Text Box 130"/>
          <p:cNvSpPr txBox="1">
            <a:spLocks noChangeArrowheads="1"/>
          </p:cNvSpPr>
          <p:nvPr/>
        </p:nvSpPr>
        <p:spPr bwMode="auto">
          <a:xfrm>
            <a:off x="3389313" y="2628093"/>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sz="2000" dirty="0">
                <a:latin typeface="+mn-ea"/>
                <a:ea typeface="+mn-ea"/>
              </a:rPr>
              <a:t>机构建设（</a:t>
            </a:r>
            <a:r>
              <a:rPr lang="en-US" altLang="zh-CN" sz="2000" dirty="0">
                <a:latin typeface="+mn-ea"/>
                <a:ea typeface="+mn-ea"/>
              </a:rPr>
              <a:t>6</a:t>
            </a:r>
            <a:r>
              <a:rPr lang="zh-CN" altLang="en-US" sz="2000" dirty="0">
                <a:latin typeface="+mn-ea"/>
                <a:ea typeface="+mn-ea"/>
              </a:rPr>
              <a:t>分）</a:t>
            </a:r>
          </a:p>
        </p:txBody>
      </p:sp>
      <p:sp>
        <p:nvSpPr>
          <p:cNvPr id="81" name="AutoShape 131"/>
          <p:cNvSpPr>
            <a:spLocks noChangeArrowheads="1"/>
          </p:cNvSpPr>
          <p:nvPr/>
        </p:nvSpPr>
        <p:spPr bwMode="auto">
          <a:xfrm>
            <a:off x="762000" y="2532843"/>
            <a:ext cx="2409825"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82" name="AutoShape 132"/>
          <p:cNvSpPr>
            <a:spLocks noChangeArrowheads="1"/>
          </p:cNvSpPr>
          <p:nvPr/>
        </p:nvSpPr>
        <p:spPr bwMode="auto">
          <a:xfrm>
            <a:off x="795338" y="2569355"/>
            <a:ext cx="2339975"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83" name="Text Box 133"/>
          <p:cNvSpPr txBox="1">
            <a:spLocks noChangeArrowheads="1"/>
          </p:cNvSpPr>
          <p:nvPr/>
        </p:nvSpPr>
        <p:spPr bwMode="auto">
          <a:xfrm>
            <a:off x="795338" y="2628093"/>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sz="2000" dirty="0">
                <a:latin typeface="+mn-ea"/>
                <a:ea typeface="+mn-ea"/>
              </a:rPr>
              <a:t>责任体系（</a:t>
            </a:r>
            <a:r>
              <a:rPr lang="en-US" altLang="zh-CN" sz="2000" dirty="0">
                <a:latin typeface="+mn-ea"/>
                <a:ea typeface="+mn-ea"/>
              </a:rPr>
              <a:t>4</a:t>
            </a:r>
            <a:r>
              <a:rPr lang="zh-CN" altLang="en-US" sz="2000" dirty="0">
                <a:latin typeface="+mn-ea"/>
                <a:ea typeface="+mn-ea"/>
              </a:rPr>
              <a:t>分）</a:t>
            </a:r>
            <a:endParaRPr lang="ko-KR" altLang="en-US" sz="2800" dirty="0">
              <a:latin typeface="+mn-ea"/>
              <a:ea typeface="+mn-ea"/>
            </a:endParaRPr>
          </a:p>
        </p:txBody>
      </p:sp>
      <p:sp>
        <p:nvSpPr>
          <p:cNvPr id="84" name="AutoShape 134"/>
          <p:cNvSpPr>
            <a:spLocks noChangeArrowheads="1"/>
          </p:cNvSpPr>
          <p:nvPr/>
        </p:nvSpPr>
        <p:spPr bwMode="auto">
          <a:xfrm>
            <a:off x="5948363" y="2532843"/>
            <a:ext cx="2409825"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85" name="AutoShape 135"/>
          <p:cNvSpPr>
            <a:spLocks noChangeArrowheads="1"/>
          </p:cNvSpPr>
          <p:nvPr/>
        </p:nvSpPr>
        <p:spPr bwMode="auto">
          <a:xfrm>
            <a:off x="5981700" y="2569355"/>
            <a:ext cx="2339975"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87" name="Freeform 109"/>
          <p:cNvSpPr>
            <a:spLocks/>
          </p:cNvSpPr>
          <p:nvPr/>
        </p:nvSpPr>
        <p:spPr bwMode="auto">
          <a:xfrm>
            <a:off x="2376902" y="3579278"/>
            <a:ext cx="5148262" cy="538162"/>
          </a:xfrm>
          <a:custGeom>
            <a:avLst/>
            <a:gdLst>
              <a:gd name="T0" fmla="*/ 0 w 3289"/>
              <a:gd name="T1" fmla="*/ 113 h 113"/>
              <a:gd name="T2" fmla="*/ 0 w 3289"/>
              <a:gd name="T3" fmla="*/ 0 h 113"/>
              <a:gd name="T4" fmla="*/ 3289 w 3289"/>
              <a:gd name="T5" fmla="*/ 0 h 113"/>
              <a:gd name="T6" fmla="*/ 3289 w 3289"/>
              <a:gd name="T7" fmla="*/ 113 h 113"/>
              <a:gd name="T8" fmla="*/ 0 w 3289"/>
              <a:gd name="T9" fmla="*/ 0 h 113"/>
              <a:gd name="T10" fmla="*/ 3289 w 3289"/>
              <a:gd name="T11" fmla="*/ 113 h 113"/>
            </a:gdLst>
            <a:ahLst/>
            <a:cxnLst>
              <a:cxn ang="0">
                <a:pos x="T0" y="T1"/>
              </a:cxn>
              <a:cxn ang="0">
                <a:pos x="T2" y="T3"/>
              </a:cxn>
              <a:cxn ang="0">
                <a:pos x="T4" y="T5"/>
              </a:cxn>
              <a:cxn ang="0">
                <a:pos x="T6" y="T7"/>
              </a:cxn>
            </a:cxnLst>
            <a:rect l="T8" t="T9" r="T10" b="T11"/>
            <a:pathLst>
              <a:path w="3289" h="113">
                <a:moveTo>
                  <a:pt x="0" y="113"/>
                </a:moveTo>
                <a:lnTo>
                  <a:pt x="0" y="0"/>
                </a:lnTo>
                <a:lnTo>
                  <a:pt x="3289" y="0"/>
                </a:lnTo>
                <a:lnTo>
                  <a:pt x="3289" y="113"/>
                </a:lnTo>
              </a:path>
            </a:pathLst>
          </a:custGeom>
          <a:noFill/>
          <a:ln w="19050" cmpd="sng">
            <a:solidFill>
              <a:srgbClr val="7F7F7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8" name="AutoShape 128"/>
          <p:cNvSpPr>
            <a:spLocks noChangeArrowheads="1"/>
          </p:cNvSpPr>
          <p:nvPr/>
        </p:nvSpPr>
        <p:spPr bwMode="auto">
          <a:xfrm>
            <a:off x="3746914" y="3757077"/>
            <a:ext cx="2409825"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89" name="AutoShape 129"/>
          <p:cNvSpPr>
            <a:spLocks noChangeArrowheads="1"/>
          </p:cNvSpPr>
          <p:nvPr/>
        </p:nvSpPr>
        <p:spPr bwMode="auto">
          <a:xfrm>
            <a:off x="3780252" y="3793589"/>
            <a:ext cx="2339975"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91" name="AutoShape 131"/>
          <p:cNvSpPr>
            <a:spLocks noChangeArrowheads="1"/>
          </p:cNvSpPr>
          <p:nvPr/>
        </p:nvSpPr>
        <p:spPr bwMode="auto">
          <a:xfrm>
            <a:off x="1152939" y="3757077"/>
            <a:ext cx="2409825"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92" name="AutoShape 132"/>
          <p:cNvSpPr>
            <a:spLocks noChangeArrowheads="1"/>
          </p:cNvSpPr>
          <p:nvPr/>
        </p:nvSpPr>
        <p:spPr bwMode="auto">
          <a:xfrm>
            <a:off x="1186277" y="3793589"/>
            <a:ext cx="2339975"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94" name="AutoShape 134"/>
          <p:cNvSpPr>
            <a:spLocks noChangeArrowheads="1"/>
          </p:cNvSpPr>
          <p:nvPr/>
        </p:nvSpPr>
        <p:spPr bwMode="auto">
          <a:xfrm>
            <a:off x="6339302" y="3757077"/>
            <a:ext cx="2409825"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95" name="AutoShape 135"/>
          <p:cNvSpPr>
            <a:spLocks noChangeArrowheads="1"/>
          </p:cNvSpPr>
          <p:nvPr/>
        </p:nvSpPr>
        <p:spPr bwMode="auto">
          <a:xfrm>
            <a:off x="6372639" y="3793589"/>
            <a:ext cx="2339975"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98" name="Text Box 133"/>
          <p:cNvSpPr txBox="1">
            <a:spLocks noChangeArrowheads="1"/>
          </p:cNvSpPr>
          <p:nvPr/>
        </p:nvSpPr>
        <p:spPr bwMode="auto">
          <a:xfrm>
            <a:off x="6110841" y="2639628"/>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sz="2000" dirty="0">
                <a:latin typeface="+mn-ea"/>
                <a:ea typeface="+mn-ea"/>
              </a:rPr>
              <a:t>工作制度（</a:t>
            </a:r>
            <a:r>
              <a:rPr lang="en-US" altLang="zh-CN" sz="2000" dirty="0">
                <a:latin typeface="+mn-ea"/>
                <a:ea typeface="+mn-ea"/>
              </a:rPr>
              <a:t>5</a:t>
            </a:r>
            <a:r>
              <a:rPr lang="zh-CN" altLang="en-US" sz="2000" dirty="0">
                <a:latin typeface="+mn-ea"/>
                <a:ea typeface="+mn-ea"/>
              </a:rPr>
              <a:t>分）</a:t>
            </a:r>
            <a:endParaRPr lang="ko-KR" altLang="en-US" sz="2800" dirty="0">
              <a:latin typeface="+mn-ea"/>
              <a:ea typeface="+mn-ea"/>
            </a:endParaRPr>
          </a:p>
        </p:txBody>
      </p:sp>
      <p:sp>
        <p:nvSpPr>
          <p:cNvPr id="99" name="Text Box 133"/>
          <p:cNvSpPr txBox="1">
            <a:spLocks noChangeArrowheads="1"/>
          </p:cNvSpPr>
          <p:nvPr/>
        </p:nvSpPr>
        <p:spPr bwMode="auto">
          <a:xfrm>
            <a:off x="1186277" y="3879575"/>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sz="2000" dirty="0">
                <a:latin typeface="+mn-ea"/>
                <a:ea typeface="+mn-ea"/>
              </a:rPr>
              <a:t>救援队伍（</a:t>
            </a:r>
            <a:r>
              <a:rPr lang="en-US" altLang="zh-CN" sz="2000" dirty="0">
                <a:latin typeface="+mn-ea"/>
                <a:ea typeface="+mn-ea"/>
              </a:rPr>
              <a:t>10</a:t>
            </a:r>
            <a:r>
              <a:rPr lang="zh-CN" altLang="en-US" sz="2000" dirty="0">
                <a:latin typeface="+mn-ea"/>
                <a:ea typeface="+mn-ea"/>
              </a:rPr>
              <a:t>分）</a:t>
            </a:r>
            <a:endParaRPr lang="ko-KR" altLang="en-US" sz="2800" dirty="0">
              <a:latin typeface="+mn-ea"/>
              <a:ea typeface="+mn-ea"/>
            </a:endParaRPr>
          </a:p>
        </p:txBody>
      </p:sp>
      <p:sp>
        <p:nvSpPr>
          <p:cNvPr id="100" name="Text Box 133"/>
          <p:cNvSpPr txBox="1">
            <a:spLocks noChangeArrowheads="1"/>
          </p:cNvSpPr>
          <p:nvPr/>
        </p:nvSpPr>
        <p:spPr bwMode="auto">
          <a:xfrm>
            <a:off x="3887408" y="3882016"/>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sz="2000" dirty="0">
                <a:latin typeface="+mn-ea"/>
                <a:ea typeface="+mn-ea"/>
              </a:rPr>
              <a:t>应急物资（</a:t>
            </a:r>
            <a:r>
              <a:rPr lang="en-US" altLang="zh-CN" sz="2000" dirty="0">
                <a:latin typeface="+mn-ea"/>
                <a:ea typeface="+mn-ea"/>
              </a:rPr>
              <a:t>15</a:t>
            </a:r>
            <a:r>
              <a:rPr lang="zh-CN" altLang="en-US" sz="2000" dirty="0">
                <a:latin typeface="+mn-ea"/>
                <a:ea typeface="+mn-ea"/>
              </a:rPr>
              <a:t>分）</a:t>
            </a:r>
            <a:endParaRPr lang="ko-KR" altLang="en-US" sz="2800" dirty="0">
              <a:latin typeface="+mn-ea"/>
              <a:ea typeface="+mn-ea"/>
            </a:endParaRPr>
          </a:p>
        </p:txBody>
      </p:sp>
      <p:sp>
        <p:nvSpPr>
          <p:cNvPr id="102" name="Text Box 133"/>
          <p:cNvSpPr txBox="1">
            <a:spLocks noChangeArrowheads="1"/>
          </p:cNvSpPr>
          <p:nvPr/>
        </p:nvSpPr>
        <p:spPr bwMode="auto">
          <a:xfrm>
            <a:off x="6555202" y="3872399"/>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sz="2000" dirty="0">
                <a:latin typeface="+mn-ea"/>
                <a:ea typeface="+mn-ea"/>
              </a:rPr>
              <a:t>应急预案（</a:t>
            </a:r>
            <a:r>
              <a:rPr lang="en-US" altLang="zh-CN" sz="2000" dirty="0">
                <a:latin typeface="+mn-ea"/>
                <a:ea typeface="+mn-ea"/>
              </a:rPr>
              <a:t>20</a:t>
            </a:r>
            <a:r>
              <a:rPr lang="zh-CN" altLang="en-US" sz="2000" dirty="0">
                <a:latin typeface="+mn-ea"/>
                <a:ea typeface="+mn-ea"/>
              </a:rPr>
              <a:t>分）</a:t>
            </a:r>
            <a:endParaRPr lang="ko-KR" altLang="en-US" sz="2800" dirty="0">
              <a:latin typeface="+mn-ea"/>
              <a:ea typeface="+mn-ea"/>
            </a:endParaRPr>
          </a:p>
        </p:txBody>
      </p:sp>
      <p:sp>
        <p:nvSpPr>
          <p:cNvPr id="103" name="Freeform 109"/>
          <p:cNvSpPr>
            <a:spLocks/>
          </p:cNvSpPr>
          <p:nvPr/>
        </p:nvSpPr>
        <p:spPr bwMode="auto">
          <a:xfrm>
            <a:off x="1515373" y="4885885"/>
            <a:ext cx="6475687" cy="538162"/>
          </a:xfrm>
          <a:custGeom>
            <a:avLst/>
            <a:gdLst>
              <a:gd name="T0" fmla="*/ 0 w 3289"/>
              <a:gd name="T1" fmla="*/ 113 h 113"/>
              <a:gd name="T2" fmla="*/ 0 w 3289"/>
              <a:gd name="T3" fmla="*/ 0 h 113"/>
              <a:gd name="T4" fmla="*/ 3289 w 3289"/>
              <a:gd name="T5" fmla="*/ 0 h 113"/>
              <a:gd name="T6" fmla="*/ 3289 w 3289"/>
              <a:gd name="T7" fmla="*/ 113 h 113"/>
              <a:gd name="T8" fmla="*/ 0 w 3289"/>
              <a:gd name="T9" fmla="*/ 0 h 113"/>
              <a:gd name="T10" fmla="*/ 3289 w 3289"/>
              <a:gd name="T11" fmla="*/ 113 h 113"/>
            </a:gdLst>
            <a:ahLst/>
            <a:cxnLst>
              <a:cxn ang="0">
                <a:pos x="T0" y="T1"/>
              </a:cxn>
              <a:cxn ang="0">
                <a:pos x="T2" y="T3"/>
              </a:cxn>
              <a:cxn ang="0">
                <a:pos x="T4" y="T5"/>
              </a:cxn>
              <a:cxn ang="0">
                <a:pos x="T6" y="T7"/>
              </a:cxn>
            </a:cxnLst>
            <a:rect l="T8" t="T9" r="T10" b="T11"/>
            <a:pathLst>
              <a:path w="3289" h="113">
                <a:moveTo>
                  <a:pt x="0" y="113"/>
                </a:moveTo>
                <a:lnTo>
                  <a:pt x="0" y="0"/>
                </a:lnTo>
                <a:lnTo>
                  <a:pt x="3289" y="0"/>
                </a:lnTo>
                <a:lnTo>
                  <a:pt x="3289" y="113"/>
                </a:lnTo>
              </a:path>
            </a:pathLst>
          </a:custGeom>
          <a:noFill/>
          <a:ln w="19050" cmpd="sng">
            <a:solidFill>
              <a:srgbClr val="7F7F7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4" name="AutoShape 128"/>
          <p:cNvSpPr>
            <a:spLocks noChangeArrowheads="1"/>
          </p:cNvSpPr>
          <p:nvPr/>
        </p:nvSpPr>
        <p:spPr bwMode="auto">
          <a:xfrm>
            <a:off x="2540833" y="5063684"/>
            <a:ext cx="2047390"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05" name="AutoShape 129"/>
          <p:cNvSpPr>
            <a:spLocks noChangeArrowheads="1"/>
          </p:cNvSpPr>
          <p:nvPr/>
        </p:nvSpPr>
        <p:spPr bwMode="auto">
          <a:xfrm>
            <a:off x="2574170" y="5100196"/>
            <a:ext cx="2014053"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06" name="AutoShape 131"/>
          <p:cNvSpPr>
            <a:spLocks noChangeArrowheads="1"/>
          </p:cNvSpPr>
          <p:nvPr/>
        </p:nvSpPr>
        <p:spPr bwMode="auto">
          <a:xfrm>
            <a:off x="291412" y="5063684"/>
            <a:ext cx="2047390"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07" name="AutoShape 132"/>
          <p:cNvSpPr>
            <a:spLocks noChangeArrowheads="1"/>
          </p:cNvSpPr>
          <p:nvPr/>
        </p:nvSpPr>
        <p:spPr bwMode="auto">
          <a:xfrm>
            <a:off x="324749" y="5100196"/>
            <a:ext cx="2014053"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08" name="AutoShape 134"/>
          <p:cNvSpPr>
            <a:spLocks noChangeArrowheads="1"/>
          </p:cNvSpPr>
          <p:nvPr/>
        </p:nvSpPr>
        <p:spPr bwMode="auto">
          <a:xfrm>
            <a:off x="4788665" y="5063684"/>
            <a:ext cx="2047390"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09" name="AutoShape 135"/>
          <p:cNvSpPr>
            <a:spLocks noChangeArrowheads="1"/>
          </p:cNvSpPr>
          <p:nvPr/>
        </p:nvSpPr>
        <p:spPr bwMode="auto">
          <a:xfrm>
            <a:off x="4822001" y="5100196"/>
            <a:ext cx="2014053"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10" name="Text Box 133"/>
          <p:cNvSpPr txBox="1">
            <a:spLocks noChangeArrowheads="1"/>
          </p:cNvSpPr>
          <p:nvPr/>
        </p:nvSpPr>
        <p:spPr bwMode="auto">
          <a:xfrm>
            <a:off x="324749" y="5186182"/>
            <a:ext cx="1831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dirty="0">
                <a:latin typeface="+mn-ea"/>
                <a:ea typeface="+mn-ea"/>
              </a:rPr>
              <a:t>应急培训（</a:t>
            </a:r>
            <a:r>
              <a:rPr lang="en-US" altLang="zh-CN" dirty="0">
                <a:latin typeface="+mn-ea"/>
                <a:ea typeface="+mn-ea"/>
              </a:rPr>
              <a:t>15</a:t>
            </a:r>
            <a:r>
              <a:rPr lang="zh-CN" altLang="en-US" dirty="0">
                <a:latin typeface="+mn-ea"/>
                <a:ea typeface="+mn-ea"/>
              </a:rPr>
              <a:t>分）</a:t>
            </a:r>
            <a:endParaRPr lang="ko-KR" altLang="en-US" sz="2400" dirty="0">
              <a:latin typeface="+mn-ea"/>
              <a:ea typeface="+mn-ea"/>
            </a:endParaRPr>
          </a:p>
        </p:txBody>
      </p:sp>
      <p:sp>
        <p:nvSpPr>
          <p:cNvPr id="111" name="Text Box 133"/>
          <p:cNvSpPr txBox="1">
            <a:spLocks noChangeArrowheads="1"/>
          </p:cNvSpPr>
          <p:nvPr/>
        </p:nvSpPr>
        <p:spPr bwMode="auto">
          <a:xfrm>
            <a:off x="2681326" y="5188623"/>
            <a:ext cx="1831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dirty="0">
                <a:latin typeface="+mn-ea"/>
                <a:ea typeface="+mn-ea"/>
              </a:rPr>
              <a:t>应急演练（</a:t>
            </a:r>
            <a:r>
              <a:rPr lang="en-US" altLang="zh-CN" dirty="0">
                <a:latin typeface="+mn-ea"/>
                <a:ea typeface="+mn-ea"/>
              </a:rPr>
              <a:t>15</a:t>
            </a:r>
            <a:r>
              <a:rPr lang="zh-CN" altLang="en-US" dirty="0">
                <a:latin typeface="+mn-ea"/>
                <a:ea typeface="+mn-ea"/>
              </a:rPr>
              <a:t>分）</a:t>
            </a:r>
            <a:endParaRPr lang="ko-KR" altLang="en-US" sz="2400" dirty="0">
              <a:latin typeface="+mn-ea"/>
              <a:ea typeface="+mn-ea"/>
            </a:endParaRPr>
          </a:p>
        </p:txBody>
      </p:sp>
      <p:sp>
        <p:nvSpPr>
          <p:cNvPr id="112" name="Text Box 133"/>
          <p:cNvSpPr txBox="1">
            <a:spLocks noChangeArrowheads="1"/>
          </p:cNvSpPr>
          <p:nvPr/>
        </p:nvSpPr>
        <p:spPr bwMode="auto">
          <a:xfrm>
            <a:off x="5004564" y="5179006"/>
            <a:ext cx="1831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dirty="0">
                <a:latin typeface="+mn-ea"/>
                <a:ea typeface="+mn-ea"/>
              </a:rPr>
              <a:t>事故报告（</a:t>
            </a:r>
            <a:r>
              <a:rPr lang="en-US" altLang="zh-CN" dirty="0">
                <a:latin typeface="+mn-ea"/>
                <a:ea typeface="+mn-ea"/>
              </a:rPr>
              <a:t>5</a:t>
            </a:r>
            <a:r>
              <a:rPr lang="zh-CN" altLang="en-US" dirty="0">
                <a:latin typeface="+mn-ea"/>
                <a:ea typeface="+mn-ea"/>
              </a:rPr>
              <a:t>分）</a:t>
            </a:r>
            <a:endParaRPr lang="ko-KR" altLang="en-US" sz="2400" dirty="0">
              <a:latin typeface="+mn-ea"/>
              <a:ea typeface="+mn-ea"/>
            </a:endParaRPr>
          </a:p>
        </p:txBody>
      </p:sp>
      <p:sp>
        <p:nvSpPr>
          <p:cNvPr id="113" name="AutoShape 134"/>
          <p:cNvSpPr>
            <a:spLocks noChangeArrowheads="1"/>
          </p:cNvSpPr>
          <p:nvPr/>
        </p:nvSpPr>
        <p:spPr bwMode="auto">
          <a:xfrm>
            <a:off x="6999807" y="5086944"/>
            <a:ext cx="2047390" cy="684212"/>
          </a:xfrm>
          <a:prstGeom prst="roundRect">
            <a:avLst>
              <a:gd name="adj" fmla="val 16667"/>
            </a:avLst>
          </a:prstGeom>
          <a:gradFill rotWithShape="1">
            <a:gsLst>
              <a:gs pos="0">
                <a:srgbClr val="B2B2B2"/>
              </a:gs>
              <a:gs pos="100000">
                <a:srgbClr val="BFBFB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14" name="AutoShape 135"/>
          <p:cNvSpPr>
            <a:spLocks noChangeArrowheads="1"/>
          </p:cNvSpPr>
          <p:nvPr/>
        </p:nvSpPr>
        <p:spPr bwMode="auto">
          <a:xfrm>
            <a:off x="7033143" y="5123456"/>
            <a:ext cx="2014053" cy="323850"/>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eaLnBrk="1" hangingPunct="1"/>
            <a:endParaRPr lang="ko-KR" altLang="en-US"/>
          </a:p>
        </p:txBody>
      </p:sp>
      <p:sp>
        <p:nvSpPr>
          <p:cNvPr id="115" name="Text Box 133"/>
          <p:cNvSpPr txBox="1">
            <a:spLocks noChangeArrowheads="1"/>
          </p:cNvSpPr>
          <p:nvPr/>
        </p:nvSpPr>
        <p:spPr bwMode="auto">
          <a:xfrm>
            <a:off x="7215706" y="5202266"/>
            <a:ext cx="1831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ulim" charset="-127"/>
                <a:ea typeface="Gulim" charset="-127"/>
              </a:defRPr>
            </a:lvl1pPr>
            <a:lvl2pPr marL="742950" indent="-285750" eaLnBrk="0" hangingPunct="0">
              <a:defRPr>
                <a:solidFill>
                  <a:schemeClr val="tx1"/>
                </a:solidFill>
                <a:latin typeface="Gulim" charset="-127"/>
                <a:ea typeface="Gulim" charset="-127"/>
              </a:defRPr>
            </a:lvl2pPr>
            <a:lvl3pPr marL="1143000" indent="-228600" eaLnBrk="0" hangingPunct="0">
              <a:defRPr>
                <a:solidFill>
                  <a:schemeClr val="tx1"/>
                </a:solidFill>
                <a:latin typeface="Gulim" charset="-127"/>
                <a:ea typeface="Gulim" charset="-127"/>
              </a:defRPr>
            </a:lvl3pPr>
            <a:lvl4pPr marL="1600200" indent="-228600" eaLnBrk="0" hangingPunct="0">
              <a:defRPr>
                <a:solidFill>
                  <a:schemeClr val="tx1"/>
                </a:solidFill>
                <a:latin typeface="Gulim" charset="-127"/>
                <a:ea typeface="Gulim" charset="-127"/>
              </a:defRPr>
            </a:lvl4pPr>
            <a:lvl5pPr marL="2057400" indent="-228600" eaLnBrk="0" hangingPunct="0">
              <a:defRPr>
                <a:solidFill>
                  <a:schemeClr val="tx1"/>
                </a:solidFill>
                <a:latin typeface="Gulim" charset="-127"/>
                <a:ea typeface="Gulim" charset="-127"/>
              </a:defRPr>
            </a:lvl5pPr>
            <a:lvl6pPr marL="2514600" indent="-228600" eaLnBrk="0" fontAlgn="base" latinLnBrk="1" hangingPunct="0">
              <a:spcBef>
                <a:spcPct val="0"/>
              </a:spcBef>
              <a:spcAft>
                <a:spcPct val="0"/>
              </a:spcAft>
              <a:defRPr>
                <a:solidFill>
                  <a:schemeClr val="tx1"/>
                </a:solidFill>
                <a:latin typeface="Gulim" charset="-127"/>
                <a:ea typeface="Gulim" charset="-127"/>
              </a:defRPr>
            </a:lvl6pPr>
            <a:lvl7pPr marL="2971800" indent="-228600" eaLnBrk="0" fontAlgn="base" latinLnBrk="1" hangingPunct="0">
              <a:spcBef>
                <a:spcPct val="0"/>
              </a:spcBef>
              <a:spcAft>
                <a:spcPct val="0"/>
              </a:spcAft>
              <a:defRPr>
                <a:solidFill>
                  <a:schemeClr val="tx1"/>
                </a:solidFill>
                <a:latin typeface="Gulim" charset="-127"/>
                <a:ea typeface="Gulim" charset="-127"/>
              </a:defRPr>
            </a:lvl7pPr>
            <a:lvl8pPr marL="3429000" indent="-228600" eaLnBrk="0" fontAlgn="base" latinLnBrk="1" hangingPunct="0">
              <a:spcBef>
                <a:spcPct val="0"/>
              </a:spcBef>
              <a:spcAft>
                <a:spcPct val="0"/>
              </a:spcAft>
              <a:defRPr>
                <a:solidFill>
                  <a:schemeClr val="tx1"/>
                </a:solidFill>
                <a:latin typeface="Gulim" charset="-127"/>
                <a:ea typeface="Gulim" charset="-127"/>
              </a:defRPr>
            </a:lvl8pPr>
            <a:lvl9pPr marL="3886200" indent="-228600" eaLnBrk="0" fontAlgn="base" latinLnBrk="1" hangingPunct="0">
              <a:spcBef>
                <a:spcPct val="0"/>
              </a:spcBef>
              <a:spcAft>
                <a:spcPct val="0"/>
              </a:spcAft>
              <a:defRPr>
                <a:solidFill>
                  <a:schemeClr val="tx1"/>
                </a:solidFill>
                <a:latin typeface="Gulim" charset="-127"/>
                <a:ea typeface="Gulim" charset="-127"/>
              </a:defRPr>
            </a:lvl9pPr>
          </a:lstStyle>
          <a:p>
            <a:pPr algn="ctr" eaLnBrk="1" hangingPunct="1"/>
            <a:r>
              <a:rPr lang="zh-CN" altLang="en-US" dirty="0">
                <a:latin typeface="+mn-ea"/>
                <a:ea typeface="+mn-ea"/>
              </a:rPr>
              <a:t>应急处置（</a:t>
            </a:r>
            <a:r>
              <a:rPr lang="en-US" altLang="zh-CN" dirty="0">
                <a:latin typeface="+mn-ea"/>
                <a:ea typeface="+mn-ea"/>
              </a:rPr>
              <a:t>5</a:t>
            </a:r>
            <a:r>
              <a:rPr lang="zh-CN" altLang="en-US" dirty="0">
                <a:latin typeface="+mn-ea"/>
                <a:ea typeface="+mn-ea"/>
              </a:rPr>
              <a:t>分）</a:t>
            </a:r>
            <a:endParaRPr lang="ko-KR" altLang="en-US" sz="2400" dirty="0">
              <a:latin typeface="+mn-ea"/>
              <a:ea typeface="+mn-ea"/>
            </a:endParaRPr>
          </a:p>
        </p:txBody>
      </p:sp>
      <p:cxnSp>
        <p:nvCxnSpPr>
          <p:cNvPr id="10" name="直接连接符 9"/>
          <p:cNvCxnSpPr/>
          <p:nvPr/>
        </p:nvCxnSpPr>
        <p:spPr>
          <a:xfrm>
            <a:off x="3355975" y="4885885"/>
            <a:ext cx="0" cy="201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5641975" y="4892513"/>
            <a:ext cx="0" cy="201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6837" y="5846698"/>
            <a:ext cx="8142771" cy="91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a:t>
            </a:r>
            <a:r>
              <a:rPr lang="en-US" altLang="zh-CN" dirty="0"/>
              <a:t>1</a:t>
            </a:r>
            <a:r>
              <a:rPr lang="zh-CN" altLang="en-US" dirty="0"/>
              <a:t>）以上工作内容</a:t>
            </a:r>
            <a:r>
              <a:rPr lang="en-US" altLang="zh-CN" dirty="0"/>
              <a:t>10</a:t>
            </a:r>
            <a:r>
              <a:rPr lang="zh-CN" altLang="en-US" dirty="0"/>
              <a:t>大项，</a:t>
            </a:r>
            <a:r>
              <a:rPr lang="en-US" altLang="zh-CN" dirty="0"/>
              <a:t>30</a:t>
            </a:r>
            <a:r>
              <a:rPr lang="zh-CN" altLang="en-US" dirty="0"/>
              <a:t>小项，满分</a:t>
            </a:r>
            <a:r>
              <a:rPr lang="en-US" altLang="zh-CN" dirty="0"/>
              <a:t>100</a:t>
            </a:r>
            <a:r>
              <a:rPr lang="zh-CN" altLang="en-US" dirty="0"/>
              <a:t>分。</a:t>
            </a:r>
            <a:endParaRPr lang="en-US" altLang="zh-CN" dirty="0"/>
          </a:p>
          <a:p>
            <a:r>
              <a:rPr lang="zh-CN" altLang="en-US" dirty="0"/>
              <a:t>（</a:t>
            </a:r>
            <a:r>
              <a:rPr lang="en-US" altLang="zh-CN" dirty="0"/>
              <a:t>2</a:t>
            </a:r>
            <a:r>
              <a:rPr lang="zh-CN" altLang="en-US" dirty="0"/>
              <a:t>）合格控制线</a:t>
            </a:r>
            <a:r>
              <a:rPr lang="en-US" altLang="zh-CN" dirty="0"/>
              <a:t>60</a:t>
            </a:r>
            <a:r>
              <a:rPr lang="zh-CN" altLang="en-US" dirty="0"/>
              <a:t>分；示范达标线</a:t>
            </a:r>
            <a:r>
              <a:rPr lang="en-US" altLang="zh-CN" dirty="0"/>
              <a:t>80</a:t>
            </a:r>
            <a:r>
              <a:rPr lang="zh-CN" altLang="en-US" dirty="0"/>
              <a:t>分。</a:t>
            </a:r>
          </a:p>
        </p:txBody>
      </p:sp>
    </p:spTree>
    <p:extLst>
      <p:ext uri="{BB962C8B-B14F-4D97-AF65-F5344CB8AC3E}">
        <p14:creationId xmlns:p14="http://schemas.microsoft.com/office/powerpoint/2010/main" val="4172255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857DBCE-7BB1-4A4F-B7A1-FD377BE45BDA}"/>
              </a:ext>
            </a:extLst>
          </p:cNvPr>
          <p:cNvPicPr>
            <a:picLocks noChangeAspect="1"/>
          </p:cNvPicPr>
          <p:nvPr/>
        </p:nvPicPr>
        <p:blipFill>
          <a:blip r:embed="rId2"/>
          <a:stretch>
            <a:fillRect/>
          </a:stretch>
        </p:blipFill>
        <p:spPr>
          <a:xfrm>
            <a:off x="211118" y="1306285"/>
            <a:ext cx="4493588" cy="4865914"/>
          </a:xfrm>
          <a:prstGeom prst="rect">
            <a:avLst/>
          </a:prstGeom>
        </p:spPr>
      </p:pic>
      <p:sp>
        <p:nvSpPr>
          <p:cNvPr id="3" name="标题 2">
            <a:extLst>
              <a:ext uri="{FF2B5EF4-FFF2-40B4-BE49-F238E27FC236}">
                <a16:creationId xmlns:a16="http://schemas.microsoft.com/office/drawing/2014/main" id="{C51DBEE6-1D45-4EF0-8188-CA9A824C657B}"/>
              </a:ext>
            </a:extLst>
          </p:cNvPr>
          <p:cNvSpPr txBox="1">
            <a:spLocks/>
          </p:cNvSpPr>
          <p:nvPr/>
        </p:nvSpPr>
        <p:spPr bwMode="auto">
          <a:xfrm>
            <a:off x="325418" y="414346"/>
            <a:ext cx="28575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年度培训计划表</a:t>
            </a:r>
            <a:endParaRPr kumimoji="0" lang="zh-CN" altLang="en-US" sz="2400" b="1" i="0" u="none" strike="noStrike" kern="0" cap="none" spc="0" normalizeH="0" baseline="0" noProof="0" dirty="0">
              <a:ln>
                <a:noFill/>
              </a:ln>
              <a:solidFill>
                <a:schemeClr val="bg1"/>
              </a:solidFill>
              <a:effectLst/>
              <a:uLnTx/>
              <a:uFillTx/>
              <a:latin typeface="+mn-ea"/>
              <a:ea typeface="+mn-ea"/>
              <a:cs typeface="+mn-cs"/>
            </a:endParaRPr>
          </a:p>
        </p:txBody>
      </p:sp>
      <p:sp>
        <p:nvSpPr>
          <p:cNvPr id="4" name="标题 2">
            <a:extLst>
              <a:ext uri="{FF2B5EF4-FFF2-40B4-BE49-F238E27FC236}">
                <a16:creationId xmlns:a16="http://schemas.microsoft.com/office/drawing/2014/main" id="{F3A23748-F830-4A61-A366-39BCF980E190}"/>
              </a:ext>
            </a:extLst>
          </p:cNvPr>
          <p:cNvSpPr txBox="1">
            <a:spLocks/>
          </p:cNvSpPr>
          <p:nvPr/>
        </p:nvSpPr>
        <p:spPr bwMode="auto">
          <a:xfrm>
            <a:off x="5927272" y="424334"/>
            <a:ext cx="28575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年度培训记录</a:t>
            </a:r>
            <a:endParaRPr kumimoji="0" lang="zh-CN" altLang="en-US" sz="2400" b="1" i="0" u="none" strike="noStrike" kern="0" cap="none" spc="0" normalizeH="0" baseline="0" noProof="0" dirty="0">
              <a:ln>
                <a:noFill/>
              </a:ln>
              <a:solidFill>
                <a:schemeClr val="bg1"/>
              </a:solidFill>
              <a:effectLst/>
              <a:uLnTx/>
              <a:uFillTx/>
              <a:latin typeface="+mn-ea"/>
              <a:ea typeface="+mn-ea"/>
              <a:cs typeface="+mn-cs"/>
            </a:endParaRPr>
          </a:p>
        </p:txBody>
      </p:sp>
      <p:sp>
        <p:nvSpPr>
          <p:cNvPr id="5" name="矩形 4">
            <a:extLst>
              <a:ext uri="{FF2B5EF4-FFF2-40B4-BE49-F238E27FC236}">
                <a16:creationId xmlns:a16="http://schemas.microsoft.com/office/drawing/2014/main" id="{36F8BB55-9174-4CE8-865A-26C6C0F0E39E}"/>
              </a:ext>
            </a:extLst>
          </p:cNvPr>
          <p:cNvSpPr/>
          <p:nvPr/>
        </p:nvSpPr>
        <p:spPr>
          <a:xfrm>
            <a:off x="5927272" y="1469571"/>
            <a:ext cx="2857500" cy="27595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zh-CN" sz="2000" dirty="0"/>
              <a:t>1</a:t>
            </a:r>
            <a:r>
              <a:rPr lang="zh-CN" altLang="en-US" sz="2000" dirty="0"/>
              <a:t>、教材或</a:t>
            </a:r>
            <a:r>
              <a:rPr lang="en-US" altLang="zh-CN" sz="2000" dirty="0"/>
              <a:t>PPT</a:t>
            </a:r>
            <a:r>
              <a:rPr lang="zh-CN" altLang="en-US" sz="2000" dirty="0"/>
              <a:t>资料</a:t>
            </a:r>
            <a:endParaRPr lang="en-US" altLang="zh-CN" sz="2000" dirty="0"/>
          </a:p>
          <a:p>
            <a:r>
              <a:rPr lang="en-US" altLang="zh-CN" sz="2000" dirty="0"/>
              <a:t>2</a:t>
            </a:r>
            <a:r>
              <a:rPr lang="zh-CN" altLang="en-US" sz="2000" dirty="0"/>
              <a:t>、签到表</a:t>
            </a:r>
            <a:endParaRPr lang="en-US" altLang="zh-CN" sz="2000" dirty="0"/>
          </a:p>
          <a:p>
            <a:r>
              <a:rPr lang="en-US" altLang="zh-CN" sz="2000" dirty="0"/>
              <a:t>3</a:t>
            </a:r>
            <a:r>
              <a:rPr lang="zh-CN" altLang="en-US" sz="2000" dirty="0"/>
              <a:t>、课堂考察记录或试卷</a:t>
            </a:r>
            <a:endParaRPr lang="en-US" altLang="zh-CN" sz="2000" dirty="0"/>
          </a:p>
          <a:p>
            <a:r>
              <a:rPr lang="en-US" altLang="zh-CN" sz="2000" dirty="0"/>
              <a:t>4</a:t>
            </a:r>
            <a:r>
              <a:rPr lang="zh-CN" altLang="en-US" sz="2000" dirty="0"/>
              <a:t>、照片及影响资料</a:t>
            </a:r>
            <a:endParaRPr lang="en-US" altLang="zh-CN" sz="2000" dirty="0"/>
          </a:p>
          <a:p>
            <a:r>
              <a:rPr lang="en-US" altLang="zh-CN" sz="2000" dirty="0"/>
              <a:t>5</a:t>
            </a:r>
            <a:r>
              <a:rPr lang="zh-CN" altLang="en-US" sz="2000" dirty="0"/>
              <a:t>、考察资料</a:t>
            </a:r>
            <a:endParaRPr lang="en-US" altLang="zh-CN" sz="2000" dirty="0"/>
          </a:p>
          <a:p>
            <a:r>
              <a:rPr lang="en-US" altLang="zh-CN" sz="2000" dirty="0"/>
              <a:t>6</a:t>
            </a:r>
            <a:r>
              <a:rPr lang="zh-CN" altLang="en-US" sz="2000" dirty="0"/>
              <a:t>、演练资料</a:t>
            </a:r>
          </a:p>
        </p:txBody>
      </p:sp>
      <p:sp>
        <p:nvSpPr>
          <p:cNvPr id="6" name="箭头: 右 5">
            <a:extLst>
              <a:ext uri="{FF2B5EF4-FFF2-40B4-BE49-F238E27FC236}">
                <a16:creationId xmlns:a16="http://schemas.microsoft.com/office/drawing/2014/main" id="{2516573A-88CC-459E-BE6A-6D42F0E27112}"/>
              </a:ext>
            </a:extLst>
          </p:cNvPr>
          <p:cNvSpPr/>
          <p:nvPr/>
        </p:nvSpPr>
        <p:spPr>
          <a:xfrm>
            <a:off x="5029200" y="908059"/>
            <a:ext cx="555171" cy="69214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556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158287476"/>
              </p:ext>
            </p:extLst>
          </p:nvPr>
        </p:nvGraphicFramePr>
        <p:xfrm>
          <a:off x="1" y="728444"/>
          <a:ext cx="9143999" cy="5857240"/>
        </p:xfrm>
        <a:graphic>
          <a:graphicData uri="http://schemas.openxmlformats.org/drawingml/2006/table">
            <a:tbl>
              <a:tblPr firstRow="1" bandRow="1">
                <a:tableStyleId>{72833802-FEF1-4C79-8D5D-14CF1EAF98D9}</a:tableStyleId>
              </a:tblPr>
              <a:tblGrid>
                <a:gridCol w="655609">
                  <a:extLst>
                    <a:ext uri="{9D8B030D-6E8A-4147-A177-3AD203B41FA5}">
                      <a16:colId xmlns:a16="http://schemas.microsoft.com/office/drawing/2014/main" val="3771089194"/>
                    </a:ext>
                  </a:extLst>
                </a:gridCol>
                <a:gridCol w="4975169">
                  <a:extLst>
                    <a:ext uri="{9D8B030D-6E8A-4147-A177-3AD203B41FA5}">
                      <a16:colId xmlns:a16="http://schemas.microsoft.com/office/drawing/2014/main" val="3737978645"/>
                    </a:ext>
                  </a:extLst>
                </a:gridCol>
                <a:gridCol w="1254931">
                  <a:extLst>
                    <a:ext uri="{9D8B030D-6E8A-4147-A177-3AD203B41FA5}">
                      <a16:colId xmlns:a16="http://schemas.microsoft.com/office/drawing/2014/main" val="3317198830"/>
                    </a:ext>
                  </a:extLst>
                </a:gridCol>
                <a:gridCol w="2258290">
                  <a:extLst>
                    <a:ext uri="{9D8B030D-6E8A-4147-A177-3AD203B41FA5}">
                      <a16:colId xmlns:a16="http://schemas.microsoft.com/office/drawing/2014/main" val="1465755359"/>
                    </a:ext>
                  </a:extLst>
                </a:gridCol>
              </a:tblGrid>
              <a:tr h="370840">
                <a:tc>
                  <a:txBody>
                    <a:bodyPr/>
                    <a:lstStyle/>
                    <a:p>
                      <a:pPr algn="ctr"/>
                      <a:r>
                        <a:rPr lang="zh-CN" altLang="en-US" sz="1800" b="1" dirty="0">
                          <a:latin typeface="仿宋" panose="02010609060101010101" pitchFamily="49" charset="-122"/>
                          <a:ea typeface="仿宋" panose="02010609060101010101" pitchFamily="49" charset="-122"/>
                        </a:rPr>
                        <a:t>项目</a:t>
                      </a:r>
                    </a:p>
                  </a:txBody>
                  <a:tcPr/>
                </a:tc>
                <a:tc>
                  <a:txBody>
                    <a:bodyPr/>
                    <a:lstStyle/>
                    <a:p>
                      <a:pPr algn="ctr"/>
                      <a:r>
                        <a:rPr lang="zh-CN" altLang="en-US" sz="18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8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8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dirty="0">
                          <a:latin typeface="仿宋" panose="02010609060101010101" pitchFamily="49" charset="-122"/>
                          <a:ea typeface="仿宋" panose="02010609060101010101" pitchFamily="49" charset="-122"/>
                        </a:rPr>
                        <a:t>应急预案演练计划</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）制定企业应急预案</a:t>
                      </a:r>
                      <a:r>
                        <a:rPr lang="zh-CN" altLang="en-US" sz="1800" i="1" u="sng" dirty="0">
                          <a:solidFill>
                            <a:srgbClr val="006666"/>
                          </a:solidFill>
                          <a:latin typeface="仿宋" panose="02010609060101010101" pitchFamily="49" charset="-122"/>
                          <a:ea typeface="仿宋" panose="02010609060101010101" pitchFamily="49" charset="-122"/>
                        </a:rPr>
                        <a:t>演练计划</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）每年至少组织</a:t>
                      </a:r>
                      <a:r>
                        <a:rPr lang="zh-CN" altLang="en-US" sz="1800" dirty="0">
                          <a:solidFill>
                            <a:schemeClr val="accent2">
                              <a:lumMod val="75000"/>
                            </a:schemeClr>
                          </a:solidFill>
                          <a:latin typeface="仿宋" panose="02010609060101010101" pitchFamily="49" charset="-122"/>
                          <a:ea typeface="仿宋" panose="02010609060101010101" pitchFamily="49" charset="-122"/>
                        </a:rPr>
                        <a:t>一次综合应急预案演练</a:t>
                      </a:r>
                      <a:r>
                        <a:rPr lang="zh-CN" altLang="en-US" sz="1800" dirty="0">
                          <a:latin typeface="仿宋" panose="02010609060101010101" pitchFamily="49" charset="-122"/>
                          <a:ea typeface="仿宋" panose="02010609060101010101" pitchFamily="49" charset="-122"/>
                        </a:rPr>
                        <a:t>或者</a:t>
                      </a:r>
                      <a:r>
                        <a:rPr lang="zh-CN" altLang="en-US" sz="1800" kern="1200" dirty="0">
                          <a:solidFill>
                            <a:schemeClr val="accent2">
                              <a:lumMod val="75000"/>
                            </a:schemeClr>
                          </a:solidFill>
                          <a:latin typeface="仿宋" panose="02010609060101010101" pitchFamily="49" charset="-122"/>
                          <a:ea typeface="仿宋" panose="02010609060101010101" pitchFamily="49" charset="-122"/>
                          <a:cs typeface="+mn-cs"/>
                        </a:rPr>
                        <a:t>专项应急预案演练</a:t>
                      </a:r>
                      <a:r>
                        <a:rPr lang="zh-CN" altLang="en-US" sz="1800" dirty="0">
                          <a:latin typeface="仿宋" panose="02010609060101010101" pitchFamily="49" charset="-122"/>
                          <a:ea typeface="仿宋" panose="02010609060101010101" pitchFamily="49" charset="-122"/>
                        </a:rPr>
                        <a:t>，</a:t>
                      </a:r>
                      <a:r>
                        <a:rPr lang="zh-CN" altLang="en-US" sz="1800" kern="1200" dirty="0">
                          <a:solidFill>
                            <a:schemeClr val="accent2">
                              <a:lumMod val="75000"/>
                            </a:schemeClr>
                          </a:solidFill>
                          <a:latin typeface="仿宋" panose="02010609060101010101" pitchFamily="49" charset="-122"/>
                          <a:ea typeface="仿宋" panose="02010609060101010101" pitchFamily="49" charset="-122"/>
                          <a:cs typeface="+mn-cs"/>
                        </a:rPr>
                        <a:t>每半年</a:t>
                      </a:r>
                      <a:r>
                        <a:rPr lang="zh-CN" altLang="en-US" sz="1800" dirty="0">
                          <a:latin typeface="仿宋" panose="02010609060101010101" pitchFamily="49" charset="-122"/>
                          <a:ea typeface="仿宋" panose="02010609060101010101" pitchFamily="49" charset="-122"/>
                        </a:rPr>
                        <a:t>至少组织一次现场处置方案演练。</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应急演练</a:t>
                      </a:r>
                      <a:r>
                        <a:rPr lang="zh-CN" altLang="en-US" sz="1800" i="1" u="sng" kern="1200" dirty="0">
                          <a:solidFill>
                            <a:srgbClr val="006666"/>
                          </a:solidFill>
                          <a:latin typeface="仿宋" panose="02010609060101010101" pitchFamily="49" charset="-122"/>
                          <a:ea typeface="仿宋" panose="02010609060101010101" pitchFamily="49" charset="-122"/>
                          <a:cs typeface="+mn-cs"/>
                        </a:rPr>
                        <a:t>工作计划</a:t>
                      </a:r>
                      <a:r>
                        <a:rPr lang="zh-CN" altLang="en-US" sz="18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800" b="0" dirty="0">
                          <a:latin typeface="仿宋" panose="02010609060101010101" pitchFamily="49" charset="-122"/>
                          <a:ea typeface="仿宋" panose="02010609060101010101" pitchFamily="49" charset="-122"/>
                        </a:rPr>
                        <a:t>总分</a:t>
                      </a:r>
                      <a:r>
                        <a:rPr lang="en-US" altLang="zh-CN" sz="1800" b="0" dirty="0">
                          <a:latin typeface="仿宋" panose="02010609060101010101" pitchFamily="49" charset="-122"/>
                          <a:ea typeface="仿宋" panose="02010609060101010101" pitchFamily="49" charset="-122"/>
                        </a:rPr>
                        <a:t>5</a:t>
                      </a:r>
                      <a:r>
                        <a:rPr lang="zh-CN" altLang="en-US" sz="1800" b="0" dirty="0">
                          <a:latin typeface="仿宋" panose="02010609060101010101" pitchFamily="49" charset="-122"/>
                          <a:ea typeface="仿宋" panose="02010609060101010101" pitchFamily="49" charset="-122"/>
                        </a:rPr>
                        <a:t>分。编制应急演练计划的，得</a:t>
                      </a:r>
                      <a:r>
                        <a:rPr lang="en-US" altLang="zh-CN" sz="1800" b="0" dirty="0">
                          <a:latin typeface="仿宋" panose="02010609060101010101" pitchFamily="49" charset="-122"/>
                          <a:ea typeface="仿宋" panose="02010609060101010101" pitchFamily="49" charset="-122"/>
                        </a:rPr>
                        <a:t>2</a:t>
                      </a:r>
                      <a:r>
                        <a:rPr lang="zh-CN" altLang="en-US" sz="1800" b="0" dirty="0">
                          <a:latin typeface="仿宋" panose="02010609060101010101" pitchFamily="49" charset="-122"/>
                          <a:ea typeface="仿宋" panose="02010609060101010101" pitchFamily="49" charset="-122"/>
                        </a:rPr>
                        <a:t>分；演练频次达到要求的，再得</a:t>
                      </a:r>
                      <a:r>
                        <a:rPr lang="en-US" altLang="zh-CN" sz="1800" b="0" dirty="0">
                          <a:latin typeface="仿宋" panose="02010609060101010101" pitchFamily="49" charset="-122"/>
                          <a:ea typeface="仿宋" panose="02010609060101010101" pitchFamily="49" charset="-122"/>
                        </a:rPr>
                        <a:t>3</a:t>
                      </a:r>
                      <a:r>
                        <a:rPr lang="zh-CN" altLang="en-US" sz="1800" b="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1108363">
                <a:tc>
                  <a:txBody>
                    <a:bodyPr/>
                    <a:lstStyle/>
                    <a:p>
                      <a:r>
                        <a:rPr lang="zh-CN" altLang="en-US" sz="1800" kern="100" spc="-30" dirty="0">
                          <a:effectLst/>
                          <a:latin typeface="仿宋" panose="02010609060101010101" pitchFamily="49" charset="-122"/>
                          <a:ea typeface="仿宋" panose="02010609060101010101" pitchFamily="49" charset="-122"/>
                        </a:rPr>
                        <a:t>应急演练方案与脚本</a:t>
                      </a:r>
                      <a:endParaRPr lang="zh-CN" altLang="en-US" sz="1800" dirty="0">
                        <a:latin typeface="仿宋" panose="02010609060101010101" pitchFamily="49" charset="-122"/>
                        <a:ea typeface="仿宋" panose="02010609060101010101" pitchFamily="49" charset="-122"/>
                      </a:endParaRP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）制定应急演练</a:t>
                      </a:r>
                      <a:r>
                        <a:rPr lang="zh-CN" altLang="en-US" sz="1800" i="1" u="sng" kern="1200" dirty="0">
                          <a:solidFill>
                            <a:srgbClr val="006666"/>
                          </a:solidFill>
                          <a:latin typeface="仿宋" panose="02010609060101010101" pitchFamily="49" charset="-122"/>
                          <a:ea typeface="仿宋" panose="02010609060101010101" pitchFamily="49" charset="-122"/>
                          <a:cs typeface="+mn-cs"/>
                        </a:rPr>
                        <a:t>方案</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）应急演练方案主要包含</a:t>
                      </a:r>
                      <a:r>
                        <a:rPr lang="zh-CN" altLang="en-US" sz="1800" i="1" u="sng" kern="1200" dirty="0">
                          <a:solidFill>
                            <a:srgbClr val="006666"/>
                          </a:solidFill>
                          <a:latin typeface="仿宋" panose="02010609060101010101" pitchFamily="49" charset="-122"/>
                          <a:ea typeface="仿宋" panose="02010609060101010101" pitchFamily="49" charset="-122"/>
                          <a:cs typeface="+mn-cs"/>
                        </a:rPr>
                        <a:t>应急演练目的及要求、应急演练事故情景设计、应急演练规模及时间、参演单位和人员主要任务及职责、应急演练筹备工作内容、应急演练主要步骤、应急演练技术支撑及保障条件、应急演练评估与总结</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）编制应急演练</a:t>
                      </a:r>
                      <a:r>
                        <a:rPr lang="zh-CN" altLang="en-US" sz="1800" i="1" u="sng" kern="1200" dirty="0">
                          <a:solidFill>
                            <a:srgbClr val="006666"/>
                          </a:solidFill>
                          <a:latin typeface="仿宋" panose="02010609060101010101" pitchFamily="49" charset="-122"/>
                          <a:ea typeface="仿宋" panose="02010609060101010101" pitchFamily="49" charset="-122"/>
                          <a:cs typeface="+mn-cs"/>
                        </a:rPr>
                        <a:t>脚本</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）应急演练脚本主要包含演练模拟事故</a:t>
                      </a:r>
                      <a:r>
                        <a:rPr lang="zh-CN" altLang="en-US" sz="1800" i="1" u="sng" kern="1200" dirty="0">
                          <a:solidFill>
                            <a:srgbClr val="006666"/>
                          </a:solidFill>
                          <a:latin typeface="仿宋" panose="02010609060101010101" pitchFamily="49" charset="-122"/>
                          <a:ea typeface="仿宋" panose="02010609060101010101" pitchFamily="49" charset="-122"/>
                          <a:cs typeface="+mn-cs"/>
                        </a:rPr>
                        <a:t>情景</a:t>
                      </a:r>
                      <a:r>
                        <a:rPr lang="zh-CN" altLang="en-US" sz="1800" dirty="0">
                          <a:latin typeface="仿宋" panose="02010609060101010101" pitchFamily="49" charset="-122"/>
                          <a:ea typeface="仿宋" panose="02010609060101010101" pitchFamily="49" charset="-122"/>
                        </a:rPr>
                        <a:t>、处置行动与执行</a:t>
                      </a:r>
                      <a:r>
                        <a:rPr lang="zh-CN" altLang="en-US" sz="1800" i="1" u="sng" kern="1200" dirty="0">
                          <a:solidFill>
                            <a:srgbClr val="006666"/>
                          </a:solidFill>
                          <a:latin typeface="仿宋" panose="02010609060101010101" pitchFamily="49" charset="-122"/>
                          <a:ea typeface="仿宋" panose="02010609060101010101" pitchFamily="49" charset="-122"/>
                          <a:cs typeface="+mn-cs"/>
                        </a:rPr>
                        <a:t>人员</a:t>
                      </a:r>
                      <a:r>
                        <a:rPr lang="zh-CN" altLang="en-US" sz="1800" dirty="0">
                          <a:latin typeface="仿宋" panose="02010609060101010101" pitchFamily="49" charset="-122"/>
                          <a:ea typeface="仿宋" panose="02010609060101010101" pitchFamily="49" charset="-122"/>
                        </a:rPr>
                        <a:t>、</a:t>
                      </a:r>
                      <a:r>
                        <a:rPr lang="zh-CN" altLang="en-US" sz="1800" i="1" u="sng" kern="1200" dirty="0">
                          <a:solidFill>
                            <a:srgbClr val="006666"/>
                          </a:solidFill>
                          <a:latin typeface="仿宋" panose="02010609060101010101" pitchFamily="49" charset="-122"/>
                          <a:ea typeface="仿宋" panose="02010609060101010101" pitchFamily="49" charset="-122"/>
                          <a:cs typeface="+mn-cs"/>
                        </a:rPr>
                        <a:t>指令与对白</a:t>
                      </a:r>
                      <a:r>
                        <a:rPr lang="zh-CN" altLang="en-US" sz="1800" dirty="0">
                          <a:latin typeface="仿宋" panose="02010609060101010101" pitchFamily="49" charset="-122"/>
                          <a:ea typeface="仿宋" panose="02010609060101010101" pitchFamily="49" charset="-122"/>
                        </a:rPr>
                        <a:t>、</a:t>
                      </a:r>
                      <a:r>
                        <a:rPr lang="zh-CN" altLang="en-US" sz="1800" i="1" u="sng" kern="1200" dirty="0">
                          <a:solidFill>
                            <a:srgbClr val="006666"/>
                          </a:solidFill>
                          <a:latin typeface="仿宋" panose="02010609060101010101" pitchFamily="49" charset="-122"/>
                          <a:ea typeface="仿宋" panose="02010609060101010101" pitchFamily="49" charset="-122"/>
                          <a:cs typeface="+mn-cs"/>
                        </a:rPr>
                        <a:t>步骤及时间安排、视频背景与字幕、演练解说词</a:t>
                      </a:r>
                      <a:r>
                        <a:rPr lang="zh-CN" altLang="en-US" sz="1800" dirty="0">
                          <a:latin typeface="仿宋" panose="02010609060101010101" pitchFamily="49" charset="-122"/>
                          <a:ea typeface="仿宋" panose="02010609060101010101" pitchFamily="49" charset="-122"/>
                        </a:rPr>
                        <a:t>等。</a:t>
                      </a:r>
                    </a:p>
                  </a:txBody>
                  <a:tcPr/>
                </a:tc>
                <a:tc>
                  <a:txBody>
                    <a:bodyPr/>
                    <a:lstStyle/>
                    <a:p>
                      <a:r>
                        <a:rPr lang="zh-CN" altLang="en-US" sz="1800" dirty="0">
                          <a:latin typeface="仿宋" panose="02010609060101010101" pitchFamily="49" charset="-122"/>
                          <a:ea typeface="仿宋" panose="02010609060101010101" pitchFamily="49" charset="-122"/>
                        </a:rPr>
                        <a:t>应急演练</a:t>
                      </a:r>
                      <a:r>
                        <a:rPr lang="zh-CN" altLang="en-US" sz="1800" i="1" u="sng" kern="1200" dirty="0">
                          <a:solidFill>
                            <a:srgbClr val="006666"/>
                          </a:solidFill>
                          <a:latin typeface="仿宋" panose="02010609060101010101" pitchFamily="49" charset="-122"/>
                          <a:ea typeface="仿宋" panose="02010609060101010101" pitchFamily="49" charset="-122"/>
                          <a:cs typeface="+mn-cs"/>
                        </a:rPr>
                        <a:t>方案正本</a:t>
                      </a:r>
                      <a:r>
                        <a:rPr lang="zh-CN" altLang="en-US" sz="1800" dirty="0">
                          <a:latin typeface="仿宋" panose="02010609060101010101" pitchFamily="49" charset="-122"/>
                          <a:ea typeface="仿宋" panose="02010609060101010101" pitchFamily="49" charset="-122"/>
                        </a:rPr>
                        <a:t>；</a:t>
                      </a:r>
                    </a:p>
                    <a:p>
                      <a:r>
                        <a:rPr lang="zh-CN" altLang="en-US" sz="1800" dirty="0">
                          <a:latin typeface="仿宋" panose="02010609060101010101" pitchFamily="49" charset="-122"/>
                          <a:ea typeface="仿宋" panose="02010609060101010101" pitchFamily="49" charset="-122"/>
                        </a:rPr>
                        <a:t>应急演练</a:t>
                      </a:r>
                      <a:r>
                        <a:rPr lang="zh-CN" altLang="en-US" sz="1800" i="1" u="sng" kern="1200" dirty="0">
                          <a:solidFill>
                            <a:srgbClr val="006666"/>
                          </a:solidFill>
                          <a:latin typeface="仿宋" panose="02010609060101010101" pitchFamily="49" charset="-122"/>
                          <a:ea typeface="仿宋" panose="02010609060101010101" pitchFamily="49" charset="-122"/>
                          <a:cs typeface="+mn-cs"/>
                        </a:rPr>
                        <a:t>脚本正本</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分。编制应急演练方案的，得</a:t>
                      </a:r>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分；编制应急演练脚本的，再得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r h="1108363">
                <a:tc>
                  <a:txBody>
                    <a:bodyPr/>
                    <a:lstStyle/>
                    <a:p>
                      <a:r>
                        <a:rPr lang="zh-CN" altLang="en-US" sz="1800" dirty="0">
                          <a:latin typeface="仿宋" panose="02010609060101010101" pitchFamily="49" charset="-122"/>
                          <a:ea typeface="仿宋" panose="02010609060101010101" pitchFamily="49" charset="-122"/>
                        </a:rPr>
                        <a:t>应急预案演练评估</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）演练结束后，对应急预案演练效果进行</a:t>
                      </a:r>
                      <a:r>
                        <a:rPr lang="zh-CN" altLang="en-US" sz="1800" i="1" u="sng" kern="1200" dirty="0">
                          <a:solidFill>
                            <a:srgbClr val="006666"/>
                          </a:solidFill>
                          <a:latin typeface="仿宋" panose="02010609060101010101" pitchFamily="49" charset="-122"/>
                          <a:ea typeface="仿宋" panose="02010609060101010101" pitchFamily="49" charset="-122"/>
                          <a:cs typeface="+mn-cs"/>
                        </a:rPr>
                        <a:t>评估</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）撰写应急预案演练</a:t>
                      </a:r>
                      <a:r>
                        <a:rPr lang="zh-CN" altLang="en-US" sz="1800" i="1" u="sng" kern="1200" dirty="0">
                          <a:solidFill>
                            <a:srgbClr val="006666"/>
                          </a:solidFill>
                          <a:latin typeface="仿宋" panose="02010609060101010101" pitchFamily="49" charset="-122"/>
                          <a:ea typeface="仿宋" panose="02010609060101010101" pitchFamily="49" charset="-122"/>
                          <a:cs typeface="+mn-cs"/>
                        </a:rPr>
                        <a:t>评估报告</a:t>
                      </a:r>
                      <a:r>
                        <a:rPr lang="zh-CN" altLang="en-US" sz="1800" dirty="0">
                          <a:latin typeface="仿宋" panose="02010609060101010101" pitchFamily="49" charset="-122"/>
                          <a:ea typeface="仿宋" panose="02010609060101010101" pitchFamily="49" charset="-122"/>
                        </a:rPr>
                        <a:t>，分析存在的</a:t>
                      </a:r>
                      <a:r>
                        <a:rPr lang="zh-CN" altLang="en-US" sz="1800" i="1" u="sng" kern="1200" dirty="0">
                          <a:solidFill>
                            <a:srgbClr val="006666"/>
                          </a:solidFill>
                          <a:latin typeface="仿宋" panose="02010609060101010101" pitchFamily="49" charset="-122"/>
                          <a:ea typeface="仿宋" panose="02010609060101010101" pitchFamily="49" charset="-122"/>
                          <a:cs typeface="+mn-cs"/>
                        </a:rPr>
                        <a:t>问题</a:t>
                      </a:r>
                      <a:r>
                        <a:rPr lang="zh-CN" altLang="en-US" sz="1800" dirty="0">
                          <a:latin typeface="仿宋" panose="02010609060101010101" pitchFamily="49" charset="-122"/>
                          <a:ea typeface="仿宋" panose="02010609060101010101" pitchFamily="49" charset="-122"/>
                        </a:rPr>
                        <a:t>，并对应急预案提出</a:t>
                      </a:r>
                      <a:r>
                        <a:rPr lang="zh-CN" altLang="en-US" sz="1800" i="1" u="sng" kern="1200" dirty="0">
                          <a:solidFill>
                            <a:srgbClr val="006666"/>
                          </a:solidFill>
                          <a:latin typeface="仿宋" panose="02010609060101010101" pitchFamily="49" charset="-122"/>
                          <a:ea typeface="仿宋" panose="02010609060101010101" pitchFamily="49" charset="-122"/>
                          <a:cs typeface="+mn-cs"/>
                        </a:rPr>
                        <a:t>修订意见</a:t>
                      </a:r>
                      <a:r>
                        <a:rPr lang="zh-CN" altLang="en-US" sz="1800" dirty="0">
                          <a:latin typeface="仿宋" panose="02010609060101010101" pitchFamily="49" charset="-122"/>
                          <a:ea typeface="仿宋" panose="02010609060101010101" pitchFamily="49" charset="-122"/>
                        </a:rPr>
                        <a:t>。</a:t>
                      </a:r>
                    </a:p>
                    <a:p>
                      <a:endParaRPr lang="zh-CN" altLang="en-US" sz="1800" dirty="0">
                        <a:latin typeface="仿宋" panose="02010609060101010101" pitchFamily="49" charset="-122"/>
                        <a:ea typeface="仿宋" panose="02010609060101010101" pitchFamily="49" charset="-122"/>
                      </a:endParaRPr>
                    </a:p>
                  </a:txBody>
                  <a:tcPr/>
                </a:tc>
                <a:tc>
                  <a:txBody>
                    <a:bodyPr/>
                    <a:lstStyle/>
                    <a:p>
                      <a:r>
                        <a:rPr lang="zh-CN" altLang="en-US" sz="1800" dirty="0">
                          <a:latin typeface="仿宋" panose="02010609060101010101" pitchFamily="49" charset="-122"/>
                          <a:ea typeface="仿宋" panose="02010609060101010101" pitchFamily="49" charset="-122"/>
                        </a:rPr>
                        <a:t>应急演练</a:t>
                      </a:r>
                      <a:r>
                        <a:rPr lang="zh-CN" altLang="en-US" sz="1800" i="1" u="sng" kern="1200" dirty="0">
                          <a:solidFill>
                            <a:srgbClr val="006666"/>
                          </a:solidFill>
                          <a:latin typeface="仿宋" panose="02010609060101010101" pitchFamily="49" charset="-122"/>
                          <a:ea typeface="仿宋" panose="02010609060101010101" pitchFamily="49" charset="-122"/>
                          <a:cs typeface="+mn-cs"/>
                        </a:rPr>
                        <a:t>评估报告</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5</a:t>
                      </a:r>
                      <a:r>
                        <a:rPr lang="zh-CN" altLang="en-US" sz="1800" dirty="0">
                          <a:latin typeface="仿宋" panose="02010609060101010101" pitchFamily="49" charset="-122"/>
                          <a:ea typeface="仿宋" panose="02010609060101010101" pitchFamily="49" charset="-122"/>
                        </a:rPr>
                        <a:t>分。撰写应急演练评估报告的，得</a:t>
                      </a:r>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分；报告内容提及预案修订意见的，再得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515474502"/>
                  </a:ext>
                </a:extLst>
              </a:tr>
            </a:tbl>
          </a:graphicData>
        </a:graphic>
      </p:graphicFrame>
      <p:sp>
        <p:nvSpPr>
          <p:cNvPr id="4" name="标题 2"/>
          <p:cNvSpPr txBox="1">
            <a:spLocks/>
          </p:cNvSpPr>
          <p:nvPr/>
        </p:nvSpPr>
        <p:spPr bwMode="auto">
          <a:xfrm>
            <a:off x="0" y="234731"/>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8</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）应急演练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15</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Tree>
    <p:extLst>
      <p:ext uri="{BB962C8B-B14F-4D97-AF65-F5344CB8AC3E}">
        <p14:creationId xmlns:p14="http://schemas.microsoft.com/office/powerpoint/2010/main" val="1034000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D935AE-EC7D-4945-9070-5621DD183E48}"/>
              </a:ext>
            </a:extLst>
          </p:cNvPr>
          <p:cNvSpPr/>
          <p:nvPr/>
        </p:nvSpPr>
        <p:spPr>
          <a:xfrm>
            <a:off x="159655" y="1177419"/>
            <a:ext cx="8403773" cy="1172629"/>
          </a:xfrm>
          <a:prstGeom prst="rect">
            <a:avLst/>
          </a:prstGeom>
          <a:solidFill>
            <a:srgbClr val="CCFFCC"/>
          </a:solidFill>
          <a:ln>
            <a:solidFill>
              <a:srgbClr val="0070C0"/>
            </a:solidFill>
          </a:ln>
        </p:spPr>
        <p:txBody>
          <a:bodyPr wrap="square">
            <a:spAutoFit/>
          </a:bodyPr>
          <a:lstStyle/>
          <a:p>
            <a:pPr>
              <a:lnSpc>
                <a:spcPct val="130000"/>
              </a:lnSpc>
            </a:pPr>
            <a:r>
              <a:rPr lang="zh-CN" altLang="en-US" dirty="0">
                <a:latin typeface="tahoma" panose="020B0604030504040204" pitchFamily="34" charset="0"/>
              </a:rPr>
              <a:t>第七十八条生产经营单位应当制定本单位生产安全事故应急救援预案，与所在地县级以上地方人民政府组织制定的生产安全事故应急救援预案相衔接，</a:t>
            </a:r>
            <a:r>
              <a:rPr lang="zh-CN" altLang="en-US" i="1" u="sng" dirty="0">
                <a:solidFill>
                  <a:srgbClr val="006666"/>
                </a:solidFill>
                <a:latin typeface="仿宋" panose="02010609060101010101" pitchFamily="49" charset="-122"/>
                <a:ea typeface="仿宋" panose="02010609060101010101" pitchFamily="49" charset="-122"/>
              </a:rPr>
              <a:t>并定期组织演练</a:t>
            </a:r>
            <a:r>
              <a:rPr lang="zh-CN" altLang="en-US" dirty="0">
                <a:latin typeface="tahoma" panose="020B0604030504040204" pitchFamily="34" charset="0"/>
              </a:rPr>
              <a:t>。</a:t>
            </a:r>
          </a:p>
        </p:txBody>
      </p:sp>
      <p:sp>
        <p:nvSpPr>
          <p:cNvPr id="3" name="文本框 2">
            <a:extLst>
              <a:ext uri="{FF2B5EF4-FFF2-40B4-BE49-F238E27FC236}">
                <a16:creationId xmlns:a16="http://schemas.microsoft.com/office/drawing/2014/main" id="{E0244345-5E67-4367-A03A-35DDD4661EA0}"/>
              </a:ext>
            </a:extLst>
          </p:cNvPr>
          <p:cNvSpPr txBox="1"/>
          <p:nvPr/>
        </p:nvSpPr>
        <p:spPr>
          <a:xfrm>
            <a:off x="159655" y="602546"/>
            <a:ext cx="5570756"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zh-CN"/>
            </a:defPPr>
            <a:lvl1pPr>
              <a:defRPr sz="2000" b="1">
                <a:solidFill>
                  <a:schemeClr val="accent6">
                    <a:lumMod val="75000"/>
                  </a:schemeClr>
                </a:solidFill>
              </a:defRPr>
            </a:lvl1pPr>
          </a:lstStyle>
          <a:p>
            <a:r>
              <a:rPr lang="zh-CN" altLang="en-US" dirty="0"/>
              <a:t>主要依据之一：</a:t>
            </a:r>
            <a:r>
              <a:rPr lang="en-US" altLang="zh-CN" dirty="0"/>
              <a:t>《</a:t>
            </a:r>
            <a:r>
              <a:rPr lang="zh-CN" altLang="en-US" dirty="0"/>
              <a:t>中华人民共和国安全生产法</a:t>
            </a:r>
            <a:r>
              <a:rPr lang="en-US" altLang="zh-CN" dirty="0"/>
              <a:t>》</a:t>
            </a:r>
            <a:endParaRPr lang="zh-CN" altLang="en-US" dirty="0"/>
          </a:p>
        </p:txBody>
      </p:sp>
      <p:sp>
        <p:nvSpPr>
          <p:cNvPr id="6" name="矩形 5">
            <a:extLst>
              <a:ext uri="{FF2B5EF4-FFF2-40B4-BE49-F238E27FC236}">
                <a16:creationId xmlns:a16="http://schemas.microsoft.com/office/drawing/2014/main" id="{41BF6A99-5CB1-47E3-864A-5006BA2033CD}"/>
              </a:ext>
            </a:extLst>
          </p:cNvPr>
          <p:cNvSpPr/>
          <p:nvPr/>
        </p:nvSpPr>
        <p:spPr>
          <a:xfrm>
            <a:off x="159656" y="4039899"/>
            <a:ext cx="8403773" cy="2252924"/>
          </a:xfrm>
          <a:prstGeom prst="rect">
            <a:avLst/>
          </a:prstGeom>
          <a:solidFill>
            <a:srgbClr val="CCFFCC"/>
          </a:solidFill>
          <a:ln>
            <a:solidFill>
              <a:srgbClr val="0070C0"/>
            </a:solidFill>
          </a:ln>
        </p:spPr>
        <p:txBody>
          <a:bodyPr wrap="square">
            <a:spAutoFit/>
          </a:bodyPr>
          <a:lstStyle/>
          <a:p>
            <a:pPr>
              <a:lnSpc>
                <a:spcPct val="130000"/>
              </a:lnSpc>
            </a:pPr>
            <a:r>
              <a:rPr lang="zh-CN" altLang="en-US" dirty="0">
                <a:latin typeface="tahoma" panose="020B0604030504040204" pitchFamily="34" charset="0"/>
              </a:rPr>
              <a:t>第三十三条  生产经营单位应当制定本单位的</a:t>
            </a:r>
            <a:r>
              <a:rPr lang="zh-CN" altLang="en-US" i="1" u="sng" dirty="0">
                <a:solidFill>
                  <a:srgbClr val="006666"/>
                </a:solidFill>
                <a:latin typeface="仿宋" panose="02010609060101010101" pitchFamily="49" charset="-122"/>
                <a:ea typeface="仿宋" panose="02010609060101010101" pitchFamily="49" charset="-122"/>
              </a:rPr>
              <a:t>应急预案演练计划</a:t>
            </a:r>
            <a:r>
              <a:rPr lang="zh-CN" altLang="en-US" dirty="0">
                <a:latin typeface="tahoma" panose="020B0604030504040204" pitchFamily="34" charset="0"/>
              </a:rPr>
              <a:t>，根据本单位的事故风险特点，</a:t>
            </a:r>
            <a:r>
              <a:rPr lang="zh-CN" altLang="en-US" i="1" u="sng" dirty="0">
                <a:solidFill>
                  <a:srgbClr val="006666"/>
                </a:solidFill>
                <a:latin typeface="仿宋" panose="02010609060101010101" pitchFamily="49" charset="-122"/>
                <a:ea typeface="仿宋" panose="02010609060101010101" pitchFamily="49" charset="-122"/>
              </a:rPr>
              <a:t>每年至少组织一次综合应急预案演练或者专项应急预案演练，每半年至少组织一次现场处置方案演练</a:t>
            </a:r>
            <a:r>
              <a:rPr lang="zh-CN" altLang="en-US" dirty="0">
                <a:latin typeface="tahoma" panose="020B0604030504040204" pitchFamily="34" charset="0"/>
              </a:rPr>
              <a:t>。</a:t>
            </a:r>
          </a:p>
          <a:p>
            <a:pPr>
              <a:lnSpc>
                <a:spcPct val="130000"/>
              </a:lnSpc>
            </a:pPr>
            <a:r>
              <a:rPr lang="zh-CN" altLang="en-US" dirty="0">
                <a:latin typeface="tahoma" panose="020B0604030504040204" pitchFamily="34" charset="0"/>
              </a:rPr>
              <a:t>第三十四条  应急预案演练结束后，应急预案演练组织单位应当</a:t>
            </a:r>
            <a:r>
              <a:rPr lang="zh-CN" altLang="en-US" i="1" u="sng" dirty="0">
                <a:solidFill>
                  <a:srgbClr val="006666"/>
                </a:solidFill>
                <a:latin typeface="仿宋" panose="02010609060101010101" pitchFamily="49" charset="-122"/>
                <a:ea typeface="仿宋" panose="02010609060101010101" pitchFamily="49" charset="-122"/>
              </a:rPr>
              <a:t>对应急预案演练效果进行评估，撰写应急预案演练评估报告</a:t>
            </a:r>
            <a:r>
              <a:rPr lang="zh-CN" altLang="en-US" dirty="0">
                <a:latin typeface="tahoma" panose="020B0604030504040204" pitchFamily="34" charset="0"/>
              </a:rPr>
              <a:t>，分析存在的问题，并对应急预案提出修订意见。</a:t>
            </a:r>
          </a:p>
        </p:txBody>
      </p:sp>
      <p:sp>
        <p:nvSpPr>
          <p:cNvPr id="7" name="文本框 6">
            <a:extLst>
              <a:ext uri="{FF2B5EF4-FFF2-40B4-BE49-F238E27FC236}">
                <a16:creationId xmlns:a16="http://schemas.microsoft.com/office/drawing/2014/main" id="{94ACABE2-02B4-41AC-B8D1-24C4B2ADFCF6}"/>
              </a:ext>
            </a:extLst>
          </p:cNvPr>
          <p:cNvSpPr txBox="1"/>
          <p:nvPr/>
        </p:nvSpPr>
        <p:spPr>
          <a:xfrm>
            <a:off x="159655" y="3188794"/>
            <a:ext cx="890641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sz="2000" b="1">
                <a:solidFill>
                  <a:schemeClr val="accent6">
                    <a:lumMod val="75000"/>
                  </a:schemeClr>
                </a:solidFill>
              </a:defRPr>
            </a:lvl1pPr>
          </a:lstStyle>
          <a:p>
            <a:r>
              <a:rPr lang="zh-CN" altLang="en-US" dirty="0"/>
              <a:t>主要依据之二：</a:t>
            </a:r>
            <a:endParaRPr lang="en-US" altLang="zh-CN" dirty="0"/>
          </a:p>
          <a:p>
            <a:r>
              <a:rPr lang="en-US" altLang="zh-CN" dirty="0"/>
              <a:t>《</a:t>
            </a:r>
            <a:r>
              <a:rPr lang="zh-CN" altLang="en-US" dirty="0"/>
              <a:t>生产安全事故应急预案管理办法</a:t>
            </a:r>
            <a:r>
              <a:rPr lang="en-US" altLang="zh-CN" dirty="0"/>
              <a:t>》</a:t>
            </a:r>
            <a:r>
              <a:rPr lang="zh-CN" altLang="en-US" dirty="0"/>
              <a:t>（国家安全生产监督管理总局 第</a:t>
            </a:r>
            <a:r>
              <a:rPr lang="en-US" altLang="zh-CN" dirty="0"/>
              <a:t>88</a:t>
            </a:r>
            <a:r>
              <a:rPr lang="zh-CN" altLang="en-US" dirty="0"/>
              <a:t>号令）</a:t>
            </a:r>
          </a:p>
        </p:txBody>
      </p:sp>
    </p:spTree>
    <p:extLst>
      <p:ext uri="{BB962C8B-B14F-4D97-AF65-F5344CB8AC3E}">
        <p14:creationId xmlns:p14="http://schemas.microsoft.com/office/powerpoint/2010/main" val="2433667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5DFF20-E7D7-418B-9282-D24B3BEC161A}"/>
              </a:ext>
            </a:extLst>
          </p:cNvPr>
          <p:cNvSpPr txBox="1"/>
          <p:nvPr/>
        </p:nvSpPr>
        <p:spPr>
          <a:xfrm>
            <a:off x="142233" y="368639"/>
            <a:ext cx="6647974" cy="461665"/>
          </a:xfrm>
          <a:prstGeom prst="rect">
            <a:avLst/>
          </a:prstGeom>
          <a:noFill/>
        </p:spPr>
        <p:txBody>
          <a:bodyPr wrap="none" rtlCol="0">
            <a:spAutoFit/>
          </a:bodyPr>
          <a:lstStyle/>
          <a:p>
            <a:r>
              <a:rPr lang="zh-CN" altLang="en-US" sz="2400" b="1" dirty="0">
                <a:solidFill>
                  <a:schemeClr val="bg1"/>
                </a:solidFill>
              </a:rPr>
              <a:t>案例：北京市某涉氨类重大危险源国企疏散演练</a:t>
            </a:r>
          </a:p>
        </p:txBody>
      </p:sp>
      <p:sp>
        <p:nvSpPr>
          <p:cNvPr id="4" name="矩形 3">
            <a:extLst>
              <a:ext uri="{FF2B5EF4-FFF2-40B4-BE49-F238E27FC236}">
                <a16:creationId xmlns:a16="http://schemas.microsoft.com/office/drawing/2014/main" id="{D5EB8FB0-98ED-4756-AC50-294AF30D3B80}"/>
              </a:ext>
            </a:extLst>
          </p:cNvPr>
          <p:cNvSpPr/>
          <p:nvPr/>
        </p:nvSpPr>
        <p:spPr>
          <a:xfrm>
            <a:off x="685800" y="1763485"/>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明确目标事故</a:t>
            </a:r>
          </a:p>
        </p:txBody>
      </p:sp>
      <p:sp>
        <p:nvSpPr>
          <p:cNvPr id="8" name="矩形 7">
            <a:extLst>
              <a:ext uri="{FF2B5EF4-FFF2-40B4-BE49-F238E27FC236}">
                <a16:creationId xmlns:a16="http://schemas.microsoft.com/office/drawing/2014/main" id="{48DAE55A-357D-4DA1-8A10-A7785B0CE284}"/>
              </a:ext>
            </a:extLst>
          </p:cNvPr>
          <p:cNvSpPr/>
          <p:nvPr/>
        </p:nvSpPr>
        <p:spPr>
          <a:xfrm>
            <a:off x="3466220" y="1763485"/>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明确事故场景</a:t>
            </a:r>
          </a:p>
        </p:txBody>
      </p:sp>
      <p:sp>
        <p:nvSpPr>
          <p:cNvPr id="11" name="矩形 10">
            <a:extLst>
              <a:ext uri="{FF2B5EF4-FFF2-40B4-BE49-F238E27FC236}">
                <a16:creationId xmlns:a16="http://schemas.microsoft.com/office/drawing/2014/main" id="{557FAF5A-A841-4BA8-A555-7EE166E30C1D}"/>
              </a:ext>
            </a:extLst>
          </p:cNvPr>
          <p:cNvSpPr/>
          <p:nvPr/>
        </p:nvSpPr>
        <p:spPr>
          <a:xfrm>
            <a:off x="6246640" y="1763484"/>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开展桌面推演</a:t>
            </a:r>
          </a:p>
        </p:txBody>
      </p:sp>
      <p:sp>
        <p:nvSpPr>
          <p:cNvPr id="12" name="矩形 11">
            <a:extLst>
              <a:ext uri="{FF2B5EF4-FFF2-40B4-BE49-F238E27FC236}">
                <a16:creationId xmlns:a16="http://schemas.microsoft.com/office/drawing/2014/main" id="{979B0C66-815C-405B-8DD4-72BDD6EA6602}"/>
              </a:ext>
            </a:extLst>
          </p:cNvPr>
          <p:cNvSpPr/>
          <p:nvPr/>
        </p:nvSpPr>
        <p:spPr>
          <a:xfrm>
            <a:off x="6246640" y="2957920"/>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编写演练脚本</a:t>
            </a:r>
          </a:p>
        </p:txBody>
      </p:sp>
      <p:sp>
        <p:nvSpPr>
          <p:cNvPr id="13" name="矩形 12">
            <a:extLst>
              <a:ext uri="{FF2B5EF4-FFF2-40B4-BE49-F238E27FC236}">
                <a16:creationId xmlns:a16="http://schemas.microsoft.com/office/drawing/2014/main" id="{56A44CC7-ADDF-42F3-A1E0-F5E6EE582411}"/>
              </a:ext>
            </a:extLst>
          </p:cNvPr>
          <p:cNvSpPr/>
          <p:nvPr/>
        </p:nvSpPr>
        <p:spPr>
          <a:xfrm>
            <a:off x="3466220" y="2957920"/>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演练脚本推敲</a:t>
            </a:r>
          </a:p>
        </p:txBody>
      </p:sp>
      <p:sp>
        <p:nvSpPr>
          <p:cNvPr id="14" name="矩形 13">
            <a:extLst>
              <a:ext uri="{FF2B5EF4-FFF2-40B4-BE49-F238E27FC236}">
                <a16:creationId xmlns:a16="http://schemas.microsoft.com/office/drawing/2014/main" id="{A901D791-D837-4F35-A891-EF5342F10278}"/>
              </a:ext>
            </a:extLst>
          </p:cNvPr>
          <p:cNvSpPr/>
          <p:nvPr/>
        </p:nvSpPr>
        <p:spPr>
          <a:xfrm>
            <a:off x="685800" y="2957920"/>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实战演练</a:t>
            </a:r>
          </a:p>
        </p:txBody>
      </p:sp>
      <p:sp>
        <p:nvSpPr>
          <p:cNvPr id="15" name="矩形 14">
            <a:extLst>
              <a:ext uri="{FF2B5EF4-FFF2-40B4-BE49-F238E27FC236}">
                <a16:creationId xmlns:a16="http://schemas.microsoft.com/office/drawing/2014/main" id="{C3306EA3-4B3C-468A-A35F-864F6BD755D7}"/>
              </a:ext>
            </a:extLst>
          </p:cNvPr>
          <p:cNvSpPr/>
          <p:nvPr/>
        </p:nvSpPr>
        <p:spPr>
          <a:xfrm>
            <a:off x="685800" y="426964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演练评估</a:t>
            </a:r>
          </a:p>
        </p:txBody>
      </p:sp>
      <p:sp>
        <p:nvSpPr>
          <p:cNvPr id="16" name="矩形 15">
            <a:extLst>
              <a:ext uri="{FF2B5EF4-FFF2-40B4-BE49-F238E27FC236}">
                <a16:creationId xmlns:a16="http://schemas.microsoft.com/office/drawing/2014/main" id="{25D3D1B0-7423-46A5-8CA4-3ED912A12D2B}"/>
              </a:ext>
            </a:extLst>
          </p:cNvPr>
          <p:cNvSpPr/>
          <p:nvPr/>
        </p:nvSpPr>
        <p:spPr>
          <a:xfrm>
            <a:off x="3466220" y="426964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预案修订</a:t>
            </a:r>
          </a:p>
        </p:txBody>
      </p:sp>
      <p:sp>
        <p:nvSpPr>
          <p:cNvPr id="17" name="矩形 16">
            <a:extLst>
              <a:ext uri="{FF2B5EF4-FFF2-40B4-BE49-F238E27FC236}">
                <a16:creationId xmlns:a16="http://schemas.microsoft.com/office/drawing/2014/main" id="{9D79EFDF-7B8A-4141-BD95-9EF8B07C06A4}"/>
              </a:ext>
            </a:extLst>
          </p:cNvPr>
          <p:cNvSpPr/>
          <p:nvPr/>
        </p:nvSpPr>
        <p:spPr>
          <a:xfrm>
            <a:off x="6246640" y="4269648"/>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mn-ea"/>
              </a:rPr>
              <a:t>预案备案与发布</a:t>
            </a:r>
          </a:p>
        </p:txBody>
      </p:sp>
      <p:sp>
        <p:nvSpPr>
          <p:cNvPr id="5" name="箭头: 右 4">
            <a:extLst>
              <a:ext uri="{FF2B5EF4-FFF2-40B4-BE49-F238E27FC236}">
                <a16:creationId xmlns:a16="http://schemas.microsoft.com/office/drawing/2014/main" id="{DD5BA8EF-BB24-4799-B0EC-55186E8D3E8B}"/>
              </a:ext>
            </a:extLst>
          </p:cNvPr>
          <p:cNvSpPr/>
          <p:nvPr/>
        </p:nvSpPr>
        <p:spPr>
          <a:xfrm>
            <a:off x="2944678" y="1763484"/>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FC88AA91-B4E2-4579-8C3E-35487B8FCE9A}"/>
              </a:ext>
            </a:extLst>
          </p:cNvPr>
          <p:cNvSpPr/>
          <p:nvPr/>
        </p:nvSpPr>
        <p:spPr>
          <a:xfrm>
            <a:off x="5730005" y="1802227"/>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38B105A7-2A3D-4A62-94BD-9F0AE25F623C}"/>
              </a:ext>
            </a:extLst>
          </p:cNvPr>
          <p:cNvSpPr/>
          <p:nvPr/>
        </p:nvSpPr>
        <p:spPr>
          <a:xfrm rot="5400000">
            <a:off x="7111362" y="2442592"/>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046D490A-3367-462F-A5EE-F7DCA486D7EB}"/>
              </a:ext>
            </a:extLst>
          </p:cNvPr>
          <p:cNvSpPr/>
          <p:nvPr/>
        </p:nvSpPr>
        <p:spPr>
          <a:xfrm>
            <a:off x="2944678" y="430839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7634176E-861C-41BE-9FD0-38DD373F626E}"/>
              </a:ext>
            </a:extLst>
          </p:cNvPr>
          <p:cNvSpPr/>
          <p:nvPr/>
        </p:nvSpPr>
        <p:spPr>
          <a:xfrm>
            <a:off x="5717207" y="4269647"/>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a:extLst>
              <a:ext uri="{FF2B5EF4-FFF2-40B4-BE49-F238E27FC236}">
                <a16:creationId xmlns:a16="http://schemas.microsoft.com/office/drawing/2014/main" id="{AA63408D-915D-4684-B837-98566C6EA84B}"/>
              </a:ext>
            </a:extLst>
          </p:cNvPr>
          <p:cNvSpPr/>
          <p:nvPr/>
        </p:nvSpPr>
        <p:spPr>
          <a:xfrm rot="10800000">
            <a:off x="2940732" y="3035937"/>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76F5FDC6-133D-4870-B23B-DC8E8E809F78}"/>
              </a:ext>
            </a:extLst>
          </p:cNvPr>
          <p:cNvSpPr/>
          <p:nvPr/>
        </p:nvSpPr>
        <p:spPr>
          <a:xfrm rot="10800000">
            <a:off x="5730004" y="298223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B5492C48-FF25-4DB4-A79A-9E5AADB99247}"/>
              </a:ext>
            </a:extLst>
          </p:cNvPr>
          <p:cNvSpPr/>
          <p:nvPr/>
        </p:nvSpPr>
        <p:spPr>
          <a:xfrm rot="5400000">
            <a:off x="1550522" y="3613784"/>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10AE814-A24E-47B5-B920-0B2CAEB82664}"/>
              </a:ext>
            </a:extLst>
          </p:cNvPr>
          <p:cNvSpPr txBox="1"/>
          <p:nvPr/>
        </p:nvSpPr>
        <p:spPr>
          <a:xfrm>
            <a:off x="685800" y="1222184"/>
            <a:ext cx="2533901" cy="400110"/>
          </a:xfrm>
          <a:prstGeom prst="rect">
            <a:avLst/>
          </a:prstGeom>
          <a:noFill/>
        </p:spPr>
        <p:txBody>
          <a:bodyPr wrap="square" rtlCol="0">
            <a:spAutoFit/>
          </a:bodyPr>
          <a:lstStyle/>
          <a:p>
            <a:r>
              <a:rPr lang="zh-CN" altLang="en-US" sz="2000" b="1" dirty="0"/>
              <a:t>应急演练工作流程</a:t>
            </a:r>
          </a:p>
        </p:txBody>
      </p:sp>
      <p:sp>
        <p:nvSpPr>
          <p:cNvPr id="25" name="矩形 24">
            <a:extLst>
              <a:ext uri="{FF2B5EF4-FFF2-40B4-BE49-F238E27FC236}">
                <a16:creationId xmlns:a16="http://schemas.microsoft.com/office/drawing/2014/main" id="{738C4F0E-FD6E-47C1-9911-BFB26F19FA88}"/>
              </a:ext>
            </a:extLst>
          </p:cNvPr>
          <p:cNvSpPr/>
          <p:nvPr/>
        </p:nvSpPr>
        <p:spPr>
          <a:xfrm>
            <a:off x="2735309" y="5656671"/>
            <a:ext cx="3343760" cy="522513"/>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mn-ea"/>
              </a:rPr>
              <a:t>桌面推演的开展</a:t>
            </a:r>
          </a:p>
        </p:txBody>
      </p:sp>
    </p:spTree>
    <p:extLst>
      <p:ext uri="{BB962C8B-B14F-4D97-AF65-F5344CB8AC3E}">
        <p14:creationId xmlns:p14="http://schemas.microsoft.com/office/powerpoint/2010/main" val="1809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righ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arn(inVertical)">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P spid="14" grpId="0" animBg="1"/>
      <p:bldP spid="15" grpId="0" animBg="1"/>
      <p:bldP spid="16" grpId="0" animBg="1"/>
      <p:bldP spid="17" grpId="0" animBg="1"/>
      <p:bldP spid="5"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755576" y="2060848"/>
            <a:ext cx="7929563" cy="3857625"/>
          </a:xfrm>
        </p:spPr>
        <p:txBody>
          <a:bodyPr>
            <a:normAutofit/>
          </a:bodyPr>
          <a:lstStyle/>
          <a:p>
            <a:pPr marL="274320" indent="-274320" eaLnBrk="1" fontAlgn="auto" hangingPunct="1">
              <a:lnSpc>
                <a:spcPct val="170000"/>
              </a:lnSpc>
              <a:spcBef>
                <a:spcPts val="580"/>
              </a:spcBef>
              <a:spcAft>
                <a:spcPts val="0"/>
              </a:spcAft>
              <a:buFont typeface="Wingdings 2"/>
              <a:buChar char=""/>
              <a:defRPr/>
            </a:pPr>
            <a:r>
              <a:rPr lang="en-US" altLang="zh-CN" sz="3200" dirty="0">
                <a:latin typeface="黑体" pitchFamily="49" charset="-122"/>
                <a:ea typeface="黑体" pitchFamily="49" charset="-122"/>
              </a:rPr>
              <a:t>1.</a:t>
            </a:r>
            <a:r>
              <a:rPr lang="zh-CN" altLang="en-US" sz="3200" dirty="0">
                <a:latin typeface="黑体" pitchFamily="49" charset="-122"/>
                <a:ea typeface="黑体" pitchFamily="49" charset="-122"/>
              </a:rPr>
              <a:t>确定演练时间：**年**月**日 </a:t>
            </a:r>
          </a:p>
          <a:p>
            <a:pPr marL="274320" indent="-274320" eaLnBrk="1" fontAlgn="auto" hangingPunct="1">
              <a:lnSpc>
                <a:spcPct val="170000"/>
              </a:lnSpc>
              <a:spcBef>
                <a:spcPts val="580"/>
              </a:spcBef>
              <a:spcAft>
                <a:spcPts val="0"/>
              </a:spcAft>
              <a:buFont typeface="Wingdings 2"/>
              <a:buChar char=""/>
              <a:defRPr/>
            </a:pPr>
            <a:r>
              <a:rPr lang="en-US" altLang="zh-CN" sz="3200" dirty="0">
                <a:latin typeface="黑体" pitchFamily="49" charset="-122"/>
                <a:ea typeface="黑体" pitchFamily="49" charset="-122"/>
              </a:rPr>
              <a:t>2.</a:t>
            </a:r>
            <a:r>
              <a:rPr lang="zh-CN" altLang="en-US" sz="3200" dirty="0">
                <a:latin typeface="黑体" pitchFamily="49" charset="-122"/>
                <a:ea typeface="黑体" pitchFamily="49" charset="-122"/>
              </a:rPr>
              <a:t>明确演练地点：***************厂内</a:t>
            </a:r>
          </a:p>
          <a:p>
            <a:pPr marL="274320" indent="-274320" eaLnBrk="1" fontAlgn="auto" hangingPunct="1">
              <a:lnSpc>
                <a:spcPct val="170000"/>
              </a:lnSpc>
              <a:spcBef>
                <a:spcPts val="580"/>
              </a:spcBef>
              <a:spcAft>
                <a:spcPts val="0"/>
              </a:spcAft>
              <a:buFont typeface="Wingdings 2"/>
              <a:buChar char=""/>
              <a:defRPr/>
            </a:pPr>
            <a:r>
              <a:rPr lang="en-US" altLang="zh-CN" sz="3200" dirty="0">
                <a:latin typeface="黑体" pitchFamily="49" charset="-122"/>
                <a:ea typeface="黑体" pitchFamily="49" charset="-122"/>
              </a:rPr>
              <a:t>3.</a:t>
            </a:r>
            <a:r>
              <a:rPr lang="zh-CN" altLang="en-US" sz="3200" dirty="0">
                <a:latin typeface="黑体" pitchFamily="49" charset="-122"/>
                <a:ea typeface="黑体" pitchFamily="49" charset="-122"/>
              </a:rPr>
              <a:t>明确演练主持：***</a:t>
            </a:r>
            <a:endParaRPr lang="en-US" altLang="zh-CN" sz="3200" dirty="0">
              <a:latin typeface="黑体" pitchFamily="49" charset="-122"/>
              <a:ea typeface="黑体" pitchFamily="49" charset="-122"/>
            </a:endParaRPr>
          </a:p>
          <a:p>
            <a:pPr marL="0" indent="0" eaLnBrk="1" fontAlgn="auto" hangingPunct="1">
              <a:lnSpc>
                <a:spcPct val="170000"/>
              </a:lnSpc>
              <a:spcBef>
                <a:spcPts val="580"/>
              </a:spcBef>
              <a:spcAft>
                <a:spcPts val="0"/>
              </a:spcAft>
              <a:buNone/>
              <a:defRPr/>
            </a:pPr>
            <a:endParaRPr lang="en-US" altLang="zh-CN" sz="3200" dirty="0">
              <a:latin typeface="黑体" pitchFamily="49" charset="-122"/>
              <a:ea typeface="黑体" pitchFamily="49" charset="-122"/>
            </a:endParaRPr>
          </a:p>
          <a:p>
            <a:pPr marL="274320" indent="-274320" eaLnBrk="1" fontAlgn="auto" hangingPunct="1">
              <a:spcBef>
                <a:spcPts val="580"/>
              </a:spcBef>
              <a:spcAft>
                <a:spcPts val="0"/>
              </a:spcAft>
              <a:buFont typeface="Wingdings 2"/>
              <a:buChar char=""/>
              <a:defRPr/>
            </a:pPr>
            <a:endParaRPr lang="zh-CN" altLang="en-US" sz="4400" dirty="0"/>
          </a:p>
          <a:p>
            <a:pPr marL="274320" indent="-274320" eaLnBrk="1" fontAlgn="auto" hangingPunct="1">
              <a:spcBef>
                <a:spcPts val="580"/>
              </a:spcBef>
              <a:spcAft>
                <a:spcPts val="0"/>
              </a:spcAft>
              <a:buFont typeface="Wingdings 2"/>
              <a:buChar char=""/>
              <a:defRPr/>
            </a:pPr>
            <a:endParaRPr lang="en-US" altLang="zh-CN" sz="1800" dirty="0"/>
          </a:p>
        </p:txBody>
      </p:sp>
      <p:sp>
        <p:nvSpPr>
          <p:cNvPr id="7171" name="标题 1"/>
          <p:cNvSpPr>
            <a:spLocks noGrp="1"/>
          </p:cNvSpPr>
          <p:nvPr>
            <p:ph type="title"/>
          </p:nvPr>
        </p:nvSpPr>
        <p:spPr>
          <a:xfrm>
            <a:off x="1500188" y="285750"/>
            <a:ext cx="5729287" cy="1143000"/>
          </a:xfrm>
        </p:spPr>
        <p:txBody>
          <a:bodyPr/>
          <a:lstStyle/>
          <a:p>
            <a:pPr eaLnBrk="1" hangingPunct="1"/>
            <a:r>
              <a:rPr lang="zh-CN" altLang="en-US" b="1" dirty="0">
                <a:solidFill>
                  <a:srgbClr val="0070C0"/>
                </a:solidFill>
                <a:latin typeface="微软雅黑" panose="020B0503020204020204" pitchFamily="34" charset="-122"/>
                <a:ea typeface="微软雅黑" panose="020B0503020204020204" pitchFamily="34" charset="-122"/>
              </a:rPr>
              <a:t>第一部分   应急演练准备</a:t>
            </a:r>
          </a:p>
        </p:txBody>
      </p:sp>
    </p:spTree>
    <p:extLst>
      <p:ext uri="{BB962C8B-B14F-4D97-AF65-F5344CB8AC3E}">
        <p14:creationId xmlns:p14="http://schemas.microsoft.com/office/powerpoint/2010/main" val="2463563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905000"/>
            <a:ext cx="8354500" cy="3429000"/>
          </a:xfrm>
        </p:spPr>
        <p:style>
          <a:lnRef idx="2">
            <a:schemeClr val="accent2"/>
          </a:lnRef>
          <a:fillRef idx="1">
            <a:schemeClr val="lt1"/>
          </a:fillRef>
          <a:effectRef idx="0">
            <a:schemeClr val="accent2"/>
          </a:effectRef>
          <a:fontRef idx="minor">
            <a:schemeClr val="dk1"/>
          </a:fontRef>
        </p:style>
        <p:txBody>
          <a:bodyPr>
            <a:noAutofit/>
          </a:bodyPr>
          <a:lstStyle/>
          <a:p>
            <a:pPr marL="274320" indent="-274320">
              <a:lnSpc>
                <a:spcPct val="170000"/>
              </a:lnSpc>
              <a:spcBef>
                <a:spcPts val="580"/>
              </a:spcBef>
              <a:buNone/>
              <a:defRPr/>
            </a:pPr>
            <a:r>
              <a:rPr lang="zh-CN" altLang="en-US" sz="2000" dirty="0">
                <a:latin typeface="黑体" pitchFamily="49" charset="-122"/>
                <a:ea typeface="黑体" pitchFamily="49" charset="-122"/>
              </a:rPr>
              <a:t>  液氨作为**厂的</a:t>
            </a:r>
            <a:r>
              <a:rPr lang="zh-CN" altLang="en-US" sz="2000" dirty="0">
                <a:solidFill>
                  <a:srgbClr val="006666"/>
                </a:solidFill>
                <a:latin typeface="黑体" pitchFamily="49" charset="-122"/>
                <a:ea typeface="黑体" pitchFamily="49" charset="-122"/>
              </a:rPr>
              <a:t>重大危险源</a:t>
            </a:r>
            <a:r>
              <a:rPr lang="zh-CN" altLang="en-US" sz="2000" dirty="0">
                <a:latin typeface="黑体" pitchFamily="49" charset="-122"/>
                <a:ea typeface="黑体" pitchFamily="49" charset="-122"/>
              </a:rPr>
              <a:t>，其</a:t>
            </a:r>
            <a:r>
              <a:rPr lang="zh-CN" altLang="en-US" sz="2000" dirty="0">
                <a:solidFill>
                  <a:srgbClr val="006666"/>
                </a:solidFill>
                <a:latin typeface="黑体" pitchFamily="49" charset="-122"/>
                <a:ea typeface="黑体" pitchFamily="49" charset="-122"/>
              </a:rPr>
              <a:t>泄漏事故</a:t>
            </a:r>
            <a:r>
              <a:rPr lang="zh-CN" altLang="en-US" sz="2000" dirty="0">
                <a:latin typeface="黑体" pitchFamily="49" charset="-122"/>
                <a:ea typeface="黑体" pitchFamily="49" charset="-122"/>
              </a:rPr>
              <a:t>将对厂区、周边区域产生重要影响。为保证厂区员工、商户，社会及人民的生命财产的安全，防止安全生产事故的发生，并在事故发生后能迅速有效地控制和处置事故，尽可能减少损失，特进行本次推演。</a:t>
            </a:r>
            <a:endParaRPr lang="en-US" altLang="zh-CN" sz="2000" dirty="0">
              <a:latin typeface="黑体" pitchFamily="49" charset="-122"/>
              <a:ea typeface="黑体" pitchFamily="49" charset="-122"/>
            </a:endParaRPr>
          </a:p>
          <a:p>
            <a:pPr marL="274320" indent="-274320">
              <a:lnSpc>
                <a:spcPct val="170000"/>
              </a:lnSpc>
              <a:spcBef>
                <a:spcPts val="580"/>
              </a:spcBef>
              <a:buNone/>
              <a:defRPr/>
            </a:pPr>
            <a:r>
              <a:rPr lang="en-US" altLang="zh-CN" sz="2000" dirty="0">
                <a:latin typeface="黑体" pitchFamily="49" charset="-122"/>
                <a:ea typeface="黑体" pitchFamily="49" charset="-122"/>
              </a:rPr>
              <a:t>  </a:t>
            </a:r>
            <a:r>
              <a:rPr lang="zh-CN" altLang="en-US" sz="2000" dirty="0">
                <a:latin typeface="黑体" pitchFamily="49" charset="-122"/>
                <a:ea typeface="黑体" pitchFamily="49" charset="-122"/>
              </a:rPr>
              <a:t>本次推演旨在</a:t>
            </a:r>
            <a:r>
              <a:rPr lang="zh-CN" altLang="en-US" sz="2000" dirty="0">
                <a:solidFill>
                  <a:srgbClr val="006666"/>
                </a:solidFill>
                <a:latin typeface="黑体" pitchFamily="49" charset="-122"/>
                <a:ea typeface="黑体" pitchFamily="49" charset="-122"/>
              </a:rPr>
              <a:t>明确各部门应急处置职能、提升相关人员应急处置能力</a:t>
            </a:r>
            <a:r>
              <a:rPr lang="zh-CN" altLang="en-US" sz="2000" dirty="0">
                <a:latin typeface="黑体" pitchFamily="49" charset="-122"/>
                <a:ea typeface="黑体" pitchFamily="49" charset="-122"/>
              </a:rPr>
              <a:t>，并为实地演练奠定基础。</a:t>
            </a:r>
          </a:p>
        </p:txBody>
      </p:sp>
      <p:sp>
        <p:nvSpPr>
          <p:cNvPr id="8195" name="标题 1"/>
          <p:cNvSpPr>
            <a:spLocks noGrp="1"/>
          </p:cNvSpPr>
          <p:nvPr>
            <p:ph type="title"/>
          </p:nvPr>
        </p:nvSpPr>
        <p:spPr>
          <a:xfrm>
            <a:off x="228599" y="914400"/>
            <a:ext cx="4166937" cy="642937"/>
          </a:xfrm>
        </p:spPr>
        <p:txBody>
          <a:bodyPr>
            <a:normAutofit/>
          </a:bodyPr>
          <a:lstStyle/>
          <a:p>
            <a:pPr eaLnBrk="1" hangingPunct="1"/>
            <a:r>
              <a:rPr lang="en-US" altLang="zh-CN" sz="3200" b="1" dirty="0">
                <a:solidFill>
                  <a:srgbClr val="FF0000"/>
                </a:solidFill>
                <a:latin typeface="黑体" panose="02010609060101010101" pitchFamily="49" charset="-122"/>
                <a:ea typeface="黑体" panose="02010609060101010101" pitchFamily="49" charset="-122"/>
              </a:rPr>
              <a:t>4.</a:t>
            </a:r>
            <a:r>
              <a:rPr lang="zh-CN" altLang="en-US" sz="3200" b="1" dirty="0">
                <a:solidFill>
                  <a:srgbClr val="FF0000"/>
                </a:solidFill>
                <a:latin typeface="黑体" panose="02010609060101010101" pitchFamily="49" charset="-122"/>
                <a:ea typeface="黑体" panose="02010609060101010101" pitchFamily="49" charset="-122"/>
              </a:rPr>
              <a:t>确定演练目的</a:t>
            </a:r>
          </a:p>
        </p:txBody>
      </p:sp>
    </p:spTree>
    <p:extLst>
      <p:ext uri="{BB962C8B-B14F-4D97-AF65-F5344CB8AC3E}">
        <p14:creationId xmlns:p14="http://schemas.microsoft.com/office/powerpoint/2010/main" val="1486540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38087" y="2264979"/>
            <a:ext cx="8227539" cy="32766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274320" indent="-274320" eaLnBrk="1" fontAlgn="auto" hangingPunct="1">
              <a:spcBef>
                <a:spcPct val="0"/>
              </a:spcBef>
              <a:spcAft>
                <a:spcPts val="0"/>
              </a:spcAft>
              <a:buFont typeface="Wingdings 2"/>
              <a:buNone/>
              <a:defRPr/>
            </a:pPr>
            <a:r>
              <a:rPr lang="en-US" altLang="zh-CN" sz="2600" b="1" dirty="0">
                <a:solidFill>
                  <a:srgbClr val="FF0000"/>
                </a:solidFill>
                <a:latin typeface="黑体" pitchFamily="49" charset="-122"/>
                <a:ea typeface="黑体" pitchFamily="49" charset="-122"/>
              </a:rPr>
              <a:t>6.</a:t>
            </a:r>
            <a:r>
              <a:rPr lang="zh-CN" altLang="en-US" sz="2600" b="1" dirty="0">
                <a:solidFill>
                  <a:srgbClr val="FF0000"/>
                </a:solidFill>
                <a:latin typeface="黑体" pitchFamily="49" charset="-122"/>
                <a:ea typeface="黑体" pitchFamily="49" charset="-122"/>
              </a:rPr>
              <a:t>情景事件设置</a:t>
            </a:r>
            <a:endParaRPr lang="en-US" altLang="zh-CN" sz="2600" b="1" dirty="0">
              <a:solidFill>
                <a:srgbClr val="FF0000"/>
              </a:solidFill>
              <a:latin typeface="黑体" pitchFamily="49" charset="-122"/>
              <a:ea typeface="黑体" pitchFamily="49" charset="-122"/>
            </a:endParaRPr>
          </a:p>
          <a:p>
            <a:pPr marL="274320" indent="-274320">
              <a:lnSpc>
                <a:spcPct val="180000"/>
              </a:lnSpc>
              <a:spcBef>
                <a:spcPts val="580"/>
              </a:spcBef>
              <a:buNone/>
              <a:defRPr/>
            </a:pPr>
            <a:r>
              <a:rPr lang="en-US" altLang="zh-CN" sz="2000" dirty="0">
                <a:solidFill>
                  <a:schemeClr val="dk1"/>
                </a:solidFill>
                <a:latin typeface="黑体" pitchFamily="49" charset="-122"/>
                <a:ea typeface="黑体" pitchFamily="49" charset="-122"/>
              </a:rPr>
              <a:t> </a:t>
            </a:r>
            <a:r>
              <a:rPr lang="zh-CN" altLang="en-US" sz="2000" dirty="0">
                <a:solidFill>
                  <a:schemeClr val="dk1"/>
                </a:solidFill>
                <a:latin typeface="黑体" pitchFamily="49" charset="-122"/>
                <a:ea typeface="黑体" pitchFamily="49" charset="-122"/>
              </a:rPr>
              <a:t>**</a:t>
            </a:r>
            <a:r>
              <a:rPr lang="zh-CN" altLang="zh-CN" sz="2000" dirty="0">
                <a:solidFill>
                  <a:schemeClr val="dk1"/>
                </a:solidFill>
                <a:latin typeface="黑体" pitchFamily="49" charset="-122"/>
                <a:ea typeface="黑体" pitchFamily="49" charset="-122"/>
              </a:rPr>
              <a:t>年</a:t>
            </a:r>
            <a:r>
              <a:rPr lang="zh-CN" altLang="en-US" sz="2000" dirty="0">
                <a:latin typeface="黑体" pitchFamily="49" charset="-122"/>
                <a:ea typeface="黑体" pitchFamily="49" charset="-122"/>
              </a:rPr>
              <a:t>**</a:t>
            </a:r>
            <a:r>
              <a:rPr lang="zh-CN" altLang="zh-CN" sz="2000" dirty="0">
                <a:solidFill>
                  <a:schemeClr val="dk1"/>
                </a:solidFill>
                <a:latin typeface="黑体" pitchFamily="49" charset="-122"/>
                <a:ea typeface="黑体" pitchFamily="49" charset="-122"/>
              </a:rPr>
              <a:t>月</a:t>
            </a:r>
            <a:r>
              <a:rPr lang="zh-CN" altLang="en-US" sz="2000" dirty="0">
                <a:latin typeface="黑体" pitchFamily="49" charset="-122"/>
                <a:ea typeface="黑体" pitchFamily="49" charset="-122"/>
              </a:rPr>
              <a:t>**</a:t>
            </a:r>
            <a:r>
              <a:rPr lang="zh-CN" altLang="zh-CN" sz="2000" dirty="0">
                <a:solidFill>
                  <a:schemeClr val="dk1"/>
                </a:solidFill>
                <a:latin typeface="黑体" pitchFamily="49" charset="-122"/>
                <a:ea typeface="黑体" pitchFamily="49" charset="-122"/>
              </a:rPr>
              <a:t>日，在</a:t>
            </a:r>
            <a:r>
              <a:rPr lang="zh-CN" altLang="en-US" sz="2000" dirty="0">
                <a:solidFill>
                  <a:schemeClr val="dk1"/>
                </a:solidFill>
                <a:latin typeface="黑体" pitchFamily="49" charset="-122"/>
                <a:ea typeface="黑体" pitchFamily="49" charset="-122"/>
              </a:rPr>
              <a:t>****</a:t>
            </a:r>
            <a:r>
              <a:rPr lang="zh-CN" altLang="zh-CN" sz="2000" dirty="0">
                <a:solidFill>
                  <a:schemeClr val="dk1"/>
                </a:solidFill>
                <a:latin typeface="黑体" pitchFamily="49" charset="-122"/>
                <a:ea typeface="黑体" pitchFamily="49" charset="-122"/>
              </a:rPr>
              <a:t>厂生产现场，动力车间值班人员</a:t>
            </a:r>
            <a:r>
              <a:rPr lang="zh-CN" altLang="en-US" sz="2000" dirty="0">
                <a:solidFill>
                  <a:schemeClr val="dk1"/>
                </a:solidFill>
                <a:latin typeface="黑体" pitchFamily="49" charset="-122"/>
                <a:ea typeface="黑体" pitchFamily="49" charset="-122"/>
              </a:rPr>
              <a:t>（抢险救援组）</a:t>
            </a:r>
            <a:r>
              <a:rPr lang="zh-CN" altLang="zh-CN" sz="2000" dirty="0">
                <a:solidFill>
                  <a:schemeClr val="dk1"/>
                </a:solidFill>
                <a:latin typeface="黑体" pitchFamily="49" charset="-122"/>
                <a:ea typeface="黑体" pitchFamily="49" charset="-122"/>
              </a:rPr>
              <a:t>发现动车间</a:t>
            </a:r>
            <a:r>
              <a:rPr lang="zh-CN" altLang="zh-CN" sz="2000" dirty="0">
                <a:solidFill>
                  <a:srgbClr val="006666"/>
                </a:solidFill>
                <a:latin typeface="黑体" pitchFamily="49" charset="-122"/>
                <a:ea typeface="黑体" pitchFamily="49" charset="-122"/>
              </a:rPr>
              <a:t>有轻微液氨泄漏</a:t>
            </a:r>
            <a:r>
              <a:rPr lang="zh-CN" altLang="zh-CN" sz="2000" dirty="0">
                <a:solidFill>
                  <a:schemeClr val="dk1"/>
                </a:solidFill>
                <a:latin typeface="黑体" pitchFamily="49" charset="-122"/>
                <a:ea typeface="黑体" pitchFamily="49" charset="-122"/>
              </a:rPr>
              <a:t>，即向有关领导报告，启动相应预案；在处置过程中，</a:t>
            </a:r>
            <a:r>
              <a:rPr lang="zh-CN" altLang="zh-CN" sz="2000" dirty="0">
                <a:solidFill>
                  <a:srgbClr val="006666"/>
                </a:solidFill>
                <a:latin typeface="黑体" pitchFamily="49" charset="-122"/>
                <a:ea typeface="黑体" pitchFamily="49" charset="-122"/>
              </a:rPr>
              <a:t>事态进一步扩大</a:t>
            </a:r>
            <a:r>
              <a:rPr lang="zh-CN" altLang="zh-CN" sz="2000" dirty="0">
                <a:solidFill>
                  <a:schemeClr val="dk1"/>
                </a:solidFill>
                <a:latin typeface="黑体" pitchFamily="49" charset="-122"/>
                <a:ea typeface="黑体" pitchFamily="49" charset="-122"/>
              </a:rPr>
              <a:t>，抢险人员受伤，出现较大泄漏，现场局面不能有效控制，救援人员紧急撤离，需要调度各方力量共同参与抢险和救援。</a:t>
            </a:r>
            <a:endParaRPr lang="en-US" altLang="zh-CN" sz="2000" dirty="0">
              <a:solidFill>
                <a:schemeClr val="dk1"/>
              </a:solidFill>
              <a:latin typeface="黑体" pitchFamily="49" charset="-122"/>
              <a:ea typeface="黑体" pitchFamily="49" charset="-122"/>
            </a:endParaRPr>
          </a:p>
        </p:txBody>
      </p:sp>
      <p:sp>
        <p:nvSpPr>
          <p:cNvPr id="2" name="矩形 1"/>
          <p:cNvSpPr/>
          <p:nvPr/>
        </p:nvSpPr>
        <p:spPr>
          <a:xfrm>
            <a:off x="538088" y="685800"/>
            <a:ext cx="822753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74320" marR="0" lvl="0" indent="-274320" algn="l" defTabSz="914400" rtl="0" eaLnBrk="1" fontAlgn="auto" latinLnBrk="0" hangingPunct="1">
              <a:lnSpc>
                <a:spcPct val="100000"/>
              </a:lnSpc>
              <a:spcBef>
                <a:spcPct val="0"/>
              </a:spcBef>
              <a:spcAft>
                <a:spcPts val="0"/>
              </a:spcAft>
              <a:buClrTx/>
              <a:buSzTx/>
              <a:buFontTx/>
              <a:buNone/>
              <a:tabLst/>
              <a:defRPr/>
            </a:pPr>
            <a:r>
              <a:rPr lang="en-US" altLang="zh-CN" sz="2400" b="1" kern="0" dirty="0">
                <a:solidFill>
                  <a:srgbClr val="FF0000"/>
                </a:solidFill>
                <a:latin typeface="黑体" pitchFamily="49" charset="-122"/>
                <a:ea typeface="黑体" pitchFamily="49" charset="-122"/>
              </a:rPr>
              <a:t>5.</a:t>
            </a:r>
            <a:r>
              <a:rPr kumimoji="0" lang="zh-CN" altLang="en-US" sz="2400" b="1" i="0" u="none" strike="noStrike" kern="0" cap="none" spc="0" normalizeH="0" baseline="0" noProof="0" dirty="0">
                <a:ln>
                  <a:noFill/>
                </a:ln>
                <a:solidFill>
                  <a:srgbClr val="FF0000"/>
                </a:solidFill>
                <a:effectLst/>
                <a:uLnTx/>
                <a:uFillTx/>
                <a:latin typeface="黑体" pitchFamily="49" charset="-122"/>
                <a:ea typeface="黑体" pitchFamily="49" charset="-122"/>
                <a:cs typeface="+mn-cs"/>
              </a:rPr>
              <a:t>假定目标事故</a:t>
            </a:r>
            <a:endParaRPr kumimoji="0" lang="en-US" altLang="zh-CN" sz="2400" b="1" i="0" u="none" strike="noStrike" kern="0" cap="none" spc="0" normalizeH="0" baseline="0" noProof="0" dirty="0">
              <a:ln>
                <a:noFill/>
              </a:ln>
              <a:solidFill>
                <a:srgbClr val="FF0000"/>
              </a:solidFill>
              <a:effectLst/>
              <a:uLnTx/>
              <a:uFillTx/>
              <a:latin typeface="黑体" pitchFamily="49" charset="-122"/>
              <a:ea typeface="黑体" pitchFamily="49" charset="-122"/>
              <a:cs typeface="+mn-cs"/>
            </a:endParaRPr>
          </a:p>
          <a:p>
            <a:pPr marL="274320" marR="0" lvl="0" indent="-274320" algn="l" defTabSz="914400" rtl="0" eaLnBrk="1" fontAlgn="auto" latinLnBrk="0" hangingPunct="1">
              <a:lnSpc>
                <a:spcPct val="100000"/>
              </a:lnSpc>
              <a:spcBef>
                <a:spcPct val="0"/>
              </a:spcBef>
              <a:spcAft>
                <a:spcPts val="0"/>
              </a:spcAft>
              <a:buClrTx/>
              <a:buSzTx/>
              <a:buFontTx/>
              <a:buNone/>
              <a:tabLst/>
              <a:defRPr/>
            </a:pPr>
            <a:endParaRPr kumimoji="0" lang="en-US" altLang="zh-CN" sz="2400" b="1"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endParaRPr>
          </a:p>
          <a:p>
            <a:pPr marL="274320" marR="0" lvl="0" indent="-27432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rPr>
              <a:t>动力车间阀门破损致液氨泄漏事故（基于风险评估及预案）</a:t>
            </a:r>
            <a:endParaRPr kumimoji="0" lang="en-US" altLang="zh-CN" sz="2400" b="1"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endParaRPr>
          </a:p>
        </p:txBody>
      </p:sp>
    </p:spTree>
    <p:extLst>
      <p:ext uri="{BB962C8B-B14F-4D97-AF65-F5344CB8AC3E}">
        <p14:creationId xmlns:p14="http://schemas.microsoft.com/office/powerpoint/2010/main" val="490017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28625" y="3048000"/>
            <a:ext cx="8382000" cy="29718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274320" indent="-274320" eaLnBrk="1" fontAlgn="auto" hangingPunct="1">
              <a:spcBef>
                <a:spcPct val="0"/>
              </a:spcBef>
              <a:spcAft>
                <a:spcPts val="0"/>
              </a:spcAft>
              <a:buFont typeface="Wingdings 2"/>
              <a:buNone/>
              <a:defRPr/>
            </a:pPr>
            <a:endParaRPr lang="en-US" altLang="zh-CN" sz="2000" b="1" dirty="0">
              <a:solidFill>
                <a:srgbClr val="FF0000"/>
              </a:solidFill>
              <a:latin typeface="黑体" pitchFamily="49" charset="-122"/>
              <a:ea typeface="黑体" pitchFamily="49" charset="-122"/>
              <a:cs typeface="+mj-cs"/>
            </a:endParaRPr>
          </a:p>
          <a:p>
            <a:pPr marL="274320" indent="-274320" eaLnBrk="1" fontAlgn="auto" hangingPunct="1">
              <a:spcBef>
                <a:spcPct val="0"/>
              </a:spcBef>
              <a:spcAft>
                <a:spcPts val="0"/>
              </a:spcAft>
              <a:buFont typeface="Wingdings 2"/>
              <a:buNone/>
              <a:defRPr/>
            </a:pPr>
            <a:r>
              <a:rPr lang="en-US" altLang="zh-CN" sz="3000" b="1" dirty="0">
                <a:solidFill>
                  <a:srgbClr val="FF0000"/>
                </a:solidFill>
                <a:latin typeface="黑体" pitchFamily="49" charset="-122"/>
                <a:ea typeface="黑体" pitchFamily="49" charset="-122"/>
                <a:cs typeface="+mj-cs"/>
              </a:rPr>
              <a:t>8.</a:t>
            </a:r>
            <a:r>
              <a:rPr lang="zh-CN" altLang="en-US" sz="3000" b="1" dirty="0">
                <a:solidFill>
                  <a:srgbClr val="FF0000"/>
                </a:solidFill>
                <a:latin typeface="黑体" pitchFamily="49" charset="-122"/>
                <a:ea typeface="黑体" pitchFamily="49" charset="-122"/>
                <a:cs typeface="+mj-cs"/>
              </a:rPr>
              <a:t>明确答题方式</a:t>
            </a:r>
            <a:endParaRPr lang="en-US" altLang="zh-CN" sz="3000" b="1" dirty="0">
              <a:solidFill>
                <a:srgbClr val="FF0000"/>
              </a:solidFill>
              <a:latin typeface="黑体" pitchFamily="49" charset="-122"/>
              <a:ea typeface="黑体" pitchFamily="49" charset="-122"/>
              <a:cs typeface="+mj-cs"/>
            </a:endParaRPr>
          </a:p>
          <a:p>
            <a:pPr marL="274320" indent="-274320" eaLnBrk="1" fontAlgn="auto" hangingPunct="1">
              <a:spcBef>
                <a:spcPct val="0"/>
              </a:spcBef>
              <a:spcAft>
                <a:spcPts val="0"/>
              </a:spcAft>
              <a:buFont typeface="Wingdings 2"/>
              <a:buNone/>
              <a:defRPr/>
            </a:pPr>
            <a:endParaRPr lang="en-US" altLang="zh-CN" sz="2000" b="1" dirty="0">
              <a:solidFill>
                <a:srgbClr val="FF0000"/>
              </a:solidFill>
              <a:latin typeface="黑体" pitchFamily="49" charset="-122"/>
              <a:ea typeface="黑体" pitchFamily="49" charset="-122"/>
              <a:cs typeface="+mj-cs"/>
            </a:endParaRPr>
          </a:p>
          <a:p>
            <a:pPr marL="274320" indent="0" eaLnBrk="1" fontAlgn="auto" hangingPunct="1">
              <a:lnSpc>
                <a:spcPct val="150000"/>
              </a:lnSpc>
              <a:spcBef>
                <a:spcPct val="0"/>
              </a:spcBef>
              <a:spcAft>
                <a:spcPts val="0"/>
              </a:spcAft>
              <a:buFont typeface="Wingdings 2"/>
              <a:buNone/>
              <a:defRPr/>
            </a:pPr>
            <a:r>
              <a:rPr lang="zh-CN" altLang="en-US" sz="2800" dirty="0">
                <a:latin typeface="黑体" pitchFamily="49" charset="-122"/>
                <a:ea typeface="黑体" pitchFamily="49" charset="-122"/>
                <a:cs typeface="+mj-cs"/>
              </a:rPr>
              <a:t>答题人根据所显示的问题，由小组负责人组织，进行小组内部讨论，每题讨论时间</a:t>
            </a:r>
            <a:r>
              <a:rPr lang="en-US" altLang="zh-CN" sz="2800" dirty="0">
                <a:latin typeface="黑体" pitchFamily="49" charset="-122"/>
                <a:ea typeface="黑体" pitchFamily="49" charset="-122"/>
                <a:cs typeface="+mj-cs"/>
              </a:rPr>
              <a:t>5</a:t>
            </a:r>
            <a:r>
              <a:rPr lang="zh-CN" altLang="en-US" sz="2800" dirty="0">
                <a:latin typeface="黑体" pitchFamily="49" charset="-122"/>
                <a:ea typeface="黑体" pitchFamily="49" charset="-122"/>
                <a:cs typeface="+mj-cs"/>
              </a:rPr>
              <a:t>分钟；各小组指定专人对讨论情况进行汇总，并在答题纸上面写出答案，誊写答案时间为每题</a:t>
            </a:r>
            <a:r>
              <a:rPr lang="en-US" altLang="zh-CN" sz="2800" dirty="0">
                <a:latin typeface="黑体" pitchFamily="49" charset="-122"/>
                <a:ea typeface="黑体" pitchFamily="49" charset="-122"/>
                <a:cs typeface="+mj-cs"/>
              </a:rPr>
              <a:t>5</a:t>
            </a:r>
            <a:r>
              <a:rPr lang="zh-CN" altLang="en-US" sz="2800" dirty="0">
                <a:latin typeface="黑体" pitchFamily="49" charset="-122"/>
                <a:ea typeface="黑体" pitchFamily="49" charset="-122"/>
                <a:cs typeface="+mj-cs"/>
              </a:rPr>
              <a:t>分钟；每组推选一名发言人，对每题答案进行讲解，讲解时间每题不超过</a:t>
            </a:r>
            <a:r>
              <a:rPr lang="en-US" altLang="zh-CN" sz="2800" dirty="0">
                <a:latin typeface="黑体" pitchFamily="49" charset="-122"/>
                <a:ea typeface="黑体" pitchFamily="49" charset="-122"/>
                <a:cs typeface="+mj-cs"/>
              </a:rPr>
              <a:t>3</a:t>
            </a:r>
            <a:r>
              <a:rPr lang="zh-CN" altLang="en-US" sz="2800" dirty="0">
                <a:latin typeface="黑体" pitchFamily="49" charset="-122"/>
                <a:ea typeface="黑体" pitchFamily="49" charset="-122"/>
                <a:cs typeface="+mj-cs"/>
              </a:rPr>
              <a:t>分钟。</a:t>
            </a:r>
          </a:p>
          <a:p>
            <a:pPr marL="274320" indent="-274320" eaLnBrk="1" fontAlgn="auto" hangingPunct="1">
              <a:spcBef>
                <a:spcPct val="0"/>
              </a:spcBef>
              <a:spcAft>
                <a:spcPts val="0"/>
              </a:spcAft>
              <a:buFont typeface="Wingdings 2"/>
              <a:buNone/>
              <a:defRPr/>
            </a:pPr>
            <a:endParaRPr lang="zh-CN" altLang="en-US" sz="1800" b="1" dirty="0">
              <a:solidFill>
                <a:srgbClr val="FF0000"/>
              </a:solidFill>
              <a:latin typeface="黑体" pitchFamily="49" charset="-122"/>
              <a:ea typeface="黑体" pitchFamily="49" charset="-122"/>
              <a:cs typeface="+mj-cs"/>
            </a:endParaRPr>
          </a:p>
        </p:txBody>
      </p:sp>
      <p:sp>
        <p:nvSpPr>
          <p:cNvPr id="2" name="矩形 1"/>
          <p:cNvSpPr/>
          <p:nvPr/>
        </p:nvSpPr>
        <p:spPr>
          <a:xfrm>
            <a:off x="428625" y="762000"/>
            <a:ext cx="83820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74320" marR="0" lvl="0" indent="-27432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黑体" pitchFamily="49" charset="-122"/>
                <a:ea typeface="黑体" pitchFamily="49" charset="-122"/>
                <a:cs typeface="+mn-cs"/>
              </a:rPr>
              <a:t>7.</a:t>
            </a:r>
            <a:r>
              <a:rPr kumimoji="0" lang="zh-CN" altLang="en-US" sz="2400" b="1" i="0" u="none" strike="noStrike" kern="0" cap="none" spc="0" normalizeH="0" baseline="0" noProof="0" dirty="0">
                <a:ln>
                  <a:noFill/>
                </a:ln>
                <a:solidFill>
                  <a:srgbClr val="FF0000"/>
                </a:solidFill>
                <a:effectLst/>
                <a:uLnTx/>
                <a:uFillTx/>
                <a:latin typeface="黑体" pitchFamily="49" charset="-122"/>
                <a:ea typeface="黑体" pitchFamily="49" charset="-122"/>
                <a:cs typeface="+mn-cs"/>
              </a:rPr>
              <a:t>明确演练方式</a:t>
            </a:r>
            <a:endParaRPr kumimoji="0" lang="en-US" altLang="zh-CN" sz="2400" b="1" i="0" u="none" strike="noStrike" kern="0" cap="none" spc="0" normalizeH="0" baseline="0" noProof="0" dirty="0">
              <a:ln>
                <a:noFill/>
              </a:ln>
              <a:solidFill>
                <a:srgbClr val="FF0000"/>
              </a:solidFill>
              <a:effectLst/>
              <a:uLnTx/>
              <a:uFillTx/>
              <a:latin typeface="黑体" pitchFamily="49" charset="-122"/>
              <a:ea typeface="黑体" pitchFamily="49" charset="-122"/>
              <a:cs typeface="+mn-cs"/>
            </a:endParaRPr>
          </a:p>
          <a:p>
            <a:pPr marL="274320" marR="0" lvl="0" indent="-274320" algn="l" defTabSz="914400" rtl="0" eaLnBrk="1" fontAlgn="auto" latinLnBrk="0" hangingPunct="1">
              <a:lnSpc>
                <a:spcPct val="100000"/>
              </a:lnSpc>
              <a:spcBef>
                <a:spcPct val="0"/>
              </a:spcBef>
              <a:spcAft>
                <a:spcPts val="0"/>
              </a:spcAft>
              <a:buClrTx/>
              <a:buSzTx/>
              <a:buFontTx/>
              <a:buNone/>
              <a:tabLst/>
              <a:defRPr/>
            </a:pPr>
            <a:endParaRPr kumimoji="0" lang="en-US" altLang="zh-CN" sz="2400" b="1" i="0" u="none" strike="noStrike" kern="0" cap="none" spc="0" normalizeH="0" baseline="0" noProof="0" dirty="0">
              <a:ln>
                <a:noFill/>
              </a:ln>
              <a:solidFill>
                <a:srgbClr val="FF0000"/>
              </a:solidFill>
              <a:effectLst/>
              <a:uLnTx/>
              <a:uFillTx/>
              <a:latin typeface="黑体" pitchFamily="49" charset="-122"/>
              <a:ea typeface="黑体" pitchFamily="49" charset="-122"/>
              <a:cs typeface="+mn-cs"/>
            </a:endParaRPr>
          </a:p>
          <a:p>
            <a:pPr marL="274320" marR="0" lvl="0" indent="-27432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rPr>
              <a:t>本次演练采用会议室影像投影和问答方式进行</a:t>
            </a:r>
            <a:r>
              <a:rPr kumimoji="0" lang="en-US" altLang="zh-CN" sz="2400" b="0"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rPr>
              <a:t>,</a:t>
            </a:r>
            <a:r>
              <a:rPr kumimoji="0" lang="zh-CN" altLang="en-US" sz="2400" b="0"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rPr>
              <a:t> 根据情景事件分别设置问题</a:t>
            </a:r>
            <a:r>
              <a:rPr kumimoji="0" lang="en-US" altLang="zh-CN" sz="2400" b="0"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rPr>
              <a:t>,</a:t>
            </a:r>
            <a:r>
              <a:rPr kumimoji="0" lang="zh-CN" altLang="en-US" sz="2400" b="0" i="0" u="none" strike="noStrike" kern="0" cap="none" spc="0" normalizeH="0" baseline="0" noProof="0" dirty="0">
                <a:ln>
                  <a:noFill/>
                </a:ln>
                <a:solidFill>
                  <a:sysClr val="windowText" lastClr="000000"/>
                </a:solidFill>
                <a:effectLst/>
                <a:uLnTx/>
                <a:uFillTx/>
                <a:latin typeface="黑体" pitchFamily="49" charset="-122"/>
                <a:ea typeface="黑体" pitchFamily="49" charset="-122"/>
                <a:cs typeface="+mn-cs"/>
              </a:rPr>
              <a:t>请参演各个小组回答。</a:t>
            </a:r>
          </a:p>
        </p:txBody>
      </p:sp>
    </p:spTree>
    <p:extLst>
      <p:ext uri="{BB962C8B-B14F-4D97-AF65-F5344CB8AC3E}">
        <p14:creationId xmlns:p14="http://schemas.microsoft.com/office/powerpoint/2010/main" val="1807150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内容占位符 2"/>
          <p:cNvSpPr>
            <a:spLocks noGrp="1"/>
          </p:cNvSpPr>
          <p:nvPr>
            <p:ph sz="quarter" idx="1"/>
          </p:nvPr>
        </p:nvSpPr>
        <p:spPr>
          <a:xfrm>
            <a:off x="762000" y="2598821"/>
            <a:ext cx="7772400" cy="2909887"/>
          </a:xfrm>
        </p:spPr>
        <p:txBody>
          <a:bodyPr/>
          <a:lstStyle/>
          <a:p>
            <a:pPr eaLnBrk="1" hangingPunct="1"/>
            <a:r>
              <a:rPr lang="zh-CN" altLang="en-US" sz="3200" dirty="0">
                <a:latin typeface="黑体" panose="02010609060101010101" pitchFamily="49" charset="-122"/>
                <a:ea typeface="黑体" panose="02010609060101010101" pitchFamily="49" charset="-122"/>
              </a:rPr>
              <a:t>主持人宣布：</a:t>
            </a:r>
            <a:endParaRPr lang="en-US" altLang="zh-CN" sz="3200" dirty="0">
              <a:latin typeface="黑体" panose="02010609060101010101" pitchFamily="49" charset="-122"/>
              <a:ea typeface="黑体" panose="02010609060101010101" pitchFamily="49" charset="-122"/>
            </a:endParaRPr>
          </a:p>
          <a:p>
            <a:r>
              <a:rPr lang="zh-CN" altLang="en-US" sz="3200" dirty="0">
                <a:latin typeface="黑体" panose="02010609060101010101" pitchFamily="49" charset="-122"/>
                <a:ea typeface="黑体" panose="02010609060101010101" pitchFamily="49" charset="-122"/>
              </a:rPr>
              <a:t>现在我宣布，事故应急桌面推演开始！</a:t>
            </a:r>
            <a:endParaRPr lang="en-US" altLang="zh-CN" sz="3200" dirty="0">
              <a:latin typeface="黑体" panose="02010609060101010101" pitchFamily="49" charset="-122"/>
              <a:ea typeface="黑体" panose="02010609060101010101" pitchFamily="49" charset="-122"/>
            </a:endParaRPr>
          </a:p>
        </p:txBody>
      </p:sp>
      <p:sp>
        <p:nvSpPr>
          <p:cNvPr id="4" name="标题 1"/>
          <p:cNvSpPr txBox="1">
            <a:spLocks/>
          </p:cNvSpPr>
          <p:nvPr/>
        </p:nvSpPr>
        <p:spPr>
          <a:xfrm>
            <a:off x="762000" y="312821"/>
            <a:ext cx="8149389" cy="1143000"/>
          </a:xfrm>
          <a:prstGeom prst="rect">
            <a:avLst/>
          </a:prstGeom>
        </p:spPr>
        <p:txBody>
          <a:bodyPr bIns="91440" anchor="b">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rPr>
              <a:t>第二部分   应急桌面推演实施</a:t>
            </a:r>
            <a:endParaRPr kumimoji="0" lang="en-US" altLang="zh-CN" sz="4000" b="1"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endParaRPr>
          </a:p>
        </p:txBody>
      </p:sp>
      <p:sp>
        <p:nvSpPr>
          <p:cNvPr id="2" name="文本框 1">
            <a:extLst>
              <a:ext uri="{FF2B5EF4-FFF2-40B4-BE49-F238E27FC236}">
                <a16:creationId xmlns:a16="http://schemas.microsoft.com/office/drawing/2014/main" id="{13F6119B-5706-44A6-A48F-FD998C9C5DAE}"/>
              </a:ext>
            </a:extLst>
          </p:cNvPr>
          <p:cNvSpPr txBox="1"/>
          <p:nvPr/>
        </p:nvSpPr>
        <p:spPr>
          <a:xfrm>
            <a:off x="762000" y="1455821"/>
            <a:ext cx="7772400" cy="1200329"/>
          </a:xfrm>
          <a:prstGeom prst="rect">
            <a:avLst/>
          </a:prstGeom>
          <a:noFill/>
        </p:spPr>
        <p:txBody>
          <a:bodyPr wrap="square" rtlCol="0">
            <a:spAutoFit/>
          </a:bodyPr>
          <a:lstStyle/>
          <a:p>
            <a:r>
              <a:rPr lang="zh-CN" altLang="en-US" sz="2400" b="1" kern="0" dirty="0">
                <a:solidFill>
                  <a:srgbClr val="0070C0"/>
                </a:solidFill>
                <a:latin typeface="微软雅黑" pitchFamily="34" charset="-122"/>
                <a:ea typeface="微软雅黑" pitchFamily="34" charset="-122"/>
              </a:rPr>
              <a:t>（依据情景构建，提出应急处置的相关问题，由各应急小组人员作答）</a:t>
            </a:r>
          </a:p>
          <a:p>
            <a:endParaRPr lang="zh-CN" altLang="en-US" sz="2400" dirty="0"/>
          </a:p>
        </p:txBody>
      </p:sp>
    </p:spTree>
    <p:extLst>
      <p:ext uri="{BB962C8B-B14F-4D97-AF65-F5344CB8AC3E}">
        <p14:creationId xmlns:p14="http://schemas.microsoft.com/office/powerpoint/2010/main" val="4024267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1990725" y="457200"/>
            <a:ext cx="5543550" cy="857250"/>
          </a:xfrm>
        </p:spPr>
        <p:txBody>
          <a:bodyPr>
            <a:normAutofit fontScale="90000"/>
          </a:bodyPr>
          <a:lstStyle/>
          <a:p>
            <a:pPr eaLnBrk="1" hangingPunct="1"/>
            <a:r>
              <a:rPr lang="zh-CN" altLang="en-US" sz="4400" dirty="0">
                <a:solidFill>
                  <a:srgbClr val="FF0000"/>
                </a:solidFill>
                <a:latin typeface="黑体" panose="02010609060101010101" pitchFamily="49" charset="-122"/>
                <a:ea typeface="黑体" panose="02010609060101010101" pitchFamily="49" charset="-122"/>
              </a:rPr>
              <a:t>场景</a:t>
            </a:r>
            <a:r>
              <a:rPr lang="en-US" altLang="zh-CN" sz="4400" dirty="0">
                <a:solidFill>
                  <a:srgbClr val="FF0000"/>
                </a:solidFill>
                <a:latin typeface="黑体" panose="02010609060101010101" pitchFamily="49" charset="-122"/>
                <a:ea typeface="黑体" panose="02010609060101010101" pitchFamily="49" charset="-122"/>
              </a:rPr>
              <a:t>1  </a:t>
            </a:r>
            <a:r>
              <a:rPr lang="zh-CN" altLang="en-US" sz="4400" dirty="0">
                <a:solidFill>
                  <a:srgbClr val="FF0000"/>
                </a:solidFill>
                <a:latin typeface="黑体" panose="02010609060101010101" pitchFamily="49" charset="-122"/>
                <a:ea typeface="黑体" panose="02010609060101010101" pitchFamily="49" charset="-122"/>
              </a:rPr>
              <a:t>事故发生与处置</a:t>
            </a:r>
          </a:p>
        </p:txBody>
      </p:sp>
      <p:sp>
        <p:nvSpPr>
          <p:cNvPr id="8" name="文本框 7"/>
          <p:cNvSpPr txBox="1"/>
          <p:nvPr/>
        </p:nvSpPr>
        <p:spPr>
          <a:xfrm>
            <a:off x="620668" y="1696224"/>
            <a:ext cx="81534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6666"/>
                </a:solidFill>
                <a:effectLst/>
                <a:uLnTx/>
                <a:uFillTx/>
                <a:latin typeface="黑体" panose="02010609060101010101" pitchFamily="49" charset="-122"/>
                <a:ea typeface="黑体" panose="02010609060101010101" pitchFamily="49" charset="-122"/>
                <a:cs typeface="+mn-cs"/>
              </a:rPr>
              <a:t>动力车间值班人员</a:t>
            </a:r>
            <a:r>
              <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rPr>
              <a:t>发现动力车间阀门破损致液氨泄漏事故有轻微氨泄漏。</a:t>
            </a:r>
          </a:p>
        </p:txBody>
      </p:sp>
      <p:sp>
        <p:nvSpPr>
          <p:cNvPr id="9" name="矩形 8"/>
          <p:cNvSpPr/>
          <p:nvPr/>
        </p:nvSpPr>
        <p:spPr>
          <a:xfrm>
            <a:off x="587290" y="1199975"/>
            <a:ext cx="14221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事件发生</a:t>
            </a:r>
            <a:endParaRPr kumimoji="0" lang="zh-CN" altLang="zh-CN" sz="24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
        <p:nvSpPr>
          <p:cNvPr id="7" name="文本框 3"/>
          <p:cNvSpPr txBox="1"/>
          <p:nvPr/>
        </p:nvSpPr>
        <p:spPr>
          <a:xfrm>
            <a:off x="620668" y="3212976"/>
            <a:ext cx="81534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值班人员进入氨区查找泄露部位，对事故进行研判</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值班人员进入氨区查找泄露部位，进行适当的处置</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1" name="矩形 10"/>
          <p:cNvSpPr/>
          <p:nvPr/>
        </p:nvSpPr>
        <p:spPr>
          <a:xfrm>
            <a:off x="576656" y="2686449"/>
            <a:ext cx="370731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事件</a:t>
            </a:r>
            <a:r>
              <a:rPr kumimoji="0" lang="zh-CN" altLang="en-US"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研判与先期处置</a:t>
            </a:r>
            <a:endParaRPr kumimoji="0" lang="zh-CN"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12" name="矩形 11"/>
          <p:cNvSpPr/>
          <p:nvPr/>
        </p:nvSpPr>
        <p:spPr>
          <a:xfrm>
            <a:off x="576656" y="4729728"/>
            <a:ext cx="8315632"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值班人员向总指挥汇报事故信息</a:t>
            </a:r>
            <a:endPar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总指挥根据汇报，对事故进行研判，掌握事故处理进展</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3" name="矩形 12"/>
          <p:cNvSpPr/>
          <p:nvPr/>
        </p:nvSpPr>
        <p:spPr>
          <a:xfrm>
            <a:off x="546157" y="4279646"/>
            <a:ext cx="1422184"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信息上报</a:t>
            </a:r>
            <a:endParaRPr kumimoji="0" lang="zh-CN"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 name="箭头: 左弧形 1">
            <a:extLst>
              <a:ext uri="{FF2B5EF4-FFF2-40B4-BE49-F238E27FC236}">
                <a16:creationId xmlns:a16="http://schemas.microsoft.com/office/drawing/2014/main" id="{0A6325EA-6CF8-47B4-8E0D-031E207B749E}"/>
              </a:ext>
            </a:extLst>
          </p:cNvPr>
          <p:cNvSpPr/>
          <p:nvPr/>
        </p:nvSpPr>
        <p:spPr>
          <a:xfrm rot="20754861">
            <a:off x="598858" y="2370299"/>
            <a:ext cx="353528" cy="13381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左弧形 9">
            <a:extLst>
              <a:ext uri="{FF2B5EF4-FFF2-40B4-BE49-F238E27FC236}">
                <a16:creationId xmlns:a16="http://schemas.microsoft.com/office/drawing/2014/main" id="{DB31E18E-E037-40FE-B4A0-6B0768F524AB}"/>
              </a:ext>
            </a:extLst>
          </p:cNvPr>
          <p:cNvSpPr/>
          <p:nvPr/>
        </p:nvSpPr>
        <p:spPr>
          <a:xfrm>
            <a:off x="56384" y="2367679"/>
            <a:ext cx="564284" cy="20493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2455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a:extLst>
              <a:ext uri="{FF2B5EF4-FFF2-40B4-BE49-F238E27FC236}">
                <a16:creationId xmlns:a16="http://schemas.microsoft.com/office/drawing/2014/main" id="{8D554976-179F-4335-BCA1-C6FC3E9D9AE0}"/>
              </a:ext>
            </a:extLst>
          </p:cNvPr>
          <p:cNvSpPr txBox="1">
            <a:spLocks/>
          </p:cNvSpPr>
          <p:nvPr/>
        </p:nvSpPr>
        <p:spPr bwMode="auto">
          <a:xfrm>
            <a:off x="202026" y="252303"/>
            <a:ext cx="894197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lnSpc>
                <a:spcPct val="130000"/>
              </a:lnSpc>
            </a:pPr>
            <a:r>
              <a:rPr lang="zh-CN" altLang="en-US" sz="2000" b="1" kern="0" dirty="0">
                <a:solidFill>
                  <a:schemeClr val="bg1"/>
                </a:solidFill>
                <a:latin typeface="+mn-ea"/>
                <a:ea typeface="+mn-ea"/>
                <a:cs typeface="+mn-cs"/>
              </a:rPr>
              <a:t>总体来说，该标准体系明确了企业应急管理工作中最基本、最重要的相关要求，依据充分、具有逻辑性，执行力强、指导性好。</a:t>
            </a:r>
          </a:p>
        </p:txBody>
      </p:sp>
      <p:sp>
        <p:nvSpPr>
          <p:cNvPr id="3" name="矩形 2">
            <a:extLst>
              <a:ext uri="{FF2B5EF4-FFF2-40B4-BE49-F238E27FC236}">
                <a16:creationId xmlns:a16="http://schemas.microsoft.com/office/drawing/2014/main" id="{CD98F4DB-5498-4679-AEA1-05A051ED062B}"/>
              </a:ext>
            </a:extLst>
          </p:cNvPr>
          <p:cNvSpPr/>
          <p:nvPr/>
        </p:nvSpPr>
        <p:spPr>
          <a:xfrm>
            <a:off x="202023" y="1153024"/>
            <a:ext cx="8767803" cy="2252924"/>
          </a:xfrm>
          <a:prstGeom prst="rect">
            <a:avLst/>
          </a:prstGeom>
          <a:ln>
            <a:solidFill>
              <a:schemeClr val="accent1"/>
            </a:solidFill>
          </a:ln>
        </p:spPr>
        <p:txBody>
          <a:bodyPr wrap="square">
            <a:spAutoFit/>
          </a:bodyPr>
          <a:lstStyle/>
          <a:p>
            <a:pPr marL="285750" indent="-285750">
              <a:lnSpc>
                <a:spcPct val="130000"/>
              </a:lnSpc>
              <a:buFont typeface="Arial" panose="020B0604020202020204" pitchFamily="34" charset="0"/>
              <a:buChar char="•"/>
            </a:pPr>
            <a:r>
              <a:rPr lang="zh-CN" altLang="en-US" dirty="0">
                <a:latin typeface="tahoma" panose="020B0604030504040204" pitchFamily="34" charset="0"/>
              </a:rPr>
              <a:t>该标准构建过程结合了安全生产应急管理的</a:t>
            </a:r>
            <a:r>
              <a:rPr lang="zh-CN" altLang="en-US" dirty="0">
                <a:solidFill>
                  <a:srgbClr val="FF0000"/>
                </a:solidFill>
                <a:latin typeface="tahoma" panose="020B0604030504040204" pitchFamily="34" charset="0"/>
              </a:rPr>
              <a:t>工作实际</a:t>
            </a:r>
            <a:r>
              <a:rPr lang="zh-CN" altLang="en-US" dirty="0">
                <a:latin typeface="tahoma" panose="020B0604030504040204" pitchFamily="34" charset="0"/>
              </a:rPr>
              <a:t>，参考了近年来安全生产事故发生、应急管理及应急救援处置工作的</a:t>
            </a:r>
            <a:r>
              <a:rPr lang="zh-CN" altLang="en-US" dirty="0">
                <a:solidFill>
                  <a:srgbClr val="FF0000"/>
                </a:solidFill>
                <a:latin typeface="tahoma" panose="020B0604030504040204" pitchFamily="34" charset="0"/>
              </a:rPr>
              <a:t>经验教训</a:t>
            </a:r>
            <a:r>
              <a:rPr lang="zh-CN" altLang="en-US" dirty="0">
                <a:latin typeface="tahoma" panose="020B0604030504040204" pitchFamily="34" charset="0"/>
              </a:rPr>
              <a:t>。</a:t>
            </a:r>
            <a:endParaRPr lang="en-US" altLang="zh-CN" dirty="0">
              <a:latin typeface="tahoma" panose="020B0604030504040204" pitchFamily="34" charset="0"/>
            </a:endParaRPr>
          </a:p>
          <a:p>
            <a:pPr marL="285750" indent="-285750">
              <a:lnSpc>
                <a:spcPct val="130000"/>
              </a:lnSpc>
              <a:buFont typeface="Arial" panose="020B0604020202020204" pitchFamily="34" charset="0"/>
              <a:buChar char="•"/>
            </a:pPr>
            <a:r>
              <a:rPr lang="zh-CN" altLang="en-US" dirty="0">
                <a:latin typeface="tahoma" panose="020B0604030504040204" pitchFamily="34" charset="0"/>
              </a:rPr>
              <a:t>该标准</a:t>
            </a:r>
            <a:r>
              <a:rPr lang="zh-CN" altLang="en-US" dirty="0">
                <a:solidFill>
                  <a:srgbClr val="FF0000"/>
                </a:solidFill>
                <a:latin typeface="tahoma" panose="020B0604030504040204" pitchFamily="34" charset="0"/>
              </a:rPr>
              <a:t>依据充分</a:t>
            </a:r>
            <a:r>
              <a:rPr lang="zh-CN" altLang="en-US" dirty="0">
                <a:latin typeface="tahoma" panose="020B0604030504040204" pitchFamily="34" charset="0"/>
              </a:rPr>
              <a:t>，每条标准的制定都源于</a:t>
            </a:r>
            <a:r>
              <a:rPr lang="en-US" altLang="zh-CN" dirty="0">
                <a:latin typeface="tahoma" panose="020B0604030504040204" pitchFamily="34" charset="0"/>
              </a:rPr>
              <a:t>《</a:t>
            </a:r>
            <a:r>
              <a:rPr lang="zh-CN" altLang="en-US" dirty="0">
                <a:latin typeface="tahoma" panose="020B0604030504040204" pitchFamily="34" charset="0"/>
              </a:rPr>
              <a:t>中华人民共和国安全生产法</a:t>
            </a:r>
            <a:r>
              <a:rPr lang="en-US" altLang="zh-CN" dirty="0">
                <a:latin typeface="tahoma" panose="020B0604030504040204" pitchFamily="34" charset="0"/>
              </a:rPr>
              <a:t>》</a:t>
            </a:r>
            <a:r>
              <a:rPr lang="zh-CN" altLang="en-US" dirty="0">
                <a:latin typeface="tahoma" panose="020B0604030504040204" pitchFamily="34" charset="0"/>
              </a:rPr>
              <a:t>、</a:t>
            </a:r>
            <a:r>
              <a:rPr lang="en-US" altLang="zh-CN" dirty="0">
                <a:latin typeface="tahoma" panose="020B0604030504040204" pitchFamily="34" charset="0"/>
              </a:rPr>
              <a:t>《</a:t>
            </a:r>
            <a:r>
              <a:rPr lang="zh-CN" altLang="en-US" dirty="0">
                <a:latin typeface="tahoma" panose="020B0604030504040204" pitchFamily="34" charset="0"/>
              </a:rPr>
              <a:t>中华人民共和国突发事件应对法</a:t>
            </a:r>
            <a:r>
              <a:rPr lang="en-US" altLang="zh-CN" dirty="0">
                <a:latin typeface="tahoma" panose="020B0604030504040204" pitchFamily="34" charset="0"/>
              </a:rPr>
              <a:t>》</a:t>
            </a:r>
            <a:r>
              <a:rPr lang="zh-CN" altLang="en-US" dirty="0">
                <a:latin typeface="tahoma" panose="020B0604030504040204" pitchFamily="34" charset="0"/>
              </a:rPr>
              <a:t>、</a:t>
            </a:r>
            <a:r>
              <a:rPr lang="en-US" altLang="zh-CN" dirty="0">
                <a:latin typeface="tahoma" panose="020B0604030504040204" pitchFamily="34" charset="0"/>
              </a:rPr>
              <a:t>《</a:t>
            </a:r>
            <a:r>
              <a:rPr lang="zh-CN" altLang="en-US" dirty="0">
                <a:latin typeface="tahoma" panose="020B0604030504040204" pitchFamily="34" charset="0"/>
              </a:rPr>
              <a:t>生产安全事故应急预案管理办法</a:t>
            </a:r>
            <a:r>
              <a:rPr lang="en-US" altLang="zh-CN" dirty="0">
                <a:latin typeface="tahoma" panose="020B0604030504040204" pitchFamily="34" charset="0"/>
              </a:rPr>
              <a:t>》</a:t>
            </a:r>
            <a:r>
              <a:rPr lang="zh-CN" altLang="en-US" dirty="0">
                <a:latin typeface="tahoma" panose="020B0604030504040204" pitchFamily="34" charset="0"/>
              </a:rPr>
              <a:t>（国家安监总局 第</a:t>
            </a:r>
            <a:r>
              <a:rPr lang="en-US" altLang="zh-CN" dirty="0">
                <a:latin typeface="tahoma" panose="020B0604030504040204" pitchFamily="34" charset="0"/>
              </a:rPr>
              <a:t>88</a:t>
            </a:r>
            <a:r>
              <a:rPr lang="zh-CN" altLang="en-US" dirty="0">
                <a:latin typeface="tahoma" panose="020B0604030504040204" pitchFamily="34" charset="0"/>
              </a:rPr>
              <a:t>号令）、</a:t>
            </a:r>
            <a:r>
              <a:rPr lang="en-US" altLang="zh-CN" dirty="0">
                <a:latin typeface="tahoma" panose="020B0604030504040204" pitchFamily="34" charset="0"/>
              </a:rPr>
              <a:t>《</a:t>
            </a:r>
            <a:r>
              <a:rPr lang="zh-CN" altLang="en-US" dirty="0"/>
              <a:t>工贸企业有限空间作业 安全管理与监督暂行规定</a:t>
            </a:r>
            <a:r>
              <a:rPr lang="en-US" altLang="zh-CN" dirty="0">
                <a:latin typeface="tahoma" panose="020B0604030504040204" pitchFamily="34" charset="0"/>
              </a:rPr>
              <a:t>》</a:t>
            </a:r>
            <a:r>
              <a:rPr lang="zh-CN" altLang="en-US" dirty="0">
                <a:latin typeface="tahoma" panose="020B0604030504040204" pitchFamily="34" charset="0"/>
              </a:rPr>
              <a:t>等法律法规的要求。</a:t>
            </a:r>
            <a:endParaRPr lang="en-US" altLang="zh-CN" dirty="0">
              <a:latin typeface="tahoma" panose="020B0604030504040204" pitchFamily="34" charset="0"/>
            </a:endParaRPr>
          </a:p>
        </p:txBody>
      </p:sp>
      <p:sp>
        <p:nvSpPr>
          <p:cNvPr id="4" name="矩形 3">
            <a:extLst>
              <a:ext uri="{FF2B5EF4-FFF2-40B4-BE49-F238E27FC236}">
                <a16:creationId xmlns:a16="http://schemas.microsoft.com/office/drawing/2014/main" id="{DB90767D-653C-4E16-BE75-7BD78018F33F}"/>
              </a:ext>
            </a:extLst>
          </p:cNvPr>
          <p:cNvSpPr/>
          <p:nvPr/>
        </p:nvSpPr>
        <p:spPr>
          <a:xfrm>
            <a:off x="202024" y="3490354"/>
            <a:ext cx="8767803" cy="320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b="1" dirty="0">
                <a:solidFill>
                  <a:srgbClr val="C00000"/>
                </a:solidFill>
              </a:rPr>
              <a:t>从内容上来看</a:t>
            </a:r>
            <a:r>
              <a:rPr lang="zh-CN" altLang="en-US" b="1" dirty="0"/>
              <a:t>，标准体系</a:t>
            </a:r>
            <a:r>
              <a:rPr lang="en-US" altLang="zh-CN" b="1" dirty="0"/>
              <a:t>10</a:t>
            </a:r>
            <a:r>
              <a:rPr lang="zh-CN" altLang="en-US" b="1" dirty="0"/>
              <a:t>个大项指标既包括了管理角度的软性规定（例如对责任体系、机构建设、工作制度的要求），又涵盖了硬性规定（例如对应急物资、救援队伍的要求）。</a:t>
            </a:r>
            <a:endParaRPr lang="en-US" altLang="zh-CN" b="1" dirty="0"/>
          </a:p>
          <a:p>
            <a:pPr marL="285750" indent="-285750">
              <a:buFont typeface="Arial" panose="020B0604020202020204" pitchFamily="34" charset="0"/>
              <a:buChar char="•"/>
            </a:pPr>
            <a:r>
              <a:rPr lang="zh-CN" altLang="en-US" b="1" dirty="0">
                <a:solidFill>
                  <a:srgbClr val="C00000"/>
                </a:solidFill>
              </a:rPr>
              <a:t>从分值设置上来看</a:t>
            </a:r>
            <a:r>
              <a:rPr lang="zh-CN" altLang="en-US" b="1" dirty="0"/>
              <a:t>，该标准着重于引导企业培育应对安全事故的能力，对应急救援队伍、应急物资准备、应急预案编制、应急培训及应急演练等几项指标设置了较高的分值。</a:t>
            </a:r>
            <a:endParaRPr lang="en-US" altLang="zh-CN" b="1" dirty="0"/>
          </a:p>
          <a:p>
            <a:pPr marL="285750" indent="-285750">
              <a:buFont typeface="Arial" panose="020B0604020202020204" pitchFamily="34" charset="0"/>
              <a:buChar char="•"/>
            </a:pPr>
            <a:r>
              <a:rPr lang="zh-CN" altLang="en-US" b="1" dirty="0">
                <a:solidFill>
                  <a:srgbClr val="C00000"/>
                </a:solidFill>
              </a:rPr>
              <a:t>从内在逻辑上来看</a:t>
            </a:r>
            <a:r>
              <a:rPr lang="zh-CN" altLang="en-US" b="1" dirty="0"/>
              <a:t>，标准体系着重于引导企业实现“平战结合”，即平时做好应急责任的划分、应急机构的设定、应急制度的制定工作，做好应急队伍的管理、应急物资的管理工作，做好员工的应急培训工作；一旦发生事故，应及时进行事故报告及应急处置；其中，应急预案的制定、应急演练的开展是重要的纽带。</a:t>
            </a:r>
            <a:endParaRPr lang="en-US" altLang="zh-CN" b="1" dirty="0"/>
          </a:p>
        </p:txBody>
      </p:sp>
    </p:spTree>
    <p:extLst>
      <p:ext uri="{BB962C8B-B14F-4D97-AF65-F5344CB8AC3E}">
        <p14:creationId xmlns:p14="http://schemas.microsoft.com/office/powerpoint/2010/main" val="417912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txBox="1">
            <a:spLocks/>
          </p:cNvSpPr>
          <p:nvPr/>
        </p:nvSpPr>
        <p:spPr bwMode="auto">
          <a:xfrm>
            <a:off x="755576" y="1052736"/>
            <a:ext cx="71437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rPr>
              <a:t>问 题 ：</a:t>
            </a:r>
            <a:endParaRPr kumimoji="0" lang="en-US" altLang="zh-CN" sz="36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414" y="4364044"/>
            <a:ext cx="1678042" cy="216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791132" y="1800449"/>
            <a:ext cx="788532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rPr>
              <a:t>1.</a:t>
            </a:r>
            <a:r>
              <a:rPr kumimoji="0" lang="zh-CN" altLang="en-US" sz="2800" b="1"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rPr>
              <a:t>动力车间值班人员应做出哪些动作，实现对事故的处置？</a:t>
            </a:r>
            <a:endParaRPr kumimoji="0" lang="en-US" altLang="zh-CN" sz="2800" b="1"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rPr>
              <a:t>2.</a:t>
            </a:r>
            <a:r>
              <a:rPr kumimoji="0" lang="zh-CN" altLang="en-US" sz="2800" b="1"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rPr>
              <a:t>动力车间值班人员应向谁、如何汇报事故相关情况？</a:t>
            </a:r>
          </a:p>
        </p:txBody>
      </p:sp>
    </p:spTree>
    <p:extLst>
      <p:ext uri="{BB962C8B-B14F-4D97-AF65-F5344CB8AC3E}">
        <p14:creationId xmlns:p14="http://schemas.microsoft.com/office/powerpoint/2010/main" val="2087026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sz="quarter" idx="1"/>
          </p:nvPr>
        </p:nvSpPr>
        <p:spPr>
          <a:xfrm>
            <a:off x="609600" y="2147083"/>
            <a:ext cx="8286750" cy="2083296"/>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lnSpc>
                <a:spcPct val="150000"/>
              </a:lnSpc>
              <a:spcBef>
                <a:spcPct val="0"/>
              </a:spcBef>
              <a:buNone/>
            </a:pPr>
            <a:r>
              <a:rPr lang="zh-CN" altLang="en-US" sz="2800" dirty="0">
                <a:solidFill>
                  <a:srgbClr val="CC00CC"/>
                </a:solidFill>
                <a:latin typeface="黑体" panose="02010609060101010101" pitchFamily="49" charset="-122"/>
                <a:ea typeface="黑体" panose="02010609060101010101" pitchFamily="49" charset="-122"/>
              </a:rPr>
              <a:t>堵漏抢修过程中，二名抢险人员中，其中一人呼吸面罩破损，导致氨吸入。另一人将其救出，堵漏过程中断，现场得不到控制、救援力量严重不足。</a:t>
            </a:r>
            <a:endParaRPr lang="en-US" altLang="zh-CN" sz="2400" dirty="0">
              <a:solidFill>
                <a:srgbClr val="CC00CC"/>
              </a:solidFill>
              <a:latin typeface="黑体" panose="02010609060101010101" pitchFamily="49" charset="-122"/>
              <a:ea typeface="黑体" panose="02010609060101010101" pitchFamily="49" charset="-122"/>
            </a:endParaRPr>
          </a:p>
        </p:txBody>
      </p:sp>
      <p:sp>
        <p:nvSpPr>
          <p:cNvPr id="6" name="标题 1"/>
          <p:cNvSpPr>
            <a:spLocks noGrp="1"/>
          </p:cNvSpPr>
          <p:nvPr>
            <p:ph type="title"/>
          </p:nvPr>
        </p:nvSpPr>
        <p:spPr>
          <a:xfrm>
            <a:off x="2488406" y="685800"/>
            <a:ext cx="4071938" cy="642938"/>
          </a:xfrm>
        </p:spPr>
        <p:txBody>
          <a:bodyPr>
            <a:normAutofit fontScale="90000"/>
          </a:bodyPr>
          <a:lstStyle/>
          <a:p>
            <a:pPr eaLnBrk="1" fontAlgn="auto" hangingPunct="1">
              <a:spcAft>
                <a:spcPts val="0"/>
              </a:spcAft>
              <a:defRPr/>
            </a:pPr>
            <a:r>
              <a:rPr lang="zh-CN" altLang="en-US" sz="4400" dirty="0">
                <a:solidFill>
                  <a:srgbClr val="FF0000"/>
                </a:solidFill>
                <a:latin typeface="黑体" pitchFamily="49" charset="-122"/>
                <a:ea typeface="黑体" pitchFamily="49" charset="-122"/>
              </a:rPr>
              <a:t>场景</a:t>
            </a:r>
            <a:r>
              <a:rPr lang="en-US" altLang="zh-CN" sz="4400" dirty="0">
                <a:solidFill>
                  <a:srgbClr val="FF0000"/>
                </a:solidFill>
                <a:latin typeface="黑体" pitchFamily="49" charset="-122"/>
                <a:ea typeface="黑体" pitchFamily="49" charset="-122"/>
              </a:rPr>
              <a:t>2 </a:t>
            </a:r>
            <a:r>
              <a:rPr lang="zh-CN" altLang="en-US" sz="4400" dirty="0">
                <a:solidFill>
                  <a:srgbClr val="FF0000"/>
                </a:solidFill>
                <a:latin typeface="黑体" pitchFamily="49" charset="-122"/>
                <a:ea typeface="黑体" pitchFamily="49" charset="-122"/>
              </a:rPr>
              <a:t>扩大应急</a:t>
            </a:r>
            <a:r>
              <a:rPr lang="en-US" altLang="zh-CN" sz="4400" dirty="0">
                <a:solidFill>
                  <a:srgbClr val="FF0000"/>
                </a:solidFill>
                <a:latin typeface="黑体" pitchFamily="49" charset="-122"/>
                <a:ea typeface="黑体" pitchFamily="49" charset="-122"/>
              </a:rPr>
              <a:t> </a:t>
            </a:r>
            <a:endParaRPr lang="zh-CN" altLang="en-US" sz="4400" dirty="0">
              <a:solidFill>
                <a:srgbClr val="FF0000"/>
              </a:solidFill>
              <a:latin typeface="黑体" pitchFamily="49" charset="-122"/>
              <a:ea typeface="黑体" pitchFamily="49" charset="-122"/>
            </a:endParaRPr>
          </a:p>
        </p:txBody>
      </p:sp>
      <p:sp>
        <p:nvSpPr>
          <p:cNvPr id="2" name="矩形 1"/>
          <p:cNvSpPr/>
          <p:nvPr/>
        </p:nvSpPr>
        <p:spPr>
          <a:xfrm>
            <a:off x="609600" y="1328738"/>
            <a:ext cx="1723549" cy="559769"/>
          </a:xfrm>
          <a:prstGeom prst="rect">
            <a:avLst/>
          </a:prstGeom>
        </p:spPr>
        <p:txBody>
          <a:bodyPr wrap="none">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rPr>
              <a:t>场景描述：</a:t>
            </a:r>
            <a:endParaRPr kumimoji="0" lang="en-US" altLang="zh-CN" sz="2400" b="1"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38403097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sz="quarter" idx="1"/>
          </p:nvPr>
        </p:nvSpPr>
        <p:spPr>
          <a:xfrm>
            <a:off x="533400" y="762000"/>
            <a:ext cx="8382000" cy="1514872"/>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50000"/>
              </a:lnSpc>
              <a:spcBef>
                <a:spcPct val="0"/>
              </a:spcBef>
              <a:buNone/>
            </a:pPr>
            <a:r>
              <a:rPr lang="zh-CN" altLang="en-US" sz="2200" dirty="0">
                <a:solidFill>
                  <a:schemeClr val="tx1"/>
                </a:solidFill>
                <a:latin typeface="黑体" panose="02010609060101010101" pitchFamily="49" charset="-122"/>
                <a:ea typeface="黑体" panose="02010609060101010101" pitchFamily="49" charset="-122"/>
              </a:rPr>
              <a:t>值班人员就该事故进行相关汇报</a:t>
            </a:r>
            <a:endParaRPr lang="en-US" altLang="zh-CN" sz="2200" dirty="0">
              <a:solidFill>
                <a:schemeClr val="tx1"/>
              </a:solidFill>
              <a:latin typeface="黑体" panose="02010609060101010101" pitchFamily="49" charset="-122"/>
              <a:ea typeface="黑体" panose="02010609060101010101" pitchFamily="49" charset="-122"/>
            </a:endParaRPr>
          </a:p>
          <a:p>
            <a:pPr marL="0" indent="0" algn="just">
              <a:lnSpc>
                <a:spcPct val="150000"/>
              </a:lnSpc>
              <a:spcBef>
                <a:spcPct val="0"/>
              </a:spcBef>
              <a:buNone/>
            </a:pPr>
            <a:r>
              <a:rPr lang="zh-CN" altLang="en-US" sz="2200" dirty="0">
                <a:solidFill>
                  <a:schemeClr val="tx1"/>
                </a:solidFill>
                <a:latin typeface="黑体" panose="02010609060101010101" pitchFamily="49" charset="-122"/>
                <a:ea typeface="黑体" panose="02010609060101010101" pitchFamily="49" charset="-122"/>
              </a:rPr>
              <a:t>抢险救援组组长向总指挥请求紧急救援</a:t>
            </a:r>
            <a:endParaRPr lang="en-US" altLang="zh-CN" sz="2200" dirty="0">
              <a:solidFill>
                <a:schemeClr val="tx1"/>
              </a:solidFill>
              <a:latin typeface="黑体" panose="02010609060101010101" pitchFamily="49" charset="-122"/>
              <a:ea typeface="黑体" panose="02010609060101010101" pitchFamily="49" charset="-122"/>
            </a:endParaRPr>
          </a:p>
          <a:p>
            <a:pPr marL="0" indent="0" algn="just">
              <a:lnSpc>
                <a:spcPct val="150000"/>
              </a:lnSpc>
              <a:spcBef>
                <a:spcPct val="0"/>
              </a:spcBef>
              <a:buNone/>
            </a:pPr>
            <a:r>
              <a:rPr lang="zh-CN" altLang="en-US" sz="2200" dirty="0">
                <a:solidFill>
                  <a:schemeClr val="tx1"/>
                </a:solidFill>
                <a:latin typeface="黑体" panose="02010609060101010101" pitchFamily="49" charset="-122"/>
                <a:ea typeface="黑体" panose="02010609060101010101" pitchFamily="49" charset="-122"/>
              </a:rPr>
              <a:t>总指挥决定向上级及各相关部门上报信息</a:t>
            </a:r>
            <a:endParaRPr lang="en-US" altLang="zh-CN" sz="22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57200" y="275754"/>
            <a:ext cx="14221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信息上报</a:t>
            </a:r>
            <a:endParaRPr kumimoji="0" lang="zh-CN" altLang="zh-CN" sz="24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
        <p:nvSpPr>
          <p:cNvPr id="6" name="内容占位符 2"/>
          <p:cNvSpPr txBox="1">
            <a:spLocks/>
          </p:cNvSpPr>
          <p:nvPr/>
        </p:nvSpPr>
        <p:spPr>
          <a:xfrm>
            <a:off x="457200" y="2964904"/>
            <a:ext cx="8382000" cy="16134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总指挥决定是否启动一级响应</a:t>
            </a:r>
            <a:endPar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总指挥下达相应指令</a:t>
            </a:r>
            <a:endPar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各应急救援小组进行紧急救援</a:t>
            </a:r>
            <a:endPar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联合救援单位紧急赶赴救援现场</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just" defTabSz="914400" rtl="0" eaLnBrk="1" fontAlgn="auto" latinLnBrk="0" hangingPunct="1">
              <a:lnSpc>
                <a:spcPct val="150000"/>
              </a:lnSpc>
              <a:spcBef>
                <a:spcPct val="0"/>
              </a:spcBef>
              <a:spcAft>
                <a:spcPts val="0"/>
              </a:spcAft>
              <a:buClrTx/>
              <a:buSzTx/>
              <a:buFont typeface="Arial" pitchFamily="34" charset="0"/>
              <a:buNone/>
              <a:tabLst/>
              <a:defRPr/>
            </a:pPr>
            <a:endParaRPr kumimoji="0" lang="en-US" altLang="zh-CN" sz="2400" b="0" i="0" u="none" strike="noStrike" kern="1200" cap="none" spc="0" normalizeH="0" baseline="0" noProof="0" dirty="0">
              <a:ln>
                <a:noFill/>
              </a:ln>
              <a:solidFill>
                <a:srgbClr val="CC00CC"/>
              </a:solidFill>
              <a:effectLst/>
              <a:uLnTx/>
              <a:uFillTx/>
              <a:latin typeface="黑体" panose="02010609060101010101" pitchFamily="49" charset="-122"/>
              <a:ea typeface="黑体" panose="02010609060101010101" pitchFamily="49" charset="-122"/>
              <a:cs typeface="+mn-cs"/>
            </a:endParaRPr>
          </a:p>
        </p:txBody>
      </p:sp>
      <p:sp>
        <p:nvSpPr>
          <p:cNvPr id="7" name="矩形 6"/>
          <p:cNvSpPr/>
          <p:nvPr/>
        </p:nvSpPr>
        <p:spPr>
          <a:xfrm>
            <a:off x="457200" y="2427039"/>
            <a:ext cx="296908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紧急救援与联合救援</a:t>
            </a:r>
            <a:endParaRPr kumimoji="0" lang="zh-CN" altLang="zh-CN" sz="24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
        <p:nvSpPr>
          <p:cNvPr id="8" name="内容占位符 2"/>
          <p:cNvSpPr txBox="1">
            <a:spLocks/>
          </p:cNvSpPr>
          <p:nvPr/>
        </p:nvSpPr>
        <p:spPr>
          <a:xfrm>
            <a:off x="533400" y="5330825"/>
            <a:ext cx="8382000" cy="685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just" defTabSz="914400" rtl="0" eaLnBrk="1" fontAlgn="auto" latinLnBrk="0" hangingPunct="1">
              <a:lnSpc>
                <a:spcPct val="150000"/>
              </a:lnSpc>
              <a:spcBef>
                <a:spcPct val="0"/>
              </a:spcBef>
              <a:spcAft>
                <a:spcPts val="0"/>
              </a:spcAft>
              <a:buClrTx/>
              <a:buSzTx/>
              <a:buFont typeface="Arial" pitchFamily="34" charset="0"/>
              <a:buNone/>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疏散组根据指令及职责进行人员疏散的相关工作</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559016" y="4869160"/>
            <a:ext cx="14221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人员疏散</a:t>
            </a:r>
            <a:endParaRPr kumimoji="0" lang="zh-CN" altLang="zh-CN" sz="24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105416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txBox="1">
            <a:spLocks/>
          </p:cNvSpPr>
          <p:nvPr/>
        </p:nvSpPr>
        <p:spPr bwMode="auto">
          <a:xfrm>
            <a:off x="539552" y="4869160"/>
            <a:ext cx="828092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rPr>
              <a:t>问题：</a:t>
            </a:r>
            <a:endParaRPr kumimoji="0" lang="en-US" altLang="zh-CN" sz="32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1.</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针对扩大应急场景，值班人员向谁、如何进行信息汇报？</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2.</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针对扩大应急场景，总指挥及指挥部应如何应对？</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3.</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针对扩大应急场景，抢险救援组应如何应对？</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4.</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针对扩大应急场景，通讯组应如何应对？</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5.</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针对扩大应急场景，交通疏导组应如何应对？</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a:lnSpc>
                <a:spcPct val="150000"/>
              </a:lnSpc>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6.</a:t>
            </a:r>
            <a:r>
              <a:rPr lang="zh-CN" altLang="en-US" sz="2400" b="1" kern="0" dirty="0">
                <a:solidFill>
                  <a:prstClr val="black"/>
                </a:solidFill>
                <a:latin typeface="黑体" pitchFamily="2" charset="-122"/>
                <a:ea typeface="黑体" pitchFamily="2" charset="-122"/>
              </a:rPr>
              <a:t>针对扩大应急场景，医疗救护组应如何应对？</a:t>
            </a:r>
            <a:endParaRPr lang="en-US" altLang="zh-CN" sz="2400" b="1" kern="0" dirty="0">
              <a:solidFill>
                <a:prstClr val="black"/>
              </a:solidFill>
              <a:latin typeface="黑体" pitchFamily="2" charset="-122"/>
              <a:ea typeface="黑体"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7.</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针对扩大应急场景，人员疏散组应如何应对？疏散路线？</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28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161" y="5105435"/>
            <a:ext cx="997988" cy="12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187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sz="quarter" idx="1"/>
          </p:nvPr>
        </p:nvSpPr>
        <p:spPr>
          <a:xfrm>
            <a:off x="533400" y="762000"/>
            <a:ext cx="8382000" cy="1154832"/>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50000"/>
              </a:lnSpc>
              <a:spcBef>
                <a:spcPct val="0"/>
              </a:spcBef>
              <a:buNone/>
            </a:pPr>
            <a:r>
              <a:rPr lang="en-US" altLang="zh-CN" sz="2200" dirty="0">
                <a:solidFill>
                  <a:schemeClr val="tx1"/>
                </a:solidFill>
                <a:latin typeface="黑体" panose="02010609060101010101" pitchFamily="49" charset="-122"/>
                <a:ea typeface="黑体" panose="02010609060101010101" pitchFamily="49" charset="-122"/>
              </a:rPr>
              <a:t>5</a:t>
            </a:r>
            <a:r>
              <a:rPr lang="zh-CN" altLang="en-US" sz="2200" dirty="0">
                <a:solidFill>
                  <a:schemeClr val="tx1"/>
                </a:solidFill>
                <a:latin typeface="黑体" panose="02010609060101010101" pitchFamily="49" charset="-122"/>
                <a:ea typeface="黑体" panose="02010609060101010101" pitchFamily="49" charset="-122"/>
              </a:rPr>
              <a:t>分钟后，</a:t>
            </a:r>
            <a:r>
              <a:rPr lang="en-US" altLang="zh-CN" sz="2200" dirty="0">
                <a:solidFill>
                  <a:schemeClr val="tx1"/>
                </a:solidFill>
                <a:latin typeface="黑体" panose="02010609060101010101" pitchFamily="49" charset="-122"/>
                <a:ea typeface="黑体" panose="02010609060101010101" pitchFamily="49" charset="-122"/>
              </a:rPr>
              <a:t>119</a:t>
            </a:r>
            <a:r>
              <a:rPr lang="zh-CN" altLang="en-US" sz="2200" dirty="0">
                <a:solidFill>
                  <a:schemeClr val="tx1"/>
                </a:solidFill>
                <a:latin typeface="黑体" panose="02010609060101010101" pitchFamily="49" charset="-122"/>
                <a:ea typeface="黑体" panose="02010609060101010101" pitchFamily="49" charset="-122"/>
              </a:rPr>
              <a:t>、</a:t>
            </a:r>
            <a:r>
              <a:rPr lang="en-US" altLang="zh-CN" sz="2200" dirty="0">
                <a:solidFill>
                  <a:schemeClr val="tx1"/>
                </a:solidFill>
                <a:latin typeface="黑体" panose="02010609060101010101" pitchFamily="49" charset="-122"/>
                <a:ea typeface="黑体" panose="02010609060101010101" pitchFamily="49" charset="-122"/>
              </a:rPr>
              <a:t>120</a:t>
            </a:r>
            <a:r>
              <a:rPr lang="zh-CN" altLang="en-US" sz="2200" dirty="0">
                <a:solidFill>
                  <a:schemeClr val="tx1"/>
                </a:solidFill>
                <a:latin typeface="黑体" panose="02010609060101010101" pitchFamily="49" charset="-122"/>
                <a:ea typeface="黑体" panose="02010609060101010101" pitchFamily="49" charset="-122"/>
              </a:rPr>
              <a:t>等联合救援单位赶赴救援现场。</a:t>
            </a:r>
            <a:endParaRPr lang="en-US" altLang="zh-CN" sz="2200" dirty="0">
              <a:solidFill>
                <a:schemeClr val="tx1"/>
              </a:solidFill>
              <a:latin typeface="黑体" panose="02010609060101010101" pitchFamily="49" charset="-122"/>
              <a:ea typeface="黑体" panose="02010609060101010101" pitchFamily="49" charset="-122"/>
            </a:endParaRPr>
          </a:p>
          <a:p>
            <a:pPr marL="0" indent="0" algn="just">
              <a:lnSpc>
                <a:spcPct val="150000"/>
              </a:lnSpc>
              <a:spcBef>
                <a:spcPct val="0"/>
              </a:spcBef>
              <a:buNone/>
            </a:pPr>
            <a:r>
              <a:rPr lang="zh-CN" altLang="en-US" sz="2200" dirty="0">
                <a:solidFill>
                  <a:schemeClr val="tx1"/>
                </a:solidFill>
                <a:latin typeface="黑体" panose="02010609060101010101" pitchFamily="49" charset="-122"/>
                <a:ea typeface="黑体" panose="02010609060101010101" pitchFamily="49" charset="-122"/>
              </a:rPr>
              <a:t>一段时间后，集团领导、安监局领导赶赴救援现场。</a:t>
            </a:r>
            <a:endParaRPr lang="en-US" altLang="zh-CN" sz="22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57200" y="275754"/>
            <a:ext cx="14221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救援进展</a:t>
            </a:r>
            <a:endParaRPr kumimoji="0" lang="zh-CN" altLang="zh-CN" sz="24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792" y="5245011"/>
            <a:ext cx="923528" cy="119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76234" y="1877476"/>
            <a:ext cx="1261884" cy="67448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rPr>
              <a:t>问题：</a:t>
            </a:r>
            <a:endParaRPr kumimoji="0" lang="en-US" altLang="zh-CN" sz="28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p:txBody>
      </p:sp>
      <p:sp>
        <p:nvSpPr>
          <p:cNvPr id="11" name="标题 1"/>
          <p:cNvSpPr txBox="1">
            <a:spLocks/>
          </p:cNvSpPr>
          <p:nvPr/>
        </p:nvSpPr>
        <p:spPr bwMode="auto">
          <a:xfrm>
            <a:off x="533400" y="4804480"/>
            <a:ext cx="828092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1.</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由谁与</a:t>
            </a: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119</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a:t>
            </a: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120</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等引领联合救援单位迁往救援现场？</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2.</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由谁与</a:t>
            </a: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119</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a:t>
            </a: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120</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等联合救援单位进行救援工作接洽？如何辅助救援工作的开展？</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3.</a:t>
            </a:r>
            <a:r>
              <a:rPr kumimoji="0" lang="zh-CN" altLang="en-US"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由谁与环保部门实现对接？如何开展环保检测的辅助工作？</a:t>
            </a:r>
            <a:endParaRPr kumimoji="0" lang="en-US" altLang="zh-CN" sz="24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28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27106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sz="quarter" idx="1"/>
          </p:nvPr>
        </p:nvSpPr>
        <p:spPr>
          <a:xfrm>
            <a:off x="997742" y="1686910"/>
            <a:ext cx="7396163" cy="1966912"/>
          </a:xfrm>
        </p:spPr>
        <p:style>
          <a:lnRef idx="2">
            <a:schemeClr val="accent2"/>
          </a:lnRef>
          <a:fillRef idx="1">
            <a:schemeClr val="lt1"/>
          </a:fillRef>
          <a:effectRef idx="0">
            <a:schemeClr val="accent2"/>
          </a:effectRef>
          <a:fontRef idx="minor">
            <a:schemeClr val="dk1"/>
          </a:fontRef>
        </p:style>
        <p:txBody>
          <a:bodyPr/>
          <a:lstStyle/>
          <a:p>
            <a:pPr marL="0" indent="0" algn="just">
              <a:lnSpc>
                <a:spcPct val="150000"/>
              </a:lnSpc>
              <a:spcBef>
                <a:spcPct val="0"/>
              </a:spcBef>
              <a:buNone/>
            </a:pPr>
            <a:r>
              <a:rPr lang="zh-CN" altLang="en-US" dirty="0">
                <a:latin typeface="黑体" panose="02010609060101010101" pitchFamily="49" charset="-122"/>
                <a:ea typeface="黑体" panose="02010609060101010101" pitchFamily="49" charset="-122"/>
              </a:rPr>
              <a:t>场景描述：现场液氨泄漏已控制，受伤人员已妥善安置，周边居民已安全疏散，环境经监测后基本无影响，符合结束应急处置的条件。</a:t>
            </a:r>
            <a:endParaRPr lang="zh-CN" altLang="en-US" sz="2400" dirty="0">
              <a:latin typeface="黑体" panose="02010609060101010101" pitchFamily="49" charset="-122"/>
              <a:ea typeface="黑体" panose="02010609060101010101" pitchFamily="49" charset="-122"/>
            </a:endParaRPr>
          </a:p>
        </p:txBody>
      </p:sp>
      <p:sp>
        <p:nvSpPr>
          <p:cNvPr id="21507" name="标题 1"/>
          <p:cNvSpPr>
            <a:spLocks noGrp="1"/>
          </p:cNvSpPr>
          <p:nvPr>
            <p:ph type="title"/>
          </p:nvPr>
        </p:nvSpPr>
        <p:spPr>
          <a:xfrm>
            <a:off x="2000249" y="252248"/>
            <a:ext cx="5391150" cy="917575"/>
          </a:xfrm>
        </p:spPr>
        <p:txBody>
          <a:bodyPr>
            <a:normAutofit fontScale="90000"/>
          </a:bodyPr>
          <a:lstStyle/>
          <a:p>
            <a:pPr eaLnBrk="1" hangingPunct="1"/>
            <a:r>
              <a:rPr lang="zh-CN" altLang="en-US" sz="4400" dirty="0">
                <a:solidFill>
                  <a:srgbClr val="FF0000"/>
                </a:solidFill>
                <a:latin typeface="黑体" panose="02010609060101010101" pitchFamily="49" charset="-122"/>
                <a:ea typeface="黑体" panose="02010609060101010101" pitchFamily="49" charset="-122"/>
              </a:rPr>
              <a:t>场景</a:t>
            </a:r>
            <a:r>
              <a:rPr lang="en-US" altLang="zh-CN" sz="4400" dirty="0">
                <a:solidFill>
                  <a:srgbClr val="FF0000"/>
                </a:solidFill>
                <a:latin typeface="黑体" panose="02010609060101010101" pitchFamily="49" charset="-122"/>
                <a:ea typeface="黑体" panose="02010609060101010101" pitchFamily="49" charset="-122"/>
              </a:rPr>
              <a:t>3  </a:t>
            </a:r>
            <a:r>
              <a:rPr lang="zh-CN" altLang="en-US" sz="4400" dirty="0">
                <a:solidFill>
                  <a:srgbClr val="FF0000"/>
                </a:solidFill>
                <a:latin typeface="黑体" panose="02010609060101010101" pitchFamily="49" charset="-122"/>
                <a:ea typeface="黑体" panose="02010609060101010101" pitchFamily="49" charset="-122"/>
              </a:rPr>
              <a:t>应急处置结束</a:t>
            </a:r>
          </a:p>
        </p:txBody>
      </p:sp>
    </p:spTree>
    <p:extLst>
      <p:ext uri="{BB962C8B-B14F-4D97-AF65-F5344CB8AC3E}">
        <p14:creationId xmlns:p14="http://schemas.microsoft.com/office/powerpoint/2010/main" val="521441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677364" y="1287998"/>
            <a:ext cx="6705600" cy="990600"/>
          </a:xfrm>
          <a:prstGeom prst="rect">
            <a:avLst/>
          </a:prstGeo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just" defTabSz="914400" rtl="0" eaLnBrk="1" fontAlgn="auto" latinLnBrk="0" hangingPunct="1">
              <a:lnSpc>
                <a:spcPct val="150000"/>
              </a:lnSpc>
              <a:spcBef>
                <a:spcPct val="0"/>
              </a:spcBef>
              <a:spcAft>
                <a:spcPts val="0"/>
              </a:spcAft>
              <a:buClrTx/>
              <a:buSzTx/>
              <a:buFont typeface="Arial" pitchFamily="34" charset="0"/>
              <a:buNone/>
              <a:tabLst/>
              <a:defRPr/>
            </a:pP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抢险救援组组长向总指挥汇报抢险救援情况</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just" defTabSz="914400" rtl="0" eaLnBrk="1" fontAlgn="auto" latinLnBrk="0" hangingPunct="1">
              <a:lnSpc>
                <a:spcPct val="150000"/>
              </a:lnSpc>
              <a:spcBef>
                <a:spcPct val="0"/>
              </a:spcBef>
              <a:spcAft>
                <a:spcPts val="0"/>
              </a:spcAft>
              <a:buClrTx/>
              <a:buSzTx/>
              <a:buFont typeface="Arial" pitchFamily="34" charset="0"/>
              <a:buNone/>
              <a:tabLst/>
              <a:defRPr/>
            </a:pP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总指挥决定抢险救援是否结束，并安排后续工作</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3" name="矩形 2"/>
          <p:cNvSpPr/>
          <p:nvPr/>
        </p:nvSpPr>
        <p:spPr>
          <a:xfrm>
            <a:off x="609600" y="609600"/>
            <a:ext cx="20409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应急处置结束</a:t>
            </a:r>
            <a:endParaRPr kumimoji="0" lang="zh-CN" altLang="zh-CN" sz="24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
        <p:nvSpPr>
          <p:cNvPr id="5" name="标题 1"/>
          <p:cNvSpPr txBox="1">
            <a:spLocks/>
          </p:cNvSpPr>
          <p:nvPr/>
        </p:nvSpPr>
        <p:spPr bwMode="auto">
          <a:xfrm>
            <a:off x="580921" y="5912661"/>
            <a:ext cx="8001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rPr>
              <a:t>问题：</a:t>
            </a:r>
            <a:endParaRPr kumimoji="0" lang="en-US" altLang="zh-CN" sz="2800" b="0" i="0" u="none" strike="noStrike" kern="0" cap="none" spc="0" normalizeH="0" baseline="0" noProof="0" dirty="0">
              <a:ln>
                <a:noFill/>
              </a:ln>
              <a:solidFill>
                <a:srgbClr val="FF0000"/>
              </a:solidFill>
              <a:effectLst/>
              <a:uLnTx/>
              <a:uFillTx/>
              <a:latin typeface="华文琥珀" panose="02010800040101010101" pitchFamily="2" charset="-122"/>
              <a:ea typeface="华文琥珀" panose="0201080004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1.</a:t>
            </a:r>
            <a:r>
              <a:rPr kumimoji="0" lang="zh-CN" altLang="en-US"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救援组组长应向总指挥汇报哪些情况？</a:t>
            </a:r>
            <a:endPar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2.</a:t>
            </a:r>
            <a:r>
              <a:rPr kumimoji="0" lang="zh-CN" altLang="en-US"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谁来宣布现场应急结束、恢复生产？为尽快恢复生产，应做好哪些工作？</a:t>
            </a:r>
            <a:endPar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3.</a:t>
            </a:r>
            <a:r>
              <a:rPr kumimoji="0" lang="zh-CN" altLang="en-US"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哪个小组对事故抢险救援结束后现场进行处理？如何处置？</a:t>
            </a:r>
            <a:endPar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4.</a:t>
            </a:r>
            <a:r>
              <a:rPr kumimoji="0" lang="zh-CN" altLang="en-US"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针对安全事故中或抢险救援中的受伤人员、受影响的周边环境、社区等，由哪个小组负责其善后工作？应如何处置？</a:t>
            </a:r>
            <a:endPar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5.</a:t>
            </a:r>
            <a:r>
              <a:rPr kumimoji="0" lang="zh-CN" altLang="en-US"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rPr>
              <a:t>如何进行应急救援评估？</a:t>
            </a:r>
            <a:endParaRPr kumimoji="0" lang="en-US" altLang="zh-CN" sz="2000" b="1" i="0" u="none" strike="noStrike" kern="0" cap="none" spc="0" normalizeH="0" baseline="0" noProof="0" dirty="0">
              <a:ln>
                <a:noFill/>
              </a:ln>
              <a:solidFill>
                <a:prstClr val="black"/>
              </a:solidFill>
              <a:effectLst/>
              <a:uLnTx/>
              <a:uFillTx/>
              <a:latin typeface="黑体" pitchFamily="2" charset="-122"/>
              <a:ea typeface="黑体" pitchFamily="2" charset="-122"/>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762" y="5695928"/>
            <a:ext cx="796159" cy="102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60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035239" y="394238"/>
            <a:ext cx="5729287" cy="1143000"/>
          </a:xfrm>
        </p:spPr>
        <p:txBody>
          <a:bodyPr/>
          <a:lstStyle/>
          <a:p>
            <a:pPr eaLnBrk="1" hangingPunct="1"/>
            <a:r>
              <a:rPr lang="zh-CN" altLang="en-US" b="1" dirty="0">
                <a:solidFill>
                  <a:srgbClr val="0070C0"/>
                </a:solidFill>
                <a:latin typeface="微软雅黑" panose="020B0503020204020204" pitchFamily="34" charset="-122"/>
                <a:ea typeface="微软雅黑" panose="020B0503020204020204" pitchFamily="34" charset="-122"/>
              </a:rPr>
              <a:t>第三部分   桌面推演评估</a:t>
            </a:r>
          </a:p>
        </p:txBody>
      </p:sp>
      <p:sp>
        <p:nvSpPr>
          <p:cNvPr id="23555" name="内容占位符 2"/>
          <p:cNvSpPr>
            <a:spLocks noGrp="1"/>
          </p:cNvSpPr>
          <p:nvPr>
            <p:ph sz="quarter" idx="1"/>
          </p:nvPr>
        </p:nvSpPr>
        <p:spPr>
          <a:xfrm>
            <a:off x="652382" y="1705782"/>
            <a:ext cx="7772400" cy="3357563"/>
          </a:xfrm>
        </p:spPr>
        <p:txBody>
          <a:bodyPr/>
          <a:lstStyle/>
          <a:p>
            <a:pPr eaLnBrk="1" hangingPunct="1">
              <a:lnSpc>
                <a:spcPct val="200000"/>
              </a:lnSpc>
            </a:pPr>
            <a:r>
              <a:rPr lang="zh-CN" altLang="en-US" sz="3200" dirty="0">
                <a:latin typeface="微软雅黑" panose="020B0503020204020204" pitchFamily="34" charset="-122"/>
                <a:ea typeface="微软雅黑" panose="020B0503020204020204" pitchFamily="34" charset="-122"/>
              </a:rPr>
              <a:t>主持人：现在进行演练评价</a:t>
            </a:r>
            <a:endParaRPr lang="en-US" altLang="zh-CN" sz="3200" dirty="0">
              <a:latin typeface="微软雅黑" panose="020B0503020204020204" pitchFamily="34" charset="-122"/>
              <a:ea typeface="微软雅黑" panose="020B0503020204020204" pitchFamily="34" charset="-122"/>
            </a:endParaRPr>
          </a:p>
          <a:p>
            <a:pPr eaLnBrk="1" hangingPunct="1">
              <a:lnSpc>
                <a:spcPct val="200000"/>
              </a:lnSpc>
            </a:pPr>
            <a:r>
              <a:rPr lang="zh-CN" altLang="en-US" sz="3200" dirty="0">
                <a:latin typeface="微软雅黑" panose="020B0503020204020204" pitchFamily="34" charset="-122"/>
                <a:ea typeface="微软雅黑" panose="020B0503020204020204" pitchFamily="34" charset="-122"/>
              </a:rPr>
              <a:t>请观摩专家进行点评</a:t>
            </a:r>
          </a:p>
          <a:p>
            <a:pPr eaLnBrk="1" hangingPunct="1">
              <a:lnSpc>
                <a:spcPct val="200000"/>
              </a:lnSpc>
            </a:pPr>
            <a:r>
              <a:rPr lang="zh-CN" altLang="en-US" sz="3200" dirty="0">
                <a:latin typeface="微软雅黑" panose="020B0503020204020204" pitchFamily="34" charset="-122"/>
                <a:ea typeface="微软雅黑" panose="020B0503020204020204" pitchFamily="34" charset="-122"/>
              </a:rPr>
              <a:t>请领导进行总结发言</a:t>
            </a:r>
          </a:p>
          <a:p>
            <a:pPr eaLnBrk="1" hangingPunct="1"/>
            <a:endParaRPr lang="zh-CN" altLang="en-US" sz="2800" dirty="0"/>
          </a:p>
        </p:txBody>
      </p:sp>
    </p:spTree>
    <p:extLst>
      <p:ext uri="{BB962C8B-B14F-4D97-AF65-F5344CB8AC3E}">
        <p14:creationId xmlns:p14="http://schemas.microsoft.com/office/powerpoint/2010/main" val="1878318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5DFF20-E7D7-418B-9282-D24B3BEC161A}"/>
              </a:ext>
            </a:extLst>
          </p:cNvPr>
          <p:cNvSpPr txBox="1"/>
          <p:nvPr/>
        </p:nvSpPr>
        <p:spPr>
          <a:xfrm>
            <a:off x="142233" y="368639"/>
            <a:ext cx="66479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Calibri"/>
                <a:ea typeface="微软雅黑"/>
                <a:cs typeface="+mn-cs"/>
              </a:rPr>
              <a:t>案例：北京市某涉氨类重大危险源国企疏散演练</a:t>
            </a:r>
          </a:p>
        </p:txBody>
      </p:sp>
      <p:sp>
        <p:nvSpPr>
          <p:cNvPr id="4" name="矩形 3">
            <a:extLst>
              <a:ext uri="{FF2B5EF4-FFF2-40B4-BE49-F238E27FC236}">
                <a16:creationId xmlns:a16="http://schemas.microsoft.com/office/drawing/2014/main" id="{D5EB8FB0-98ED-4756-AC50-294AF30D3B80}"/>
              </a:ext>
            </a:extLst>
          </p:cNvPr>
          <p:cNvSpPr/>
          <p:nvPr/>
        </p:nvSpPr>
        <p:spPr>
          <a:xfrm>
            <a:off x="685800" y="1763485"/>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明确目标事故</a:t>
            </a:r>
          </a:p>
        </p:txBody>
      </p:sp>
      <p:sp>
        <p:nvSpPr>
          <p:cNvPr id="8" name="矩形 7">
            <a:extLst>
              <a:ext uri="{FF2B5EF4-FFF2-40B4-BE49-F238E27FC236}">
                <a16:creationId xmlns:a16="http://schemas.microsoft.com/office/drawing/2014/main" id="{48DAE55A-357D-4DA1-8A10-A7785B0CE284}"/>
              </a:ext>
            </a:extLst>
          </p:cNvPr>
          <p:cNvSpPr/>
          <p:nvPr/>
        </p:nvSpPr>
        <p:spPr>
          <a:xfrm>
            <a:off x="3466220" y="1763485"/>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明确事故场景</a:t>
            </a:r>
          </a:p>
        </p:txBody>
      </p:sp>
      <p:sp>
        <p:nvSpPr>
          <p:cNvPr id="11" name="矩形 10">
            <a:extLst>
              <a:ext uri="{FF2B5EF4-FFF2-40B4-BE49-F238E27FC236}">
                <a16:creationId xmlns:a16="http://schemas.microsoft.com/office/drawing/2014/main" id="{557FAF5A-A841-4BA8-A555-7EE166E30C1D}"/>
              </a:ext>
            </a:extLst>
          </p:cNvPr>
          <p:cNvSpPr/>
          <p:nvPr/>
        </p:nvSpPr>
        <p:spPr>
          <a:xfrm>
            <a:off x="6246640" y="1763484"/>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开展桌面推演</a:t>
            </a:r>
          </a:p>
        </p:txBody>
      </p:sp>
      <p:sp>
        <p:nvSpPr>
          <p:cNvPr id="12" name="矩形 11">
            <a:extLst>
              <a:ext uri="{FF2B5EF4-FFF2-40B4-BE49-F238E27FC236}">
                <a16:creationId xmlns:a16="http://schemas.microsoft.com/office/drawing/2014/main" id="{979B0C66-815C-405B-8DD4-72BDD6EA6602}"/>
              </a:ext>
            </a:extLst>
          </p:cNvPr>
          <p:cNvSpPr/>
          <p:nvPr/>
        </p:nvSpPr>
        <p:spPr>
          <a:xfrm>
            <a:off x="6246640" y="2957920"/>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编写演练脚本</a:t>
            </a:r>
          </a:p>
        </p:txBody>
      </p:sp>
      <p:sp>
        <p:nvSpPr>
          <p:cNvPr id="13" name="矩形 12">
            <a:extLst>
              <a:ext uri="{FF2B5EF4-FFF2-40B4-BE49-F238E27FC236}">
                <a16:creationId xmlns:a16="http://schemas.microsoft.com/office/drawing/2014/main" id="{56A44CC7-ADDF-42F3-A1E0-F5E6EE582411}"/>
              </a:ext>
            </a:extLst>
          </p:cNvPr>
          <p:cNvSpPr/>
          <p:nvPr/>
        </p:nvSpPr>
        <p:spPr>
          <a:xfrm>
            <a:off x="3466220" y="2957920"/>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演练脚本推敲</a:t>
            </a:r>
          </a:p>
        </p:txBody>
      </p:sp>
      <p:sp>
        <p:nvSpPr>
          <p:cNvPr id="14" name="矩形 13">
            <a:extLst>
              <a:ext uri="{FF2B5EF4-FFF2-40B4-BE49-F238E27FC236}">
                <a16:creationId xmlns:a16="http://schemas.microsoft.com/office/drawing/2014/main" id="{A901D791-D837-4F35-A891-EF5342F10278}"/>
              </a:ext>
            </a:extLst>
          </p:cNvPr>
          <p:cNvSpPr/>
          <p:nvPr/>
        </p:nvSpPr>
        <p:spPr>
          <a:xfrm>
            <a:off x="685800" y="2957920"/>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实战演练</a:t>
            </a:r>
          </a:p>
        </p:txBody>
      </p:sp>
      <p:sp>
        <p:nvSpPr>
          <p:cNvPr id="15" name="矩形 14">
            <a:extLst>
              <a:ext uri="{FF2B5EF4-FFF2-40B4-BE49-F238E27FC236}">
                <a16:creationId xmlns:a16="http://schemas.microsoft.com/office/drawing/2014/main" id="{C3306EA3-4B3C-468A-A35F-864F6BD755D7}"/>
              </a:ext>
            </a:extLst>
          </p:cNvPr>
          <p:cNvSpPr/>
          <p:nvPr/>
        </p:nvSpPr>
        <p:spPr>
          <a:xfrm>
            <a:off x="685800" y="426964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演练评估</a:t>
            </a:r>
          </a:p>
        </p:txBody>
      </p:sp>
      <p:sp>
        <p:nvSpPr>
          <p:cNvPr id="16" name="矩形 15">
            <a:extLst>
              <a:ext uri="{FF2B5EF4-FFF2-40B4-BE49-F238E27FC236}">
                <a16:creationId xmlns:a16="http://schemas.microsoft.com/office/drawing/2014/main" id="{25D3D1B0-7423-46A5-8CA4-3ED912A12D2B}"/>
              </a:ext>
            </a:extLst>
          </p:cNvPr>
          <p:cNvSpPr/>
          <p:nvPr/>
        </p:nvSpPr>
        <p:spPr>
          <a:xfrm>
            <a:off x="3466220" y="4269649"/>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预案修订</a:t>
            </a:r>
          </a:p>
        </p:txBody>
      </p:sp>
      <p:sp>
        <p:nvSpPr>
          <p:cNvPr id="17" name="矩形 16">
            <a:extLst>
              <a:ext uri="{FF2B5EF4-FFF2-40B4-BE49-F238E27FC236}">
                <a16:creationId xmlns:a16="http://schemas.microsoft.com/office/drawing/2014/main" id="{9D79EFDF-7B8A-4141-BD95-9EF8B07C06A4}"/>
              </a:ext>
            </a:extLst>
          </p:cNvPr>
          <p:cNvSpPr/>
          <p:nvPr/>
        </p:nvSpPr>
        <p:spPr>
          <a:xfrm>
            <a:off x="6246640" y="4269648"/>
            <a:ext cx="2008414" cy="5225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预案备案与发布</a:t>
            </a:r>
          </a:p>
        </p:txBody>
      </p:sp>
      <p:sp>
        <p:nvSpPr>
          <p:cNvPr id="5" name="箭头: 右 4">
            <a:extLst>
              <a:ext uri="{FF2B5EF4-FFF2-40B4-BE49-F238E27FC236}">
                <a16:creationId xmlns:a16="http://schemas.microsoft.com/office/drawing/2014/main" id="{DD5BA8EF-BB24-4799-B0EC-55186E8D3E8B}"/>
              </a:ext>
            </a:extLst>
          </p:cNvPr>
          <p:cNvSpPr/>
          <p:nvPr/>
        </p:nvSpPr>
        <p:spPr>
          <a:xfrm>
            <a:off x="2944678" y="1763484"/>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8" name="箭头: 右 17">
            <a:extLst>
              <a:ext uri="{FF2B5EF4-FFF2-40B4-BE49-F238E27FC236}">
                <a16:creationId xmlns:a16="http://schemas.microsoft.com/office/drawing/2014/main" id="{FC88AA91-B4E2-4579-8C3E-35487B8FCE9A}"/>
              </a:ext>
            </a:extLst>
          </p:cNvPr>
          <p:cNvSpPr/>
          <p:nvPr/>
        </p:nvSpPr>
        <p:spPr>
          <a:xfrm>
            <a:off x="5730005" y="1802227"/>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9" name="箭头: 右 18">
            <a:extLst>
              <a:ext uri="{FF2B5EF4-FFF2-40B4-BE49-F238E27FC236}">
                <a16:creationId xmlns:a16="http://schemas.microsoft.com/office/drawing/2014/main" id="{38B105A7-2A3D-4A62-94BD-9F0AE25F623C}"/>
              </a:ext>
            </a:extLst>
          </p:cNvPr>
          <p:cNvSpPr/>
          <p:nvPr/>
        </p:nvSpPr>
        <p:spPr>
          <a:xfrm rot="5400000">
            <a:off x="7111362" y="2442592"/>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0" name="箭头: 右 19">
            <a:extLst>
              <a:ext uri="{FF2B5EF4-FFF2-40B4-BE49-F238E27FC236}">
                <a16:creationId xmlns:a16="http://schemas.microsoft.com/office/drawing/2014/main" id="{046D490A-3367-462F-A5EE-F7DCA486D7EB}"/>
              </a:ext>
            </a:extLst>
          </p:cNvPr>
          <p:cNvSpPr/>
          <p:nvPr/>
        </p:nvSpPr>
        <p:spPr>
          <a:xfrm>
            <a:off x="2944678" y="430839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1" name="箭头: 右 20">
            <a:extLst>
              <a:ext uri="{FF2B5EF4-FFF2-40B4-BE49-F238E27FC236}">
                <a16:creationId xmlns:a16="http://schemas.microsoft.com/office/drawing/2014/main" id="{7634176E-861C-41BE-9FD0-38DD373F626E}"/>
              </a:ext>
            </a:extLst>
          </p:cNvPr>
          <p:cNvSpPr/>
          <p:nvPr/>
        </p:nvSpPr>
        <p:spPr>
          <a:xfrm>
            <a:off x="5717207" y="4269647"/>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2" name="箭头: 右 21">
            <a:extLst>
              <a:ext uri="{FF2B5EF4-FFF2-40B4-BE49-F238E27FC236}">
                <a16:creationId xmlns:a16="http://schemas.microsoft.com/office/drawing/2014/main" id="{AA63408D-915D-4684-B837-98566C6EA84B}"/>
              </a:ext>
            </a:extLst>
          </p:cNvPr>
          <p:cNvSpPr/>
          <p:nvPr/>
        </p:nvSpPr>
        <p:spPr>
          <a:xfrm rot="10800000">
            <a:off x="2940732" y="3035937"/>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3" name="箭头: 右 22">
            <a:extLst>
              <a:ext uri="{FF2B5EF4-FFF2-40B4-BE49-F238E27FC236}">
                <a16:creationId xmlns:a16="http://schemas.microsoft.com/office/drawing/2014/main" id="{76F5FDC6-133D-4870-B23B-DC8E8E809F78}"/>
              </a:ext>
            </a:extLst>
          </p:cNvPr>
          <p:cNvSpPr/>
          <p:nvPr/>
        </p:nvSpPr>
        <p:spPr>
          <a:xfrm rot="10800000">
            <a:off x="5730004" y="2982231"/>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4" name="箭头: 右 23">
            <a:extLst>
              <a:ext uri="{FF2B5EF4-FFF2-40B4-BE49-F238E27FC236}">
                <a16:creationId xmlns:a16="http://schemas.microsoft.com/office/drawing/2014/main" id="{B5492C48-FF25-4DB4-A79A-9E5AADB99247}"/>
              </a:ext>
            </a:extLst>
          </p:cNvPr>
          <p:cNvSpPr/>
          <p:nvPr/>
        </p:nvSpPr>
        <p:spPr>
          <a:xfrm rot="5400000">
            <a:off x="1550522" y="3613784"/>
            <a:ext cx="278969" cy="52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文本框 6">
            <a:extLst>
              <a:ext uri="{FF2B5EF4-FFF2-40B4-BE49-F238E27FC236}">
                <a16:creationId xmlns:a16="http://schemas.microsoft.com/office/drawing/2014/main" id="{710AE814-A24E-47B5-B920-0B2CAEB82664}"/>
              </a:ext>
            </a:extLst>
          </p:cNvPr>
          <p:cNvSpPr txBox="1"/>
          <p:nvPr/>
        </p:nvSpPr>
        <p:spPr>
          <a:xfrm>
            <a:off x="685800" y="1222184"/>
            <a:ext cx="2533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Calibri"/>
                <a:ea typeface="微软雅黑"/>
                <a:cs typeface="+mn-cs"/>
              </a:rPr>
              <a:t>工作流程</a:t>
            </a:r>
          </a:p>
        </p:txBody>
      </p:sp>
      <p:sp>
        <p:nvSpPr>
          <p:cNvPr id="3" name="椭圆 2">
            <a:extLst>
              <a:ext uri="{FF2B5EF4-FFF2-40B4-BE49-F238E27FC236}">
                <a16:creationId xmlns:a16="http://schemas.microsoft.com/office/drawing/2014/main" id="{9575D842-99E8-4C0B-9368-B7FF5E0ABE4B}"/>
              </a:ext>
            </a:extLst>
          </p:cNvPr>
          <p:cNvSpPr/>
          <p:nvPr/>
        </p:nvSpPr>
        <p:spPr>
          <a:xfrm>
            <a:off x="6008973" y="2843333"/>
            <a:ext cx="2747569" cy="8922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08F970F4-576D-44C3-9E92-8EBC4D1FA92D}"/>
              </a:ext>
            </a:extLst>
          </p:cNvPr>
          <p:cNvSpPr/>
          <p:nvPr/>
        </p:nvSpPr>
        <p:spPr>
          <a:xfrm>
            <a:off x="3127265" y="4033975"/>
            <a:ext cx="5378106" cy="8922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67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877962200"/>
              </p:ext>
            </p:extLst>
          </p:nvPr>
        </p:nvGraphicFramePr>
        <p:xfrm>
          <a:off x="463691" y="1258955"/>
          <a:ext cx="8272463" cy="2011680"/>
        </p:xfrm>
        <a:graphic>
          <a:graphicData uri="http://schemas.openxmlformats.org/drawingml/2006/table">
            <a:tbl>
              <a:tblPr firstRow="1" bandRow="1">
                <a:tableStyleId>{72833802-FEF1-4C79-8D5D-14CF1EAF98D9}</a:tableStyleId>
              </a:tblPr>
              <a:tblGrid>
                <a:gridCol w="1145180">
                  <a:extLst>
                    <a:ext uri="{9D8B030D-6E8A-4147-A177-3AD203B41FA5}">
                      <a16:colId xmlns:a16="http://schemas.microsoft.com/office/drawing/2014/main" val="3771089194"/>
                    </a:ext>
                  </a:extLst>
                </a:gridCol>
                <a:gridCol w="3956173">
                  <a:extLst>
                    <a:ext uri="{9D8B030D-6E8A-4147-A177-3AD203B41FA5}">
                      <a16:colId xmlns:a16="http://schemas.microsoft.com/office/drawing/2014/main" val="3737978645"/>
                    </a:ext>
                  </a:extLst>
                </a:gridCol>
                <a:gridCol w="1128063">
                  <a:extLst>
                    <a:ext uri="{9D8B030D-6E8A-4147-A177-3AD203B41FA5}">
                      <a16:colId xmlns:a16="http://schemas.microsoft.com/office/drawing/2014/main" val="3317198830"/>
                    </a:ext>
                  </a:extLst>
                </a:gridCol>
                <a:gridCol w="2043047">
                  <a:extLst>
                    <a:ext uri="{9D8B030D-6E8A-4147-A177-3AD203B41FA5}">
                      <a16:colId xmlns:a16="http://schemas.microsoft.com/office/drawing/2014/main" val="1465755359"/>
                    </a:ext>
                  </a:extLst>
                </a:gridCol>
              </a:tblGrid>
              <a:tr h="370840">
                <a:tc>
                  <a:txBody>
                    <a:bodyPr/>
                    <a:lstStyle/>
                    <a:p>
                      <a:pPr algn="ctr"/>
                      <a:r>
                        <a:rPr lang="zh-CN" altLang="en-US" sz="2000" b="1" dirty="0">
                          <a:latin typeface="仿宋" panose="02010609060101010101" pitchFamily="49" charset="-122"/>
                          <a:ea typeface="仿宋" panose="02010609060101010101" pitchFamily="49" charset="-122"/>
                        </a:rPr>
                        <a:t>项目</a:t>
                      </a:r>
                    </a:p>
                  </a:txBody>
                  <a:tcPr/>
                </a:tc>
                <a:tc>
                  <a:txBody>
                    <a:bodyPr/>
                    <a:lstStyle/>
                    <a:p>
                      <a:pPr algn="ctr"/>
                      <a:r>
                        <a:rPr lang="zh-CN" altLang="en-US" sz="20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20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20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2000" dirty="0">
                          <a:latin typeface="仿宋" panose="02010609060101010101" pitchFamily="49" charset="-122"/>
                          <a:ea typeface="仿宋" panose="02010609060101010101" pitchFamily="49" charset="-122"/>
                        </a:rPr>
                        <a:t>事故信息报告</a:t>
                      </a:r>
                    </a:p>
                  </a:txBody>
                  <a:tcPr/>
                </a:tc>
                <a:tc>
                  <a:txBody>
                    <a:bodyPr/>
                    <a:lstStyle/>
                    <a:p>
                      <a:r>
                        <a:rPr lang="zh-CN" altLang="en-US" sz="2000" dirty="0">
                          <a:latin typeface="仿宋" panose="02010609060101010101" pitchFamily="49" charset="-122"/>
                          <a:ea typeface="仿宋" panose="02010609060101010101" pitchFamily="49" charset="-122"/>
                        </a:rPr>
                        <a:t>发生生产安全事故或者较大涉险事故后，企业负责人接到事故信息报告后应当于</a:t>
                      </a:r>
                      <a:r>
                        <a:rPr lang="en-US" altLang="zh-CN" sz="2000" i="1" u="sng" dirty="0">
                          <a:solidFill>
                            <a:srgbClr val="006666"/>
                          </a:solidFill>
                          <a:latin typeface="仿宋" panose="02010609060101010101" pitchFamily="49" charset="-122"/>
                          <a:ea typeface="仿宋" panose="02010609060101010101" pitchFamily="49" charset="-122"/>
                        </a:rPr>
                        <a:t>1</a:t>
                      </a:r>
                      <a:r>
                        <a:rPr lang="zh-CN" altLang="en-US" sz="2000" i="1" u="sng" dirty="0">
                          <a:solidFill>
                            <a:srgbClr val="006666"/>
                          </a:solidFill>
                          <a:latin typeface="仿宋" panose="02010609060101010101" pitchFamily="49" charset="-122"/>
                          <a:ea typeface="仿宋" panose="02010609060101010101" pitchFamily="49" charset="-122"/>
                        </a:rPr>
                        <a:t>小时内报告所在区安全监管局</a:t>
                      </a:r>
                      <a:r>
                        <a:rPr lang="zh-CN" altLang="en-US" sz="2000" dirty="0">
                          <a:latin typeface="仿宋" panose="02010609060101010101" pitchFamily="49" charset="-122"/>
                          <a:ea typeface="仿宋" panose="02010609060101010101" pitchFamily="49" charset="-122"/>
                        </a:rPr>
                        <a:t>。</a:t>
                      </a:r>
                    </a:p>
                  </a:txBody>
                  <a:tcPr/>
                </a:tc>
                <a:tc>
                  <a:txBody>
                    <a:bodyPr/>
                    <a:lstStyle/>
                    <a:p>
                      <a:r>
                        <a:rPr lang="zh-CN" altLang="en-US" sz="2000" i="1" u="sng" kern="1200" dirty="0">
                          <a:solidFill>
                            <a:srgbClr val="006666"/>
                          </a:solidFill>
                          <a:latin typeface="仿宋" panose="02010609060101010101" pitchFamily="49" charset="-122"/>
                          <a:ea typeface="仿宋" panose="02010609060101010101" pitchFamily="49" charset="-122"/>
                          <a:cs typeface="+mn-cs"/>
                        </a:rPr>
                        <a:t>事故信息报告台账</a:t>
                      </a:r>
                      <a:r>
                        <a:rPr lang="zh-CN" altLang="en-US" sz="20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2000" b="0" dirty="0">
                          <a:latin typeface="仿宋" panose="02010609060101010101" pitchFamily="49" charset="-122"/>
                          <a:ea typeface="仿宋" panose="02010609060101010101" pitchFamily="49" charset="-122"/>
                        </a:rPr>
                        <a:t>总分</a:t>
                      </a:r>
                      <a:r>
                        <a:rPr lang="en-US" altLang="zh-CN" sz="2000" b="0" dirty="0">
                          <a:latin typeface="仿宋" panose="02010609060101010101" pitchFamily="49" charset="-122"/>
                          <a:ea typeface="仿宋" panose="02010609060101010101" pitchFamily="49" charset="-122"/>
                        </a:rPr>
                        <a:t>5</a:t>
                      </a:r>
                      <a:r>
                        <a:rPr lang="zh-CN" altLang="en-US" sz="2000" b="0" dirty="0">
                          <a:latin typeface="仿宋" panose="02010609060101010101" pitchFamily="49" charset="-122"/>
                          <a:ea typeface="仿宋" panose="02010609060101010101" pitchFamily="49" charset="-122"/>
                        </a:rPr>
                        <a:t>分。有事故信息报告台账的，得</a:t>
                      </a:r>
                      <a:r>
                        <a:rPr lang="en-US" altLang="zh-CN" sz="2000" b="0" dirty="0">
                          <a:latin typeface="仿宋" panose="02010609060101010101" pitchFamily="49" charset="-122"/>
                          <a:ea typeface="仿宋" panose="02010609060101010101" pitchFamily="49" charset="-122"/>
                        </a:rPr>
                        <a:t>5</a:t>
                      </a:r>
                      <a:r>
                        <a:rPr lang="zh-CN" altLang="en-US" sz="2000" b="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bl>
          </a:graphicData>
        </a:graphic>
      </p:graphicFrame>
      <p:sp>
        <p:nvSpPr>
          <p:cNvPr id="4" name="标题 2"/>
          <p:cNvSpPr txBox="1">
            <a:spLocks/>
          </p:cNvSpPr>
          <p:nvPr/>
        </p:nvSpPr>
        <p:spPr bwMode="auto">
          <a:xfrm>
            <a:off x="0" y="35315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9</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）事故报告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5</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
        <p:nvSpPr>
          <p:cNvPr id="8" name="矩形 7">
            <a:extLst>
              <a:ext uri="{FF2B5EF4-FFF2-40B4-BE49-F238E27FC236}">
                <a16:creationId xmlns:a16="http://schemas.microsoft.com/office/drawing/2014/main" id="{EC4BBFEF-3F91-4052-B947-C562E3A2C1F5}"/>
              </a:ext>
            </a:extLst>
          </p:cNvPr>
          <p:cNvSpPr/>
          <p:nvPr/>
        </p:nvSpPr>
        <p:spPr>
          <a:xfrm>
            <a:off x="336325" y="4094811"/>
            <a:ext cx="8527189" cy="369332"/>
          </a:xfrm>
          <a:prstGeom prst="rect">
            <a:avLst/>
          </a:prstGeom>
          <a:solidFill>
            <a:srgbClr val="CCFFCC"/>
          </a:solidFill>
          <a:ln>
            <a:solidFill>
              <a:srgbClr val="006666"/>
            </a:solidFill>
          </a:ln>
        </p:spPr>
        <p:txBody>
          <a:bodyPr wrap="square">
            <a:spAutoFit/>
          </a:bodyPr>
          <a:lstStyle/>
          <a:p>
            <a:r>
              <a:rPr lang="zh-CN" altLang="en-US" dirty="0"/>
              <a:t>第十三条  生产经营单位综合应急预案应当规定预警及信息报告、应急响应等内容。</a:t>
            </a:r>
          </a:p>
        </p:txBody>
      </p:sp>
      <p:sp>
        <p:nvSpPr>
          <p:cNvPr id="9" name="矩形 8">
            <a:extLst>
              <a:ext uri="{FF2B5EF4-FFF2-40B4-BE49-F238E27FC236}">
                <a16:creationId xmlns:a16="http://schemas.microsoft.com/office/drawing/2014/main" id="{260315AB-3CB8-4950-B8D4-5A1E9E6113BC}"/>
              </a:ext>
            </a:extLst>
          </p:cNvPr>
          <p:cNvSpPr/>
          <p:nvPr/>
        </p:nvSpPr>
        <p:spPr>
          <a:xfrm>
            <a:off x="208965" y="3482668"/>
            <a:ext cx="8781911" cy="400110"/>
          </a:xfrm>
          <a:prstGeom prst="rect">
            <a:avLst/>
          </a:prstGeom>
        </p:spPr>
        <p:txBody>
          <a:bodyPr wrap="square">
            <a:spAutoFit/>
          </a:bodyPr>
          <a:lstStyle/>
          <a:p>
            <a:r>
              <a:rPr lang="en-US" altLang="zh-CN" sz="2000" b="1" dirty="0">
                <a:solidFill>
                  <a:srgbClr val="C00000"/>
                </a:solidFill>
              </a:rPr>
              <a:t>《</a:t>
            </a:r>
            <a:r>
              <a:rPr lang="zh-CN" altLang="en-US" sz="2000" b="1" dirty="0">
                <a:solidFill>
                  <a:srgbClr val="C00000"/>
                </a:solidFill>
              </a:rPr>
              <a:t>生产安全事故应急预案管理办法</a:t>
            </a:r>
            <a:r>
              <a:rPr lang="en-US" altLang="zh-CN" sz="2000" b="1" dirty="0">
                <a:solidFill>
                  <a:srgbClr val="C00000"/>
                </a:solidFill>
              </a:rPr>
              <a:t>》</a:t>
            </a:r>
            <a:r>
              <a:rPr lang="zh-CN" altLang="en-US" sz="2000" b="1" dirty="0">
                <a:solidFill>
                  <a:srgbClr val="C00000"/>
                </a:solidFill>
              </a:rPr>
              <a:t>（国家安全生产监督管理总局 第</a:t>
            </a:r>
            <a:r>
              <a:rPr lang="en-US" altLang="zh-CN" sz="2000" b="1" dirty="0">
                <a:solidFill>
                  <a:srgbClr val="C00000"/>
                </a:solidFill>
              </a:rPr>
              <a:t>88</a:t>
            </a:r>
            <a:r>
              <a:rPr lang="zh-CN" altLang="en-US" sz="2000" b="1" dirty="0">
                <a:solidFill>
                  <a:srgbClr val="C00000"/>
                </a:solidFill>
              </a:rPr>
              <a:t>号令）</a:t>
            </a:r>
          </a:p>
        </p:txBody>
      </p:sp>
    </p:spTree>
    <p:extLst>
      <p:ext uri="{BB962C8B-B14F-4D97-AF65-F5344CB8AC3E}">
        <p14:creationId xmlns:p14="http://schemas.microsoft.com/office/powerpoint/2010/main" val="34717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bwMode="auto">
          <a:xfrm>
            <a:off x="324679" y="45640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1</a:t>
            </a:r>
            <a:r>
              <a:rPr lang="zh-CN" altLang="en-US" sz="2400" b="1" kern="0" dirty="0">
                <a:solidFill>
                  <a:schemeClr val="bg1"/>
                </a:solidFill>
                <a:latin typeface="+mn-ea"/>
                <a:ea typeface="+mn-ea"/>
                <a:cs typeface="+mn-cs"/>
              </a:rPr>
              <a:t>）责任体系 </a:t>
            </a:r>
            <a:r>
              <a:rPr lang="en-US" altLang="zh-CN" sz="2400" b="1" kern="0" dirty="0">
                <a:solidFill>
                  <a:schemeClr val="bg1"/>
                </a:solidFill>
                <a:latin typeface="+mn-ea"/>
                <a:ea typeface="+mn-ea"/>
                <a:cs typeface="+mn-cs"/>
              </a:rPr>
              <a:t>4</a:t>
            </a:r>
            <a:r>
              <a:rPr lang="zh-CN" altLang="en-US" sz="2400" b="1" kern="0" dirty="0">
                <a:solidFill>
                  <a:schemeClr val="bg1"/>
                </a:solidFill>
                <a:latin typeface="+mn-ea"/>
                <a:ea typeface="+mn-ea"/>
                <a:cs typeface="+mn-cs"/>
              </a:rPr>
              <a:t>分</a:t>
            </a:r>
          </a:p>
        </p:txBody>
      </p:sp>
      <p:sp>
        <p:nvSpPr>
          <p:cNvPr id="2" name="矩形 1">
            <a:extLst>
              <a:ext uri="{FF2B5EF4-FFF2-40B4-BE49-F238E27FC236}">
                <a16:creationId xmlns:a16="http://schemas.microsoft.com/office/drawing/2014/main" id="{DD2CF078-B044-44B5-BB10-3BF3B469CFF0}"/>
              </a:ext>
            </a:extLst>
          </p:cNvPr>
          <p:cNvSpPr/>
          <p:nvPr/>
        </p:nvSpPr>
        <p:spPr>
          <a:xfrm>
            <a:off x="324679" y="1978532"/>
            <a:ext cx="8558064" cy="42526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130000"/>
              </a:lnSpc>
              <a:buFont typeface="Wingdings" panose="05000000000000000000" pitchFamily="2" charset="2"/>
              <a:buChar char="Ø"/>
            </a:pPr>
            <a:r>
              <a:rPr lang="zh-CN" altLang="en-US" b="1" dirty="0">
                <a:solidFill>
                  <a:schemeClr val="tx1"/>
                </a:solidFill>
              </a:rPr>
              <a:t>构建层层负责的应急管理责任体系、责任制</a:t>
            </a:r>
            <a:endParaRPr lang="en-US" altLang="zh-CN" b="1" dirty="0">
              <a:solidFill>
                <a:schemeClr val="tx1"/>
              </a:solidFill>
            </a:endParaRPr>
          </a:p>
          <a:p>
            <a:pPr marL="285750" indent="-285750">
              <a:lnSpc>
                <a:spcPct val="130000"/>
              </a:lnSpc>
              <a:buFont typeface="Arial" panose="020B0604020202020204" pitchFamily="34" charset="0"/>
              <a:buChar char="•"/>
            </a:pPr>
            <a:r>
              <a:rPr lang="zh-CN" altLang="en-US" dirty="0"/>
              <a:t>辅助企业明</a:t>
            </a:r>
            <a:r>
              <a:rPr lang="zh-CN" altLang="zh-CN" dirty="0"/>
              <a:t>确本单位各岗位</a:t>
            </a:r>
            <a:r>
              <a:rPr lang="zh-CN" altLang="en-US" dirty="0"/>
              <a:t>的</a:t>
            </a:r>
            <a:r>
              <a:rPr lang="zh-CN" altLang="zh-CN" dirty="0"/>
              <a:t>应急管理责任</a:t>
            </a:r>
            <a:r>
              <a:rPr lang="zh-CN" altLang="en-US" dirty="0"/>
              <a:t>，实现责任</a:t>
            </a:r>
            <a:r>
              <a:rPr lang="zh-CN" altLang="zh-CN" dirty="0"/>
              <a:t>分解和监督落实</a:t>
            </a:r>
            <a:r>
              <a:rPr lang="zh-CN" altLang="en-US" dirty="0"/>
              <a:t>，</a:t>
            </a:r>
            <a:r>
              <a:rPr lang="zh-CN" altLang="en-US" dirty="0">
                <a:solidFill>
                  <a:srgbClr val="C00000"/>
                </a:solidFill>
              </a:rPr>
              <a:t>是保障本单位应急管理工作顺利开展的关键</a:t>
            </a:r>
            <a:r>
              <a:rPr lang="zh-CN" altLang="en-US" dirty="0"/>
              <a:t>。</a:t>
            </a:r>
            <a:endParaRPr lang="en-US" altLang="zh-CN" dirty="0"/>
          </a:p>
          <a:p>
            <a:pPr marL="285750" indent="-285750">
              <a:lnSpc>
                <a:spcPct val="130000"/>
              </a:lnSpc>
              <a:buFont typeface="Arial" panose="020B0604020202020204" pitchFamily="34" charset="0"/>
              <a:buChar char="•"/>
            </a:pPr>
            <a:r>
              <a:rPr lang="zh-CN" altLang="en-US" dirty="0">
                <a:solidFill>
                  <a:schemeClr val="tx1"/>
                </a:solidFill>
              </a:rPr>
              <a:t>实现应急管理各项工作</a:t>
            </a:r>
            <a:r>
              <a:rPr lang="zh-CN" altLang="en-US" dirty="0">
                <a:solidFill>
                  <a:srgbClr val="C00000"/>
                </a:solidFill>
              </a:rPr>
              <a:t>有人抓、有人管、有人落实</a:t>
            </a:r>
            <a:r>
              <a:rPr lang="zh-CN" altLang="en-US" dirty="0">
                <a:solidFill>
                  <a:schemeClr val="tx1"/>
                </a:solidFill>
              </a:rPr>
              <a:t>，并实现应急管理</a:t>
            </a:r>
            <a:r>
              <a:rPr lang="zh-CN" altLang="en-US" dirty="0">
                <a:solidFill>
                  <a:srgbClr val="C00000"/>
                </a:solidFill>
              </a:rPr>
              <a:t>责任的层层落实、相互监督</a:t>
            </a:r>
            <a:r>
              <a:rPr lang="zh-CN" altLang="en-US" dirty="0">
                <a:solidFill>
                  <a:schemeClr val="tx1"/>
                </a:solidFill>
              </a:rPr>
              <a:t>。</a:t>
            </a:r>
            <a:endParaRPr lang="en-US" altLang="zh-CN" dirty="0">
              <a:solidFill>
                <a:schemeClr val="tx1"/>
              </a:solidFill>
            </a:endParaRPr>
          </a:p>
          <a:p>
            <a:pPr marL="285750" indent="-285750">
              <a:lnSpc>
                <a:spcPct val="130000"/>
              </a:lnSpc>
              <a:buFont typeface="Wingdings" panose="05000000000000000000" pitchFamily="2" charset="2"/>
              <a:buChar char="Ø"/>
            </a:pPr>
            <a:r>
              <a:rPr lang="zh-CN" altLang="en-US" b="1" dirty="0">
                <a:solidFill>
                  <a:schemeClr val="tx1"/>
                </a:solidFill>
              </a:rPr>
              <a:t>明确企业主要负责人是应急管理第一责任人，明确其第一责任人职责</a:t>
            </a:r>
            <a:endParaRPr lang="en-US" altLang="zh-CN" b="1" dirty="0">
              <a:solidFill>
                <a:schemeClr val="tx1"/>
              </a:solidFill>
            </a:endParaRPr>
          </a:p>
          <a:p>
            <a:pPr marL="285750" indent="-285750">
              <a:lnSpc>
                <a:spcPct val="130000"/>
              </a:lnSpc>
              <a:buFont typeface="Arial" panose="020B0604020202020204" pitchFamily="34" charset="0"/>
              <a:buChar char="•"/>
            </a:pPr>
            <a:r>
              <a:rPr lang="zh-CN" altLang="en-US" dirty="0">
                <a:solidFill>
                  <a:schemeClr val="tx1"/>
                </a:solidFill>
              </a:rPr>
              <a:t>实践证明，明确应急管理第一责任人，是</a:t>
            </a:r>
            <a:r>
              <a:rPr lang="zh-CN" altLang="en-US" dirty="0">
                <a:solidFill>
                  <a:srgbClr val="C00000"/>
                </a:solidFill>
              </a:rPr>
              <a:t>强化和落实企业主体责任、加强应急管理的关键</a:t>
            </a:r>
            <a:r>
              <a:rPr lang="zh-CN" altLang="en-US" dirty="0">
                <a:solidFill>
                  <a:schemeClr val="tx1"/>
                </a:solidFill>
              </a:rPr>
              <a:t>。</a:t>
            </a:r>
            <a:endParaRPr lang="en-US" altLang="zh-CN" dirty="0">
              <a:solidFill>
                <a:schemeClr val="tx1"/>
              </a:solidFill>
            </a:endParaRPr>
          </a:p>
          <a:p>
            <a:pPr marL="285750" indent="-285750">
              <a:lnSpc>
                <a:spcPct val="130000"/>
              </a:lnSpc>
              <a:buFont typeface="Arial" panose="020B0604020202020204" pitchFamily="34" charset="0"/>
              <a:buChar char="•"/>
            </a:pPr>
            <a:r>
              <a:rPr lang="zh-CN" altLang="en-US" dirty="0">
                <a:solidFill>
                  <a:schemeClr val="tx1"/>
                </a:solidFill>
              </a:rPr>
              <a:t>第一责任人</a:t>
            </a:r>
            <a:r>
              <a:rPr lang="zh-CN" altLang="zh-CN" dirty="0">
                <a:solidFill>
                  <a:schemeClr val="tx1"/>
                </a:solidFill>
              </a:rPr>
              <a:t>必须对本单位应急管理工作的</a:t>
            </a:r>
            <a:r>
              <a:rPr lang="zh-CN" altLang="zh-CN" dirty="0">
                <a:solidFill>
                  <a:srgbClr val="C00000"/>
                </a:solidFill>
              </a:rPr>
              <a:t>各个方面、各个环节</a:t>
            </a:r>
            <a:r>
              <a:rPr lang="zh-CN" altLang="zh-CN" dirty="0">
                <a:solidFill>
                  <a:schemeClr val="tx1"/>
                </a:solidFill>
              </a:rPr>
              <a:t>都要负责，必须对本单位应急管理工作</a:t>
            </a:r>
            <a:r>
              <a:rPr lang="zh-CN" altLang="zh-CN" dirty="0">
                <a:solidFill>
                  <a:srgbClr val="C00000"/>
                </a:solidFill>
              </a:rPr>
              <a:t>全程负责</a:t>
            </a:r>
            <a:r>
              <a:rPr lang="zh-CN" altLang="en-US" dirty="0">
                <a:solidFill>
                  <a:schemeClr val="tx1"/>
                </a:solidFill>
              </a:rPr>
              <a:t>。</a:t>
            </a:r>
            <a:endParaRPr lang="en-US" altLang="zh-CN" dirty="0">
              <a:solidFill>
                <a:schemeClr val="tx1"/>
              </a:solidFill>
            </a:endParaRPr>
          </a:p>
          <a:p>
            <a:pPr marL="285750" indent="-285750">
              <a:lnSpc>
                <a:spcPct val="130000"/>
              </a:lnSpc>
              <a:buFont typeface="Wingdings" panose="05000000000000000000" pitchFamily="2" charset="2"/>
              <a:buChar char="Ø"/>
            </a:pPr>
            <a:r>
              <a:rPr lang="zh-CN" altLang="en-US" b="1" dirty="0">
                <a:solidFill>
                  <a:schemeClr val="tx1"/>
                </a:solidFill>
              </a:rPr>
              <a:t>根据各企业自身特点，层层细化应急管理责任制所包含的内容。</a:t>
            </a:r>
            <a:endParaRPr lang="en-US" altLang="zh-CN" b="1" dirty="0">
              <a:solidFill>
                <a:schemeClr val="tx1"/>
              </a:solidFill>
            </a:endParaRPr>
          </a:p>
          <a:p>
            <a:pPr marL="285750" indent="-285750">
              <a:lnSpc>
                <a:spcPct val="130000"/>
              </a:lnSpc>
              <a:buFont typeface="Arial" panose="020B0604020202020204" pitchFamily="34" charset="0"/>
              <a:buChar char="•"/>
            </a:pPr>
            <a:r>
              <a:rPr lang="zh-CN" altLang="en-US" dirty="0">
                <a:solidFill>
                  <a:schemeClr val="tx1"/>
                </a:solidFill>
              </a:rPr>
              <a:t>应急组织机构各部门应明确</a:t>
            </a:r>
            <a:r>
              <a:rPr lang="zh-CN" altLang="zh-CN" dirty="0">
                <a:solidFill>
                  <a:srgbClr val="C00000"/>
                </a:solidFill>
              </a:rPr>
              <a:t>各岗位责任人员、</a:t>
            </a:r>
            <a:r>
              <a:rPr lang="zh-CN" altLang="en-US" dirty="0">
                <a:solidFill>
                  <a:srgbClr val="C00000"/>
                </a:solidFill>
              </a:rPr>
              <a:t>应急职责及</a:t>
            </a:r>
            <a:r>
              <a:rPr lang="zh-CN" altLang="zh-CN" dirty="0">
                <a:solidFill>
                  <a:srgbClr val="C00000"/>
                </a:solidFill>
              </a:rPr>
              <a:t>责任范围</a:t>
            </a:r>
            <a:r>
              <a:rPr lang="zh-CN" altLang="en-US" dirty="0"/>
              <a:t>。</a:t>
            </a:r>
            <a:endParaRPr lang="zh-CN" altLang="en-US" dirty="0">
              <a:solidFill>
                <a:schemeClr val="tx1"/>
              </a:solidFill>
            </a:endParaRPr>
          </a:p>
        </p:txBody>
      </p:sp>
      <p:sp>
        <p:nvSpPr>
          <p:cNvPr id="5" name="矩形 4">
            <a:extLst>
              <a:ext uri="{FF2B5EF4-FFF2-40B4-BE49-F238E27FC236}">
                <a16:creationId xmlns:a16="http://schemas.microsoft.com/office/drawing/2014/main" id="{30ECE3E2-27F2-4A97-A19C-5A0C64DFE654}"/>
              </a:ext>
            </a:extLst>
          </p:cNvPr>
          <p:cNvSpPr/>
          <p:nvPr/>
        </p:nvSpPr>
        <p:spPr>
          <a:xfrm>
            <a:off x="324680" y="1293871"/>
            <a:ext cx="967092" cy="452432"/>
          </a:xfrm>
          <a:prstGeom prst="rect">
            <a:avLst/>
          </a:prstGeom>
          <a:solidFill>
            <a:srgbClr val="FFC000"/>
          </a:solidFill>
        </p:spPr>
        <p:txBody>
          <a:bodyPr wrap="square">
            <a:spAutoFit/>
          </a:bodyPr>
          <a:lstStyle/>
          <a:p>
            <a:pPr>
              <a:lnSpc>
                <a:spcPct val="130000"/>
              </a:lnSpc>
            </a:pPr>
            <a:r>
              <a:rPr lang="zh-CN" altLang="en-US" b="1" dirty="0"/>
              <a:t>要  点：</a:t>
            </a:r>
            <a:endParaRPr lang="en-US" altLang="zh-CN" b="1" dirty="0"/>
          </a:p>
        </p:txBody>
      </p:sp>
      <p:sp>
        <p:nvSpPr>
          <p:cNvPr id="6" name="箭头: 左弧形 5">
            <a:extLst>
              <a:ext uri="{FF2B5EF4-FFF2-40B4-BE49-F238E27FC236}">
                <a16:creationId xmlns:a16="http://schemas.microsoft.com/office/drawing/2014/main" id="{23F465C6-846C-4A8F-BD40-119C3C81BB07}"/>
              </a:ext>
            </a:extLst>
          </p:cNvPr>
          <p:cNvSpPr/>
          <p:nvPr/>
        </p:nvSpPr>
        <p:spPr>
          <a:xfrm rot="20754861">
            <a:off x="679348" y="2360355"/>
            <a:ext cx="353528" cy="19995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左弧形 6">
            <a:extLst>
              <a:ext uri="{FF2B5EF4-FFF2-40B4-BE49-F238E27FC236}">
                <a16:creationId xmlns:a16="http://schemas.microsoft.com/office/drawing/2014/main" id="{B303E93A-1978-4135-A661-E9D0F3437313}"/>
              </a:ext>
            </a:extLst>
          </p:cNvPr>
          <p:cNvSpPr/>
          <p:nvPr/>
        </p:nvSpPr>
        <p:spPr>
          <a:xfrm>
            <a:off x="56384" y="2367678"/>
            <a:ext cx="564284" cy="35829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9084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5CFC59-EA52-45F0-97A7-ED3E88E309E4}"/>
              </a:ext>
            </a:extLst>
          </p:cNvPr>
          <p:cNvPicPr>
            <a:picLocks noChangeAspect="1"/>
          </p:cNvPicPr>
          <p:nvPr/>
        </p:nvPicPr>
        <p:blipFill>
          <a:blip r:embed="rId2"/>
          <a:stretch>
            <a:fillRect/>
          </a:stretch>
        </p:blipFill>
        <p:spPr>
          <a:xfrm>
            <a:off x="262179" y="1125783"/>
            <a:ext cx="4551338" cy="3411617"/>
          </a:xfrm>
          <a:prstGeom prst="rect">
            <a:avLst/>
          </a:prstGeom>
        </p:spPr>
      </p:pic>
      <p:sp>
        <p:nvSpPr>
          <p:cNvPr id="5" name="文本框 4">
            <a:extLst>
              <a:ext uri="{FF2B5EF4-FFF2-40B4-BE49-F238E27FC236}">
                <a16:creationId xmlns:a16="http://schemas.microsoft.com/office/drawing/2014/main" id="{41FFBD1A-1ACE-47C6-B311-F49785A2BA3C}"/>
              </a:ext>
            </a:extLst>
          </p:cNvPr>
          <p:cNvSpPr txBox="1"/>
          <p:nvPr/>
        </p:nvSpPr>
        <p:spPr>
          <a:xfrm>
            <a:off x="135796" y="283889"/>
            <a:ext cx="1547862" cy="369332"/>
          </a:xfrm>
          <a:prstGeom prst="rect">
            <a:avLst/>
          </a:prstGeom>
          <a:solidFill>
            <a:srgbClr val="FFC000"/>
          </a:solidFill>
          <a:ln>
            <a:solidFill>
              <a:srgbClr val="006666"/>
            </a:solidFill>
          </a:ln>
        </p:spPr>
        <p:txBody>
          <a:bodyPr wrap="square" rtlCol="0">
            <a:spAutoFit/>
          </a:bodyPr>
          <a:lstStyle/>
          <a:p>
            <a:r>
              <a:rPr lang="zh-CN" altLang="en-US" b="1" dirty="0"/>
              <a:t>（</a:t>
            </a:r>
            <a:r>
              <a:rPr lang="en-US" altLang="zh-CN" b="1" dirty="0"/>
              <a:t>1</a:t>
            </a:r>
            <a:r>
              <a:rPr lang="zh-CN" altLang="en-US" b="1" dirty="0"/>
              <a:t>）总台账</a:t>
            </a:r>
          </a:p>
        </p:txBody>
      </p:sp>
      <p:pic>
        <p:nvPicPr>
          <p:cNvPr id="6" name="图片 5">
            <a:extLst>
              <a:ext uri="{FF2B5EF4-FFF2-40B4-BE49-F238E27FC236}">
                <a16:creationId xmlns:a16="http://schemas.microsoft.com/office/drawing/2014/main" id="{CF674AAD-59FD-432B-8540-1179FD77FE53}"/>
              </a:ext>
            </a:extLst>
          </p:cNvPr>
          <p:cNvPicPr>
            <a:picLocks noChangeAspect="1"/>
          </p:cNvPicPr>
          <p:nvPr/>
        </p:nvPicPr>
        <p:blipFill>
          <a:blip r:embed="rId3"/>
          <a:stretch>
            <a:fillRect/>
          </a:stretch>
        </p:blipFill>
        <p:spPr>
          <a:xfrm>
            <a:off x="5167796" y="1277525"/>
            <a:ext cx="3565580" cy="5079731"/>
          </a:xfrm>
          <a:prstGeom prst="rect">
            <a:avLst/>
          </a:prstGeom>
        </p:spPr>
      </p:pic>
      <p:sp>
        <p:nvSpPr>
          <p:cNvPr id="7" name="文本框 6">
            <a:extLst>
              <a:ext uri="{FF2B5EF4-FFF2-40B4-BE49-F238E27FC236}">
                <a16:creationId xmlns:a16="http://schemas.microsoft.com/office/drawing/2014/main" id="{754C8233-F347-418B-868C-224B5E8A65A6}"/>
              </a:ext>
            </a:extLst>
          </p:cNvPr>
          <p:cNvSpPr txBox="1"/>
          <p:nvPr/>
        </p:nvSpPr>
        <p:spPr>
          <a:xfrm>
            <a:off x="5167796" y="653221"/>
            <a:ext cx="1932986" cy="369332"/>
          </a:xfrm>
          <a:prstGeom prst="rect">
            <a:avLst/>
          </a:prstGeom>
          <a:solidFill>
            <a:srgbClr val="FFC000"/>
          </a:solidFill>
          <a:ln>
            <a:solidFill>
              <a:srgbClr val="006666"/>
            </a:solidFill>
          </a:ln>
        </p:spPr>
        <p:txBody>
          <a:bodyPr wrap="square" rtlCol="0">
            <a:spAutoFit/>
          </a:bodyPr>
          <a:lstStyle>
            <a:defPPr>
              <a:defRPr lang="zh-CN"/>
            </a:defPPr>
            <a:lvl1pPr>
              <a:defRPr b="1"/>
            </a:lvl1pPr>
          </a:lstStyle>
          <a:p>
            <a:r>
              <a:rPr lang="zh-CN" altLang="en-US"/>
              <a:t>（</a:t>
            </a:r>
            <a:r>
              <a:rPr lang="en-US" altLang="zh-CN"/>
              <a:t>2</a:t>
            </a:r>
            <a:r>
              <a:rPr lang="zh-CN" altLang="en-US"/>
              <a:t>）</a:t>
            </a:r>
            <a:r>
              <a:rPr lang="en-US" altLang="zh-CN" dirty="0"/>
              <a:t> </a:t>
            </a:r>
            <a:r>
              <a:rPr lang="zh-CN" altLang="en-US" dirty="0"/>
              <a:t>详细台账</a:t>
            </a:r>
          </a:p>
        </p:txBody>
      </p:sp>
      <p:sp>
        <p:nvSpPr>
          <p:cNvPr id="8" name="箭头: 左弧形 7">
            <a:extLst>
              <a:ext uri="{FF2B5EF4-FFF2-40B4-BE49-F238E27FC236}">
                <a16:creationId xmlns:a16="http://schemas.microsoft.com/office/drawing/2014/main" id="{2AF269DD-FBA9-4529-9339-39147E4F162F}"/>
              </a:ext>
            </a:extLst>
          </p:cNvPr>
          <p:cNvSpPr/>
          <p:nvPr/>
        </p:nvSpPr>
        <p:spPr>
          <a:xfrm rot="19494185">
            <a:off x="4594175" y="4110532"/>
            <a:ext cx="438683" cy="1117600"/>
          </a:xfrm>
          <a:prstGeom prst="curvedRightArrow">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27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614227407"/>
              </p:ext>
            </p:extLst>
          </p:nvPr>
        </p:nvGraphicFramePr>
        <p:xfrm>
          <a:off x="357507" y="1170590"/>
          <a:ext cx="8163943" cy="4114800"/>
        </p:xfrm>
        <a:graphic>
          <a:graphicData uri="http://schemas.openxmlformats.org/drawingml/2006/table">
            <a:tbl>
              <a:tblPr firstRow="1" bandRow="1">
                <a:tableStyleId>{72833802-FEF1-4C79-8D5D-14CF1EAF98D9}</a:tableStyleId>
              </a:tblPr>
              <a:tblGrid>
                <a:gridCol w="876452">
                  <a:extLst>
                    <a:ext uri="{9D8B030D-6E8A-4147-A177-3AD203B41FA5}">
                      <a16:colId xmlns:a16="http://schemas.microsoft.com/office/drawing/2014/main" val="3771089194"/>
                    </a:ext>
                  </a:extLst>
                </a:gridCol>
                <a:gridCol w="4577905">
                  <a:extLst>
                    <a:ext uri="{9D8B030D-6E8A-4147-A177-3AD203B41FA5}">
                      <a16:colId xmlns:a16="http://schemas.microsoft.com/office/drawing/2014/main" val="3737978645"/>
                    </a:ext>
                  </a:extLst>
                </a:gridCol>
                <a:gridCol w="1069383">
                  <a:extLst>
                    <a:ext uri="{9D8B030D-6E8A-4147-A177-3AD203B41FA5}">
                      <a16:colId xmlns:a16="http://schemas.microsoft.com/office/drawing/2014/main" val="3317198830"/>
                    </a:ext>
                  </a:extLst>
                </a:gridCol>
                <a:gridCol w="1640203">
                  <a:extLst>
                    <a:ext uri="{9D8B030D-6E8A-4147-A177-3AD203B41FA5}">
                      <a16:colId xmlns:a16="http://schemas.microsoft.com/office/drawing/2014/main" val="1465755359"/>
                    </a:ext>
                  </a:extLst>
                </a:gridCol>
              </a:tblGrid>
              <a:tr h="370840">
                <a:tc>
                  <a:txBody>
                    <a:bodyPr/>
                    <a:lstStyle/>
                    <a:p>
                      <a:pPr algn="ctr"/>
                      <a:r>
                        <a:rPr lang="zh-CN" altLang="en-US" sz="1800" b="1" dirty="0">
                          <a:latin typeface="仿宋" panose="02010609060101010101" pitchFamily="49" charset="-122"/>
                          <a:ea typeface="仿宋" panose="02010609060101010101" pitchFamily="49" charset="-122"/>
                        </a:rPr>
                        <a:t>项目</a:t>
                      </a:r>
                    </a:p>
                  </a:txBody>
                  <a:tcPr/>
                </a:tc>
                <a:tc>
                  <a:txBody>
                    <a:bodyPr/>
                    <a:lstStyle/>
                    <a:p>
                      <a:pPr algn="ctr"/>
                      <a:r>
                        <a:rPr lang="zh-CN" altLang="en-US" sz="18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8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8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370840">
                <a:tc>
                  <a:txBody>
                    <a:bodyPr/>
                    <a:lstStyle/>
                    <a:p>
                      <a:r>
                        <a:rPr lang="zh-CN" altLang="en-US" sz="1800" dirty="0">
                          <a:latin typeface="仿宋" panose="02010609060101010101" pitchFamily="49" charset="-122"/>
                          <a:ea typeface="仿宋" panose="02010609060101010101" pitchFamily="49" charset="-122"/>
                        </a:rPr>
                        <a:t>突发事件应急处置</a:t>
                      </a: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）发生突发生产安全事故时，企业应立即启动应急响应，组织专职或兼职应急人员开展</a:t>
                      </a:r>
                      <a:r>
                        <a:rPr lang="zh-CN" altLang="en-US" sz="1800" i="1" u="sng" kern="1200" dirty="0">
                          <a:solidFill>
                            <a:srgbClr val="006666"/>
                          </a:solidFill>
                          <a:latin typeface="仿宋" panose="02010609060101010101" pitchFamily="49" charset="-122"/>
                          <a:ea typeface="仿宋" panose="02010609060101010101" pitchFamily="49" charset="-122"/>
                          <a:cs typeface="+mn-cs"/>
                        </a:rPr>
                        <a:t>先期处置</a:t>
                      </a:r>
                      <a:r>
                        <a:rPr lang="zh-CN" altLang="en-US" sz="1800" dirty="0">
                          <a:latin typeface="仿宋" panose="02010609060101010101" pitchFamily="49" charset="-122"/>
                          <a:ea typeface="仿宋" panose="02010609060101010101" pitchFamily="49" charset="-122"/>
                        </a:rPr>
                        <a:t>，</a:t>
                      </a:r>
                      <a:r>
                        <a:rPr lang="zh-CN" altLang="en-US" sz="1800" i="1" u="sng" kern="1200" dirty="0">
                          <a:solidFill>
                            <a:srgbClr val="006666"/>
                          </a:solidFill>
                          <a:latin typeface="仿宋" panose="02010609060101010101" pitchFamily="49" charset="-122"/>
                          <a:ea typeface="仿宋" panose="02010609060101010101" pitchFamily="49" charset="-122"/>
                          <a:cs typeface="+mn-cs"/>
                        </a:rPr>
                        <a:t>协助</a:t>
                      </a:r>
                      <a:r>
                        <a:rPr lang="zh-CN" altLang="en-US" sz="1800" dirty="0">
                          <a:latin typeface="仿宋" panose="02010609060101010101" pitchFamily="49" charset="-122"/>
                          <a:ea typeface="仿宋" panose="02010609060101010101" pitchFamily="49" charset="-122"/>
                        </a:rPr>
                        <a:t>专业应急救援队伍做好各项救援措施的衔接和配合，并采取必要措施</a:t>
                      </a:r>
                      <a:r>
                        <a:rPr lang="zh-CN" altLang="en-US" sz="1800" i="1" u="sng" kern="1200" dirty="0">
                          <a:solidFill>
                            <a:srgbClr val="006666"/>
                          </a:solidFill>
                          <a:latin typeface="仿宋" panose="02010609060101010101" pitchFamily="49" charset="-122"/>
                          <a:ea typeface="仿宋" panose="02010609060101010101" pitchFamily="49" charset="-122"/>
                          <a:cs typeface="+mn-cs"/>
                        </a:rPr>
                        <a:t>防止次生、衍生事件发生</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）应急处置工作结束后，应积极开展</a:t>
                      </a:r>
                      <a:r>
                        <a:rPr lang="zh-CN" altLang="en-US" sz="1800" i="1" u="sng" kern="1200" dirty="0">
                          <a:solidFill>
                            <a:srgbClr val="006666"/>
                          </a:solidFill>
                          <a:latin typeface="仿宋" panose="02010609060101010101" pitchFamily="49" charset="-122"/>
                          <a:ea typeface="仿宋" panose="02010609060101010101" pitchFamily="49" charset="-122"/>
                          <a:cs typeface="+mn-cs"/>
                        </a:rPr>
                        <a:t>善后工作</a:t>
                      </a:r>
                      <a:r>
                        <a:rPr lang="zh-CN" altLang="en-US" sz="1800" dirty="0">
                          <a:latin typeface="仿宋" panose="02010609060101010101" pitchFamily="49" charset="-122"/>
                          <a:ea typeface="仿宋" panose="02010609060101010101" pitchFamily="49" charset="-122"/>
                        </a:rPr>
                        <a:t>，尽快组织恢复生产、生活秩序，消除环境污染，并加强事后评估，完善各项措施。</a:t>
                      </a:r>
                    </a:p>
                  </a:txBody>
                  <a:tcPr/>
                </a:tc>
                <a:tc>
                  <a:txBody>
                    <a:bodyPr/>
                    <a:lstStyle/>
                    <a:p>
                      <a:r>
                        <a:rPr lang="zh-CN" altLang="en-US" sz="1800" kern="1200" dirty="0">
                          <a:solidFill>
                            <a:schemeClr val="tx1"/>
                          </a:solidFill>
                          <a:latin typeface="仿宋" panose="02010609060101010101" pitchFamily="49" charset="-122"/>
                          <a:ea typeface="仿宋" panose="02010609060101010101" pitchFamily="49" charset="-122"/>
                          <a:cs typeface="+mn-cs"/>
                        </a:rPr>
                        <a:t>应急处置</a:t>
                      </a:r>
                      <a:r>
                        <a:rPr lang="zh-CN" altLang="en-US" sz="1800" kern="1200" dirty="0">
                          <a:solidFill>
                            <a:srgbClr val="006666"/>
                          </a:solidFill>
                          <a:latin typeface="仿宋" panose="02010609060101010101" pitchFamily="49" charset="-122"/>
                          <a:ea typeface="仿宋" panose="02010609060101010101" pitchFamily="49" charset="-122"/>
                          <a:cs typeface="+mn-cs"/>
                        </a:rPr>
                        <a:t>工作档案</a:t>
                      </a:r>
                      <a:r>
                        <a:rPr lang="zh-CN" altLang="en-US" sz="18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分。有应急处置工作档案的，得</a:t>
                      </a:r>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3535907160"/>
                  </a:ext>
                </a:extLst>
              </a:tr>
              <a:tr h="370840">
                <a:tc>
                  <a:txBody>
                    <a:bodyPr/>
                    <a:lstStyle/>
                    <a:p>
                      <a:r>
                        <a:rPr lang="zh-CN" altLang="en-US" sz="1800" kern="100" spc="-30" dirty="0">
                          <a:effectLst/>
                          <a:latin typeface="仿宋" panose="02010609060101010101" pitchFamily="49" charset="-122"/>
                          <a:ea typeface="仿宋" panose="02010609060101010101" pitchFamily="49" charset="-122"/>
                        </a:rPr>
                        <a:t>应急救援总结评估</a:t>
                      </a:r>
                      <a:endParaRPr lang="zh-CN" altLang="en-US" sz="1800" dirty="0">
                        <a:latin typeface="仿宋" panose="02010609060101010101" pitchFamily="49" charset="-122"/>
                        <a:ea typeface="仿宋" panose="02010609060101010101" pitchFamily="49" charset="-122"/>
                      </a:endParaRPr>
                    </a:p>
                  </a:txBody>
                  <a:tcPr/>
                </a:tc>
                <a:tc>
                  <a:txBody>
                    <a:bodyPr/>
                    <a:lstStyle/>
                    <a:p>
                      <a:r>
                        <a:rPr lang="en-US" altLang="zh-CN" sz="1800" dirty="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）应急救援结束后，企业应当对应急救援情况进行总结</a:t>
                      </a:r>
                      <a:r>
                        <a:rPr lang="zh-CN" altLang="en-US" sz="1800" i="1" u="sng" kern="1200" dirty="0">
                          <a:solidFill>
                            <a:srgbClr val="006666"/>
                          </a:solidFill>
                          <a:latin typeface="仿宋" panose="02010609060101010101" pitchFamily="49" charset="-122"/>
                          <a:ea typeface="仿宋" panose="02010609060101010101" pitchFamily="49" charset="-122"/>
                          <a:cs typeface="+mn-cs"/>
                        </a:rPr>
                        <a:t>评估</a:t>
                      </a:r>
                      <a:r>
                        <a:rPr lang="zh-CN" altLang="en-US" sz="1800" dirty="0">
                          <a:latin typeface="仿宋" panose="02010609060101010101" pitchFamily="49" charset="-122"/>
                          <a:ea typeface="仿宋" panose="02010609060101010101" pitchFamily="49" charset="-122"/>
                        </a:rPr>
                        <a:t>；</a:t>
                      </a:r>
                    </a:p>
                    <a:p>
                      <a:r>
                        <a:rPr lang="en-US" altLang="zh-CN" sz="1800" dirty="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）撰写应急救援总结</a:t>
                      </a:r>
                      <a:r>
                        <a:rPr lang="zh-CN" altLang="en-US" sz="1800" i="1" u="sng" kern="1200" dirty="0">
                          <a:solidFill>
                            <a:srgbClr val="006666"/>
                          </a:solidFill>
                          <a:latin typeface="仿宋" panose="02010609060101010101" pitchFamily="49" charset="-122"/>
                          <a:ea typeface="仿宋" panose="02010609060101010101" pitchFamily="49" charset="-122"/>
                          <a:cs typeface="+mn-cs"/>
                        </a:rPr>
                        <a:t>评估报告</a:t>
                      </a:r>
                      <a:r>
                        <a:rPr lang="zh-CN" altLang="en-US" sz="1800" dirty="0">
                          <a:latin typeface="仿宋" panose="02010609060101010101" pitchFamily="49" charset="-122"/>
                          <a:ea typeface="仿宋" panose="02010609060101010101" pitchFamily="49" charset="-122"/>
                        </a:rPr>
                        <a:t>。</a:t>
                      </a:r>
                    </a:p>
                  </a:txBody>
                  <a:tcPr/>
                </a:tc>
                <a:tc>
                  <a:txBody>
                    <a:bodyPr/>
                    <a:lstStyle/>
                    <a:p>
                      <a:r>
                        <a:rPr lang="zh-CN" altLang="en-US" sz="1800" dirty="0">
                          <a:latin typeface="仿宋" panose="02010609060101010101" pitchFamily="49" charset="-122"/>
                          <a:ea typeface="仿宋" panose="02010609060101010101" pitchFamily="49" charset="-122"/>
                        </a:rPr>
                        <a:t>应急救援总结评估报告。</a:t>
                      </a:r>
                    </a:p>
                  </a:txBody>
                  <a:tcPr/>
                </a:tc>
                <a:tc>
                  <a:txBody>
                    <a:bodyPr/>
                    <a:lstStyle/>
                    <a:p>
                      <a:r>
                        <a:rPr lang="zh-CN" altLang="en-US" sz="1800" dirty="0">
                          <a:latin typeface="仿宋" panose="02010609060101010101" pitchFamily="49" charset="-122"/>
                          <a:ea typeface="仿宋" panose="02010609060101010101" pitchFamily="49" charset="-122"/>
                        </a:rPr>
                        <a:t>总分</a:t>
                      </a:r>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分。有应急救援总结评估报告的，得</a:t>
                      </a:r>
                      <a:r>
                        <a:rPr lang="en-US" altLang="zh-CN" sz="1800" dirty="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a:t>
                      </a:r>
                    </a:p>
                  </a:txBody>
                  <a:tcPr/>
                </a:tc>
                <a:extLst>
                  <a:ext uri="{0D108BD9-81ED-4DB2-BD59-A6C34878D82A}">
                    <a16:rowId xmlns:a16="http://schemas.microsoft.com/office/drawing/2014/main" val="725760371"/>
                  </a:ext>
                </a:extLst>
              </a:tr>
            </a:tbl>
          </a:graphicData>
        </a:graphic>
      </p:graphicFrame>
      <p:sp>
        <p:nvSpPr>
          <p:cNvPr id="4" name="标题 2"/>
          <p:cNvSpPr txBox="1">
            <a:spLocks/>
          </p:cNvSpPr>
          <p:nvPr/>
        </p:nvSpPr>
        <p:spPr bwMode="auto">
          <a:xfrm>
            <a:off x="324679" y="45640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10</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）应急处置 </a:t>
            </a:r>
            <a:r>
              <a:rPr kumimoji="0" lang="en-US" altLang="zh-CN" sz="2400" b="1" i="0" u="none" strike="noStrike" kern="0" cap="none" spc="0" normalizeH="0" baseline="0" noProof="0" dirty="0">
                <a:ln>
                  <a:noFill/>
                </a:ln>
                <a:solidFill>
                  <a:schemeClr val="bg1"/>
                </a:solidFill>
                <a:effectLst/>
                <a:uLnTx/>
                <a:uFillTx/>
                <a:latin typeface="+mn-ea"/>
                <a:ea typeface="+mn-ea"/>
                <a:cs typeface="+mn-cs"/>
              </a:rPr>
              <a:t>5</a:t>
            </a:r>
            <a:r>
              <a:rPr kumimoji="0" lang="zh-CN" altLang="en-US" sz="2400" b="1" i="0" u="none" strike="noStrike" kern="0" cap="none" spc="0" normalizeH="0" baseline="0" noProof="0" dirty="0">
                <a:ln>
                  <a:noFill/>
                </a:ln>
                <a:solidFill>
                  <a:schemeClr val="bg1"/>
                </a:solidFill>
                <a:effectLst/>
                <a:uLnTx/>
                <a:uFillTx/>
                <a:latin typeface="+mn-ea"/>
                <a:ea typeface="+mn-ea"/>
                <a:cs typeface="+mn-cs"/>
              </a:rPr>
              <a:t>分</a:t>
            </a:r>
          </a:p>
        </p:txBody>
      </p:sp>
      <p:sp>
        <p:nvSpPr>
          <p:cNvPr id="2" name="矩形 1">
            <a:extLst>
              <a:ext uri="{FF2B5EF4-FFF2-40B4-BE49-F238E27FC236}">
                <a16:creationId xmlns:a16="http://schemas.microsoft.com/office/drawing/2014/main" id="{2814DFCC-F5E3-4534-880E-D8ED7AF31014}"/>
              </a:ext>
            </a:extLst>
          </p:cNvPr>
          <p:cNvSpPr/>
          <p:nvPr/>
        </p:nvSpPr>
        <p:spPr>
          <a:xfrm>
            <a:off x="579354" y="5726336"/>
            <a:ext cx="7942096"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dirty="0">
                <a:solidFill>
                  <a:srgbClr val="000000"/>
                </a:solidFill>
                <a:latin typeface="+mn-ea"/>
              </a:rPr>
              <a:t>第四十条  生产安全事故应急处置和应急救援结束后，事故发生单位应当对应急预案实施情况进行总结评估。</a:t>
            </a:r>
            <a:endParaRPr lang="zh-CN" altLang="en-US" dirty="0">
              <a:latin typeface="+mn-ea"/>
            </a:endParaRPr>
          </a:p>
        </p:txBody>
      </p:sp>
      <p:sp>
        <p:nvSpPr>
          <p:cNvPr id="5" name="矩形 4">
            <a:extLst>
              <a:ext uri="{FF2B5EF4-FFF2-40B4-BE49-F238E27FC236}">
                <a16:creationId xmlns:a16="http://schemas.microsoft.com/office/drawing/2014/main" id="{EC916801-2CF4-4628-9265-2DB22B09B33E}"/>
              </a:ext>
            </a:extLst>
          </p:cNvPr>
          <p:cNvSpPr/>
          <p:nvPr/>
        </p:nvSpPr>
        <p:spPr>
          <a:xfrm>
            <a:off x="357507" y="5321197"/>
            <a:ext cx="8562813" cy="369332"/>
          </a:xfrm>
          <a:prstGeom prst="rect">
            <a:avLst/>
          </a:prstGeom>
        </p:spPr>
        <p:txBody>
          <a:bodyPr wrap="square">
            <a:spAutoFit/>
          </a:bodyPr>
          <a:lstStyle/>
          <a:p>
            <a:r>
              <a:rPr lang="en-US" altLang="zh-CN" b="1" dirty="0">
                <a:solidFill>
                  <a:srgbClr val="C00000"/>
                </a:solidFill>
              </a:rPr>
              <a:t>《</a:t>
            </a:r>
            <a:r>
              <a:rPr lang="zh-CN" altLang="en-US" b="1" dirty="0">
                <a:solidFill>
                  <a:srgbClr val="C00000"/>
                </a:solidFill>
              </a:rPr>
              <a:t>生产安全事故应急预案管理办法</a:t>
            </a:r>
            <a:r>
              <a:rPr lang="en-US" altLang="zh-CN" b="1" dirty="0">
                <a:solidFill>
                  <a:srgbClr val="C00000"/>
                </a:solidFill>
              </a:rPr>
              <a:t>》</a:t>
            </a:r>
            <a:r>
              <a:rPr lang="zh-CN" altLang="en-US" b="1" dirty="0">
                <a:solidFill>
                  <a:srgbClr val="C00000"/>
                </a:solidFill>
              </a:rPr>
              <a:t>（国家安监总局 第</a:t>
            </a:r>
            <a:r>
              <a:rPr lang="en-US" altLang="zh-CN" b="1" dirty="0">
                <a:solidFill>
                  <a:srgbClr val="C00000"/>
                </a:solidFill>
              </a:rPr>
              <a:t>88</a:t>
            </a:r>
            <a:r>
              <a:rPr lang="zh-CN" altLang="en-US" b="1" dirty="0">
                <a:solidFill>
                  <a:srgbClr val="C00000"/>
                </a:solidFill>
              </a:rPr>
              <a:t>号令）</a:t>
            </a:r>
            <a:endParaRPr lang="zh-CN" altLang="en-US" dirty="0">
              <a:solidFill>
                <a:srgbClr val="C00000"/>
              </a:solidFill>
            </a:endParaRPr>
          </a:p>
        </p:txBody>
      </p:sp>
    </p:spTree>
    <p:extLst>
      <p:ext uri="{BB962C8B-B14F-4D97-AF65-F5344CB8AC3E}">
        <p14:creationId xmlns:p14="http://schemas.microsoft.com/office/powerpoint/2010/main" val="3677654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1" name="直接连接符 20"/>
          <p:cNvCxnSpPr/>
          <p:nvPr/>
        </p:nvCxnSpPr>
        <p:spPr>
          <a:xfrm flipV="1">
            <a:off x="2445599" y="3144787"/>
            <a:ext cx="648072" cy="6480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659461" y="2678900"/>
            <a:ext cx="72008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2162629"/>
            <a:ext cx="9144000" cy="3556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8">
              <a:defRPr/>
            </a:pPr>
            <a:r>
              <a:rPr kumimoji="1" lang="zh-CN" altLang="en-US" sz="2400" b="1" dirty="0">
                <a:solidFill>
                  <a:srgbClr val="C00000"/>
                </a:solidFill>
                <a:latin typeface="华文细黑" panose="02010600040101010101" pitchFamily="2" charset="-122"/>
                <a:ea typeface="楷体_GB2312" pitchFamily="49" charset="-122"/>
              </a:rPr>
              <a:t>        </a:t>
            </a:r>
            <a:r>
              <a:rPr kumimoji="1" lang="zh-CN" altLang="en-US" sz="2400" b="1" dirty="0">
                <a:solidFill>
                  <a:srgbClr val="C00000"/>
                </a:solidFill>
                <a:latin typeface="华文细黑" panose="02010600040101010101" pitchFamily="2" charset="-122"/>
                <a:ea typeface="华文细黑" panose="02010600040101010101" pitchFamily="2" charset="-122"/>
              </a:rPr>
              <a:t>有限空间作业，涉及多个行业、多重领域，作业环境复杂、不确定危险因素较多、施救非常困难，容易发生群死群伤的重特大事故，各地、各有关行业、单位要高度重视。</a:t>
            </a:r>
            <a:endParaRPr kumimoji="1" lang="en-US" altLang="zh-CN" sz="2400" b="1" dirty="0">
              <a:solidFill>
                <a:srgbClr val="C00000"/>
              </a:solidFill>
              <a:latin typeface="华文细黑" panose="02010600040101010101" pitchFamily="2" charset="-122"/>
              <a:ea typeface="华文细黑" panose="02010600040101010101" pitchFamily="2" charset="-122"/>
            </a:endParaRPr>
          </a:p>
          <a:p>
            <a:pPr lvl="0" defTabSz="914378">
              <a:defRPr/>
            </a:pPr>
            <a:r>
              <a:rPr kumimoji="1" lang="en-US" altLang="zh-CN" sz="2400" b="1" dirty="0">
                <a:solidFill>
                  <a:srgbClr val="C00000"/>
                </a:solidFill>
                <a:latin typeface="华文细黑" panose="02010600040101010101" pitchFamily="2" charset="-122"/>
                <a:ea typeface="华文细黑" panose="02010600040101010101" pitchFamily="2" charset="-122"/>
              </a:rPr>
              <a:t>       </a:t>
            </a:r>
            <a:r>
              <a:rPr kumimoji="1" lang="zh-CN" altLang="en-US" sz="2400" b="1" dirty="0">
                <a:solidFill>
                  <a:srgbClr val="C00000"/>
                </a:solidFill>
                <a:latin typeface="华文细黑" panose="02010600040101010101" pitchFamily="2" charset="-122"/>
                <a:ea typeface="华文细黑" panose="02010600040101010101" pitchFamily="2" charset="-122"/>
              </a:rPr>
              <a:t>企业及一线工作人员，应时刻做好应急准备，切实采取科学的应急措施，一方面努力避免有限空间作业事故的发生，另一方面在事故发生时避免灾难的扩大、做好应急救援工作，最大限度的确保作业人员生命安全。 </a:t>
            </a:r>
            <a:endParaRPr kumimoji="0" lang="zh-CN" altLang="en-US" sz="2400" b="1" i="0" u="none" strike="noStrike" kern="0" cap="none" spc="0" normalizeH="0" baseline="0" noProof="0" dirty="0">
              <a:ln>
                <a:noFill/>
              </a:ln>
              <a:solidFill>
                <a:srgbClr val="C00000"/>
              </a:solidFill>
              <a:effectLst/>
              <a:uLnTx/>
              <a:uFillTx/>
              <a:latin typeface="Calibri"/>
              <a:ea typeface="宋体" panose="02010600030101010101" pitchFamily="2" charset="-122"/>
            </a:endParaRPr>
          </a:p>
        </p:txBody>
      </p:sp>
      <p:sp>
        <p:nvSpPr>
          <p:cNvPr id="4" name="文本框 3">
            <a:extLst>
              <a:ext uri="{FF2B5EF4-FFF2-40B4-BE49-F238E27FC236}">
                <a16:creationId xmlns:a16="http://schemas.microsoft.com/office/drawing/2014/main" id="{B18FD85D-F367-41F3-B70F-800D399FF0AA}"/>
              </a:ext>
            </a:extLst>
          </p:cNvPr>
          <p:cNvSpPr txBox="1"/>
          <p:nvPr/>
        </p:nvSpPr>
        <p:spPr>
          <a:xfrm>
            <a:off x="3093671" y="1086775"/>
            <a:ext cx="2713642" cy="584775"/>
          </a:xfrm>
          <a:prstGeom prst="rect">
            <a:avLst/>
          </a:prstGeom>
          <a:solidFill>
            <a:srgbClr val="EEECE1">
              <a:alpha val="14902"/>
            </a:srgbClr>
          </a:solidFill>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结 束 语</a:t>
            </a:r>
          </a:p>
        </p:txBody>
      </p:sp>
    </p:spTree>
    <p:extLst>
      <p:ext uri="{BB962C8B-B14F-4D97-AF65-F5344CB8AC3E}">
        <p14:creationId xmlns:p14="http://schemas.microsoft.com/office/powerpoint/2010/main" val="8222126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073426"/>
            <a:ext cx="9144000" cy="20713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椭圆 4"/>
          <p:cNvSpPr/>
          <p:nvPr/>
        </p:nvSpPr>
        <p:spPr>
          <a:xfrm>
            <a:off x="3203848" y="298309"/>
            <a:ext cx="2736304" cy="273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9" name="直接连接符 8"/>
          <p:cNvCxnSpPr/>
          <p:nvPr/>
        </p:nvCxnSpPr>
        <p:spPr>
          <a:xfrm flipV="1">
            <a:off x="5726291" y="539957"/>
            <a:ext cx="648072" cy="6480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5940152" y="206794"/>
            <a:ext cx="72008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45599" y="3144787"/>
            <a:ext cx="648072" cy="6480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659461" y="2678900"/>
            <a:ext cx="72008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5488" y="1838772"/>
            <a:ext cx="1233030" cy="584775"/>
          </a:xfrm>
          <a:prstGeom prst="rect">
            <a:avLst/>
          </a:prstGeom>
          <a:noFill/>
        </p:spPr>
        <p:txBody>
          <a:bodyPr wrap="none" rtlCol="0">
            <a:spAutoFit/>
          </a:bodyPr>
          <a:lstStyle/>
          <a:p>
            <a:pPr marL="0" marR="0" lvl="0" indent="0" algn="ctr" defTabSz="914378" eaLnBrk="1" fontAlgn="auto" latinLnBrk="0" hangingPunct="1">
              <a:lnSpc>
                <a:spcPct val="100000"/>
              </a:lnSpc>
              <a:spcBef>
                <a:spcPts val="0"/>
              </a:spcBef>
              <a:spcAft>
                <a:spcPts val="0"/>
              </a:spcAft>
              <a:buClrTx/>
              <a:buSzTx/>
              <a:buFontTx/>
              <a:buNone/>
              <a:tabLst/>
              <a:defRPr/>
            </a:pPr>
            <a:r>
              <a:rPr lang="zh-CN" altLang="en-US" sz="3200" kern="0" dirty="0">
                <a:ln w="18415" cmpd="sng">
                  <a:noFill/>
                  <a:prstDash val="solid"/>
                </a:ln>
                <a:solidFill>
                  <a:schemeClr val="bg1">
                    <a:lumMod val="50000"/>
                  </a:schemeClr>
                </a:solidFill>
                <a:effectLst>
                  <a:outerShdw blurRad="50800" dist="38100" dir="2700000" algn="tl" rotWithShape="0">
                    <a:prstClr val="black">
                      <a:alpha val="40000"/>
                    </a:prstClr>
                  </a:outerShdw>
                </a:effectLst>
                <a:latin typeface="Aharoni" pitchFamily="2" charset="-79"/>
                <a:ea typeface="Kozuka Gothic Pro L" pitchFamily="34" charset="-128"/>
                <a:cs typeface="Aharoni" pitchFamily="2" charset="-79"/>
              </a:rPr>
              <a:t>培  训</a:t>
            </a:r>
            <a:endParaRPr kumimoji="0" lang="zh-CN" altLang="en-US" sz="3200" b="0" i="0" u="none" strike="noStrike" kern="0" cap="none" spc="0" normalizeH="0" baseline="0" noProof="0" dirty="0">
              <a:ln w="18415" cmpd="sng">
                <a:noFill/>
                <a:prstDash val="solid"/>
              </a:ln>
              <a:solidFill>
                <a:schemeClr val="bg1">
                  <a:lumMod val="50000"/>
                </a:schemeClr>
              </a:solidFill>
              <a:effectLst>
                <a:outerShdw blurRad="50800" dist="38100" dir="2700000" algn="tl" rotWithShape="0">
                  <a:prstClr val="black">
                    <a:alpha val="40000"/>
                  </a:prstClr>
                </a:outerShdw>
              </a:effectLst>
              <a:uLnTx/>
              <a:uFillTx/>
              <a:latin typeface="Aharoni" pitchFamily="2" charset="-79"/>
              <a:ea typeface="Kozuka Gothic Pro L" pitchFamily="34" charset="-128"/>
              <a:cs typeface="Aharoni" pitchFamily="2" charset="-79"/>
            </a:endParaRPr>
          </a:p>
        </p:txBody>
      </p:sp>
      <p:sp>
        <p:nvSpPr>
          <p:cNvPr id="24" name="TextBox 23"/>
          <p:cNvSpPr txBox="1"/>
          <p:nvPr/>
        </p:nvSpPr>
        <p:spPr>
          <a:xfrm>
            <a:off x="3764726" y="322396"/>
            <a:ext cx="1710725" cy="830997"/>
          </a:xfrm>
          <a:prstGeom prst="rect">
            <a:avLst/>
          </a:prstGeom>
          <a:noFill/>
        </p:spPr>
        <p:txBody>
          <a:bodyPr wrap="none" rtlCol="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altLang="zh-CN" sz="4800" b="0" i="0" u="none" strike="noStrike" kern="0" cap="none" spc="300" normalizeH="0" baseline="0" noProof="0" dirty="0">
                <a:ln>
                  <a:noFill/>
                </a:ln>
                <a:solidFill>
                  <a:schemeClr val="bg1">
                    <a:lumMod val="50000"/>
                  </a:schemeClr>
                </a:solidFill>
                <a:effectLst>
                  <a:outerShdw blurRad="50800" dist="38100" dir="2700000" algn="tl" rotWithShape="0">
                    <a:prstClr val="black">
                      <a:alpha val="40000"/>
                    </a:prstClr>
                  </a:outerShdw>
                </a:effectLst>
                <a:uLnTx/>
                <a:uFillTx/>
                <a:latin typeface="Aharoni" pitchFamily="2" charset="-79"/>
                <a:ea typeface="Microsoft JhengHei" pitchFamily="34" charset="-120"/>
                <a:cs typeface="Aharoni" pitchFamily="2" charset="-79"/>
              </a:rPr>
              <a:t>2017</a:t>
            </a:r>
            <a:endParaRPr kumimoji="0" lang="zh-CN" altLang="en-US" sz="4800" b="0" i="0" u="none" strike="noStrike" kern="0" cap="none" spc="300" normalizeH="0" baseline="0" noProof="0" dirty="0">
              <a:ln>
                <a:noFill/>
              </a:ln>
              <a:solidFill>
                <a:schemeClr val="bg1">
                  <a:lumMod val="50000"/>
                </a:schemeClr>
              </a:solidFill>
              <a:effectLst>
                <a:outerShdw blurRad="50800" dist="38100" dir="2700000" algn="tl" rotWithShape="0">
                  <a:prstClr val="black">
                    <a:alpha val="40000"/>
                  </a:prstClr>
                </a:outerShdw>
              </a:effectLst>
              <a:uLnTx/>
              <a:uFillTx/>
              <a:latin typeface="Aharoni" pitchFamily="2" charset="-79"/>
              <a:ea typeface="Microsoft JhengHei" pitchFamily="34" charset="-120"/>
              <a:cs typeface="Aharoni" pitchFamily="2" charset="-79"/>
            </a:endParaRPr>
          </a:p>
        </p:txBody>
      </p:sp>
      <p:grpSp>
        <p:nvGrpSpPr>
          <p:cNvPr id="3" name="组合 2"/>
          <p:cNvGrpSpPr/>
          <p:nvPr/>
        </p:nvGrpSpPr>
        <p:grpSpPr>
          <a:xfrm>
            <a:off x="1501010" y="1149338"/>
            <a:ext cx="6702086" cy="584775"/>
            <a:chOff x="2441914" y="2911878"/>
            <a:chExt cx="6702086" cy="584775"/>
          </a:xfrm>
        </p:grpSpPr>
        <p:sp>
          <p:nvSpPr>
            <p:cNvPr id="27" name="平行四边形 26"/>
            <p:cNvSpPr/>
            <p:nvPr/>
          </p:nvSpPr>
          <p:spPr>
            <a:xfrm>
              <a:off x="2441914" y="2945703"/>
              <a:ext cx="6702086" cy="517122"/>
            </a:xfrm>
            <a:prstGeom prst="parallelogram">
              <a:avLst>
                <a:gd name="adj" fmla="val 41841"/>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TextBox 24"/>
            <p:cNvSpPr txBox="1"/>
            <p:nvPr/>
          </p:nvSpPr>
          <p:spPr>
            <a:xfrm>
              <a:off x="2611983" y="2911878"/>
              <a:ext cx="6468437" cy="584775"/>
            </a:xfrm>
            <a:prstGeom prst="rect">
              <a:avLst/>
            </a:prstGeom>
            <a:noFill/>
          </p:spPr>
          <p:txBody>
            <a:bodyPr wrap="none" rtlCol="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300" normalizeH="0" baseline="0" noProof="0" dirty="0">
                  <a:ln w="18415" cmpd="sng">
                    <a:noFill/>
                    <a:prstDash val="solid"/>
                  </a:ln>
                  <a:solidFill>
                    <a:schemeClr val="bg1"/>
                  </a:solidFill>
                  <a:effectLst/>
                  <a:uLnTx/>
                  <a:uFillTx/>
                  <a:latin typeface="微软雅黑" pitchFamily="34" charset="-122"/>
                  <a:ea typeface="微软雅黑" pitchFamily="34" charset="-122"/>
                </a:rPr>
                <a:t>安全生产应急管理示范试点工作</a:t>
              </a:r>
            </a:p>
          </p:txBody>
        </p:sp>
      </p:grpSp>
      <p:sp>
        <p:nvSpPr>
          <p:cNvPr id="31" name="平行四边形 30"/>
          <p:cNvSpPr/>
          <p:nvPr/>
        </p:nvSpPr>
        <p:spPr>
          <a:xfrm>
            <a:off x="6444207" y="1892200"/>
            <a:ext cx="216024" cy="200919"/>
          </a:xfrm>
          <a:prstGeom prst="parallelogram">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平行四边形 31"/>
          <p:cNvSpPr/>
          <p:nvPr/>
        </p:nvSpPr>
        <p:spPr>
          <a:xfrm>
            <a:off x="6158338" y="1892200"/>
            <a:ext cx="216024" cy="200919"/>
          </a:xfrm>
          <a:prstGeom prst="parallelogram">
            <a:avLst/>
          </a:prstGeom>
          <a:solidFill>
            <a:srgbClr val="35C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平行四边形 32"/>
          <p:cNvSpPr/>
          <p:nvPr/>
        </p:nvSpPr>
        <p:spPr>
          <a:xfrm>
            <a:off x="3379541" y="1798678"/>
            <a:ext cx="3280691" cy="45719"/>
          </a:xfrm>
          <a:prstGeom prst="parallelogram">
            <a:avLst/>
          </a:prstGeom>
          <a:solidFill>
            <a:srgbClr val="35C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椭圆 33"/>
          <p:cNvSpPr/>
          <p:nvPr/>
        </p:nvSpPr>
        <p:spPr>
          <a:xfrm>
            <a:off x="2831003" y="2927378"/>
            <a:ext cx="254191" cy="254191"/>
          </a:xfrm>
          <a:prstGeom prst="ellipse">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椭圆 34"/>
          <p:cNvSpPr/>
          <p:nvPr/>
        </p:nvSpPr>
        <p:spPr>
          <a:xfrm>
            <a:off x="2513022" y="2535547"/>
            <a:ext cx="98961" cy="98961"/>
          </a:xfrm>
          <a:prstGeom prst="ellipse">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椭圆 35"/>
          <p:cNvSpPr/>
          <p:nvPr/>
        </p:nvSpPr>
        <p:spPr>
          <a:xfrm>
            <a:off x="2652069" y="2757726"/>
            <a:ext cx="157653" cy="157653"/>
          </a:xfrm>
          <a:prstGeom prst="ellipse">
            <a:avLst/>
          </a:prstGeom>
          <a:solidFill>
            <a:srgbClr val="35C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椭圆 36"/>
          <p:cNvSpPr/>
          <p:nvPr/>
        </p:nvSpPr>
        <p:spPr>
          <a:xfrm>
            <a:off x="3219450" y="186714"/>
            <a:ext cx="2686049" cy="879672"/>
          </a:xfrm>
          <a:custGeom>
            <a:avLst/>
            <a:gdLst>
              <a:gd name="connsiteX0" fmla="*/ 0 w 2956655"/>
              <a:gd name="connsiteY0" fmla="*/ 1478328 h 2956655"/>
              <a:gd name="connsiteX1" fmla="*/ 1478328 w 2956655"/>
              <a:gd name="connsiteY1" fmla="*/ 0 h 2956655"/>
              <a:gd name="connsiteX2" fmla="*/ 2956656 w 2956655"/>
              <a:gd name="connsiteY2" fmla="*/ 1478328 h 2956655"/>
              <a:gd name="connsiteX3" fmla="*/ 1478328 w 2956655"/>
              <a:gd name="connsiteY3" fmla="*/ 2956656 h 2956655"/>
              <a:gd name="connsiteX4" fmla="*/ 0 w 2956655"/>
              <a:gd name="connsiteY4" fmla="*/ 1478328 h 2956655"/>
              <a:gd name="connsiteX0" fmla="*/ 113700 w 3070356"/>
              <a:gd name="connsiteY0" fmla="*/ 1489667 h 2967995"/>
              <a:gd name="connsiteX1" fmla="*/ 267006 w 3070356"/>
              <a:gd name="connsiteY1" fmla="*/ 841967 h 2967995"/>
              <a:gd name="connsiteX2" fmla="*/ 1592028 w 3070356"/>
              <a:gd name="connsiteY2" fmla="*/ 11339 h 2967995"/>
              <a:gd name="connsiteX3" fmla="*/ 3070356 w 3070356"/>
              <a:gd name="connsiteY3" fmla="*/ 1489667 h 2967995"/>
              <a:gd name="connsiteX4" fmla="*/ 1592028 w 3070356"/>
              <a:gd name="connsiteY4" fmla="*/ 2967995 h 2967995"/>
              <a:gd name="connsiteX5" fmla="*/ 113700 w 3070356"/>
              <a:gd name="connsiteY5" fmla="*/ 1489667 h 2967995"/>
              <a:gd name="connsiteX0" fmla="*/ 113700 w 3070356"/>
              <a:gd name="connsiteY0" fmla="*/ 1491370 h 2969698"/>
              <a:gd name="connsiteX1" fmla="*/ 267006 w 3070356"/>
              <a:gd name="connsiteY1" fmla="*/ 843670 h 2969698"/>
              <a:gd name="connsiteX2" fmla="*/ 1592028 w 3070356"/>
              <a:gd name="connsiteY2" fmla="*/ 13042 h 2969698"/>
              <a:gd name="connsiteX3" fmla="*/ 3070356 w 3070356"/>
              <a:gd name="connsiteY3" fmla="*/ 1491370 h 2969698"/>
              <a:gd name="connsiteX4" fmla="*/ 1592028 w 3070356"/>
              <a:gd name="connsiteY4" fmla="*/ 2969698 h 2969698"/>
              <a:gd name="connsiteX5" fmla="*/ 113700 w 3070356"/>
              <a:gd name="connsiteY5" fmla="*/ 1491370 h 2969698"/>
              <a:gd name="connsiteX0" fmla="*/ 113700 w 3070356"/>
              <a:gd name="connsiteY0" fmla="*/ 1472696 h 2951024"/>
              <a:gd name="connsiteX1" fmla="*/ 267006 w 3070356"/>
              <a:gd name="connsiteY1" fmla="*/ 824996 h 2951024"/>
              <a:gd name="connsiteX2" fmla="*/ 1639653 w 3070356"/>
              <a:gd name="connsiteY2" fmla="*/ 13418 h 2951024"/>
              <a:gd name="connsiteX3" fmla="*/ 3070356 w 3070356"/>
              <a:gd name="connsiteY3" fmla="*/ 1472696 h 2951024"/>
              <a:gd name="connsiteX4" fmla="*/ 1592028 w 3070356"/>
              <a:gd name="connsiteY4" fmla="*/ 2951024 h 2951024"/>
              <a:gd name="connsiteX5" fmla="*/ 113700 w 3070356"/>
              <a:gd name="connsiteY5" fmla="*/ 1472696 h 2951024"/>
              <a:gd name="connsiteX0" fmla="*/ 113700 w 3070356"/>
              <a:gd name="connsiteY0" fmla="*/ 1459560 h 2937888"/>
              <a:gd name="connsiteX1" fmla="*/ 267006 w 3070356"/>
              <a:gd name="connsiteY1" fmla="*/ 811860 h 2937888"/>
              <a:gd name="connsiteX2" fmla="*/ 1639653 w 3070356"/>
              <a:gd name="connsiteY2" fmla="*/ 282 h 2937888"/>
              <a:gd name="connsiteX3" fmla="*/ 3070356 w 3070356"/>
              <a:gd name="connsiteY3" fmla="*/ 1459560 h 2937888"/>
              <a:gd name="connsiteX4" fmla="*/ 1592028 w 3070356"/>
              <a:gd name="connsiteY4" fmla="*/ 2937888 h 2937888"/>
              <a:gd name="connsiteX5" fmla="*/ 113700 w 3070356"/>
              <a:gd name="connsiteY5" fmla="*/ 1459560 h 2937888"/>
              <a:gd name="connsiteX0" fmla="*/ 113700 w 3070356"/>
              <a:gd name="connsiteY0" fmla="*/ 1459978 h 2938306"/>
              <a:gd name="connsiteX1" fmla="*/ 267006 w 3070356"/>
              <a:gd name="connsiteY1" fmla="*/ 812278 h 2938306"/>
              <a:gd name="connsiteX2" fmla="*/ 1639653 w 3070356"/>
              <a:gd name="connsiteY2" fmla="*/ 700 h 2938306"/>
              <a:gd name="connsiteX3" fmla="*/ 3070356 w 3070356"/>
              <a:gd name="connsiteY3" fmla="*/ 1459978 h 2938306"/>
              <a:gd name="connsiteX4" fmla="*/ 1592028 w 3070356"/>
              <a:gd name="connsiteY4" fmla="*/ 2938306 h 2938306"/>
              <a:gd name="connsiteX5" fmla="*/ 113700 w 3070356"/>
              <a:gd name="connsiteY5" fmla="*/ 1459978 h 2938306"/>
              <a:gd name="connsiteX0" fmla="*/ 113700 w 3070356"/>
              <a:gd name="connsiteY0" fmla="*/ 1459978 h 2938306"/>
              <a:gd name="connsiteX1" fmla="*/ 267006 w 3070356"/>
              <a:gd name="connsiteY1" fmla="*/ 812278 h 2938306"/>
              <a:gd name="connsiteX2" fmla="*/ 1639653 w 3070356"/>
              <a:gd name="connsiteY2" fmla="*/ 700 h 2938306"/>
              <a:gd name="connsiteX3" fmla="*/ 3070356 w 3070356"/>
              <a:gd name="connsiteY3" fmla="*/ 1459978 h 2938306"/>
              <a:gd name="connsiteX4" fmla="*/ 1592028 w 3070356"/>
              <a:gd name="connsiteY4" fmla="*/ 2938306 h 2938306"/>
              <a:gd name="connsiteX5" fmla="*/ 205140 w 3070356"/>
              <a:gd name="connsiteY5" fmla="*/ 1551418 h 2938306"/>
              <a:gd name="connsiteX0" fmla="*/ 70330 w 2873680"/>
              <a:gd name="connsiteY0" fmla="*/ 812278 h 2938306"/>
              <a:gd name="connsiteX1" fmla="*/ 1442977 w 2873680"/>
              <a:gd name="connsiteY1" fmla="*/ 700 h 2938306"/>
              <a:gd name="connsiteX2" fmla="*/ 2873680 w 2873680"/>
              <a:gd name="connsiteY2" fmla="*/ 1459978 h 2938306"/>
              <a:gd name="connsiteX3" fmla="*/ 1395352 w 2873680"/>
              <a:gd name="connsiteY3" fmla="*/ 2938306 h 2938306"/>
              <a:gd name="connsiteX4" fmla="*/ 8464 w 2873680"/>
              <a:gd name="connsiteY4" fmla="*/ 1551418 h 2938306"/>
              <a:gd name="connsiteX0" fmla="*/ 0 w 2803350"/>
              <a:gd name="connsiteY0" fmla="*/ 812278 h 2938306"/>
              <a:gd name="connsiteX1" fmla="*/ 1372647 w 2803350"/>
              <a:gd name="connsiteY1" fmla="*/ 700 h 2938306"/>
              <a:gd name="connsiteX2" fmla="*/ 2803350 w 2803350"/>
              <a:gd name="connsiteY2" fmla="*/ 1459978 h 2938306"/>
              <a:gd name="connsiteX3" fmla="*/ 1325022 w 2803350"/>
              <a:gd name="connsiteY3" fmla="*/ 2938306 h 2938306"/>
              <a:gd name="connsiteX0" fmla="*/ 0 w 2803350"/>
              <a:gd name="connsiteY0" fmla="*/ 812278 h 1459978"/>
              <a:gd name="connsiteX1" fmla="*/ 1372647 w 2803350"/>
              <a:gd name="connsiteY1" fmla="*/ 700 h 1459978"/>
              <a:gd name="connsiteX2" fmla="*/ 2803350 w 2803350"/>
              <a:gd name="connsiteY2" fmla="*/ 1459978 h 1459978"/>
              <a:gd name="connsiteX0" fmla="*/ 0 w 2803350"/>
              <a:gd name="connsiteY0" fmla="*/ 812278 h 1459978"/>
              <a:gd name="connsiteX1" fmla="*/ 1372647 w 2803350"/>
              <a:gd name="connsiteY1" fmla="*/ 700 h 1459978"/>
              <a:gd name="connsiteX2" fmla="*/ 2803350 w 2803350"/>
              <a:gd name="connsiteY2" fmla="*/ 1459978 h 1459978"/>
              <a:gd name="connsiteX0" fmla="*/ 0 w 2816130"/>
              <a:gd name="connsiteY0" fmla="*/ 811578 h 1459278"/>
              <a:gd name="connsiteX1" fmla="*/ 1372647 w 2816130"/>
              <a:gd name="connsiteY1" fmla="*/ 0 h 1459278"/>
              <a:gd name="connsiteX2" fmla="*/ 2666999 w 2816130"/>
              <a:gd name="connsiteY2" fmla="*/ 849678 h 1459278"/>
              <a:gd name="connsiteX3" fmla="*/ 2803350 w 2816130"/>
              <a:gd name="connsiteY3" fmla="*/ 1459278 h 1459278"/>
              <a:gd name="connsiteX0" fmla="*/ 0 w 2816130"/>
              <a:gd name="connsiteY0" fmla="*/ 811578 h 1459278"/>
              <a:gd name="connsiteX1" fmla="*/ 1372647 w 2816130"/>
              <a:gd name="connsiteY1" fmla="*/ 0 h 1459278"/>
              <a:gd name="connsiteX2" fmla="*/ 2666999 w 2816130"/>
              <a:gd name="connsiteY2" fmla="*/ 849678 h 1459278"/>
              <a:gd name="connsiteX3" fmla="*/ 2803350 w 2816130"/>
              <a:gd name="connsiteY3" fmla="*/ 1459278 h 1459278"/>
              <a:gd name="connsiteX0" fmla="*/ 0 w 2666999"/>
              <a:gd name="connsiteY0" fmla="*/ 811578 h 849678"/>
              <a:gd name="connsiteX1" fmla="*/ 1372647 w 2666999"/>
              <a:gd name="connsiteY1" fmla="*/ 0 h 849678"/>
              <a:gd name="connsiteX2" fmla="*/ 2666999 w 2666999"/>
              <a:gd name="connsiteY2" fmla="*/ 849678 h 849678"/>
              <a:gd name="connsiteX0" fmla="*/ 0 w 2666999"/>
              <a:gd name="connsiteY0" fmla="*/ 811578 h 849678"/>
              <a:gd name="connsiteX1" fmla="*/ 1372647 w 2666999"/>
              <a:gd name="connsiteY1" fmla="*/ 0 h 849678"/>
              <a:gd name="connsiteX2" fmla="*/ 2666999 w 2666999"/>
              <a:gd name="connsiteY2" fmla="*/ 849678 h 849678"/>
              <a:gd name="connsiteX0" fmla="*/ 0 w 2666999"/>
              <a:gd name="connsiteY0" fmla="*/ 811598 h 849698"/>
              <a:gd name="connsiteX1" fmla="*/ 1372647 w 2666999"/>
              <a:gd name="connsiteY1" fmla="*/ 20 h 849698"/>
              <a:gd name="connsiteX2" fmla="*/ 2666999 w 2666999"/>
              <a:gd name="connsiteY2" fmla="*/ 849698 h 849698"/>
              <a:gd name="connsiteX0" fmla="*/ 0 w 2666999"/>
              <a:gd name="connsiteY0" fmla="*/ 811598 h 849698"/>
              <a:gd name="connsiteX1" fmla="*/ 1372647 w 2666999"/>
              <a:gd name="connsiteY1" fmla="*/ 20 h 849698"/>
              <a:gd name="connsiteX2" fmla="*/ 2666999 w 2666999"/>
              <a:gd name="connsiteY2" fmla="*/ 849698 h 849698"/>
              <a:gd name="connsiteX0" fmla="*/ 0 w 2666999"/>
              <a:gd name="connsiteY0" fmla="*/ 811591 h 849691"/>
              <a:gd name="connsiteX1" fmla="*/ 1372647 w 2666999"/>
              <a:gd name="connsiteY1" fmla="*/ 13 h 849691"/>
              <a:gd name="connsiteX2" fmla="*/ 2666999 w 2666999"/>
              <a:gd name="connsiteY2" fmla="*/ 849691 h 849691"/>
              <a:gd name="connsiteX0" fmla="*/ 0 w 2666999"/>
              <a:gd name="connsiteY0" fmla="*/ 811591 h 849691"/>
              <a:gd name="connsiteX1" fmla="*/ 1372647 w 2666999"/>
              <a:gd name="connsiteY1" fmla="*/ 13 h 849691"/>
              <a:gd name="connsiteX2" fmla="*/ 2666999 w 2666999"/>
              <a:gd name="connsiteY2" fmla="*/ 849691 h 849691"/>
              <a:gd name="connsiteX0" fmla="*/ 0 w 2666999"/>
              <a:gd name="connsiteY0" fmla="*/ 811591 h 849691"/>
              <a:gd name="connsiteX1" fmla="*/ 1372647 w 2666999"/>
              <a:gd name="connsiteY1" fmla="*/ 13 h 849691"/>
              <a:gd name="connsiteX2" fmla="*/ 2666999 w 2666999"/>
              <a:gd name="connsiteY2" fmla="*/ 849691 h 849691"/>
              <a:gd name="connsiteX0" fmla="*/ 0 w 2686049"/>
              <a:gd name="connsiteY0" fmla="*/ 859207 h 859207"/>
              <a:gd name="connsiteX1" fmla="*/ 1391697 w 2686049"/>
              <a:gd name="connsiteY1" fmla="*/ 4 h 859207"/>
              <a:gd name="connsiteX2" fmla="*/ 2686049 w 2686049"/>
              <a:gd name="connsiteY2" fmla="*/ 849682 h 859207"/>
              <a:gd name="connsiteX0" fmla="*/ 0 w 2686049"/>
              <a:gd name="connsiteY0" fmla="*/ 859207 h 859207"/>
              <a:gd name="connsiteX1" fmla="*/ 1391697 w 2686049"/>
              <a:gd name="connsiteY1" fmla="*/ 4 h 859207"/>
              <a:gd name="connsiteX2" fmla="*/ 2686049 w 2686049"/>
              <a:gd name="connsiteY2" fmla="*/ 849682 h 859207"/>
              <a:gd name="connsiteX0" fmla="*/ 0 w 2686049"/>
              <a:gd name="connsiteY0" fmla="*/ 859386 h 859386"/>
              <a:gd name="connsiteX1" fmla="*/ 1391697 w 2686049"/>
              <a:gd name="connsiteY1" fmla="*/ 183 h 859386"/>
              <a:gd name="connsiteX2" fmla="*/ 2686049 w 2686049"/>
              <a:gd name="connsiteY2" fmla="*/ 849861 h 859386"/>
              <a:gd name="connsiteX0" fmla="*/ 0 w 2686049"/>
              <a:gd name="connsiteY0" fmla="*/ 859386 h 859386"/>
              <a:gd name="connsiteX1" fmla="*/ 1391697 w 2686049"/>
              <a:gd name="connsiteY1" fmla="*/ 183 h 859386"/>
              <a:gd name="connsiteX2" fmla="*/ 2686049 w 2686049"/>
              <a:gd name="connsiteY2" fmla="*/ 849861 h 859386"/>
              <a:gd name="connsiteX0" fmla="*/ 0 w 2686049"/>
              <a:gd name="connsiteY0" fmla="*/ 986326 h 986326"/>
              <a:gd name="connsiteX1" fmla="*/ 1366297 w 2686049"/>
              <a:gd name="connsiteY1" fmla="*/ 123 h 986326"/>
              <a:gd name="connsiteX2" fmla="*/ 2686049 w 2686049"/>
              <a:gd name="connsiteY2" fmla="*/ 976801 h 986326"/>
              <a:gd name="connsiteX0" fmla="*/ 0 w 2686049"/>
              <a:gd name="connsiteY0" fmla="*/ 878424 h 878424"/>
              <a:gd name="connsiteX1" fmla="*/ 1353597 w 2686049"/>
              <a:gd name="connsiteY1" fmla="*/ 171 h 878424"/>
              <a:gd name="connsiteX2" fmla="*/ 2686049 w 2686049"/>
              <a:gd name="connsiteY2" fmla="*/ 868899 h 878424"/>
              <a:gd name="connsiteX0" fmla="*/ 0 w 2686049"/>
              <a:gd name="connsiteY0" fmla="*/ 879672 h 879672"/>
              <a:gd name="connsiteX1" fmla="*/ 1353597 w 2686049"/>
              <a:gd name="connsiteY1" fmla="*/ 1419 h 879672"/>
              <a:gd name="connsiteX2" fmla="*/ 2686049 w 2686049"/>
              <a:gd name="connsiteY2" fmla="*/ 870147 h 879672"/>
            </a:gdLst>
            <a:ahLst/>
            <a:cxnLst>
              <a:cxn ang="0">
                <a:pos x="connsiteX0" y="connsiteY0"/>
              </a:cxn>
              <a:cxn ang="0">
                <a:pos x="connsiteX1" y="connsiteY1"/>
              </a:cxn>
              <a:cxn ang="0">
                <a:pos x="connsiteX2" y="connsiteY2"/>
              </a:cxn>
            </a:cxnLst>
            <a:rect l="l" t="t" r="r" b="b"/>
            <a:pathLst>
              <a:path w="2686049" h="879672">
                <a:moveTo>
                  <a:pt x="0" y="879672"/>
                </a:moveTo>
                <a:cubicBezTo>
                  <a:pt x="274963" y="261809"/>
                  <a:pt x="782097" y="31581"/>
                  <a:pt x="1353597" y="1419"/>
                </a:cubicBezTo>
                <a:cubicBezTo>
                  <a:pt x="1925097" y="-28743"/>
                  <a:pt x="2495224" y="426909"/>
                  <a:pt x="2686049" y="870147"/>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椭圆 37"/>
          <p:cNvSpPr/>
          <p:nvPr/>
        </p:nvSpPr>
        <p:spPr>
          <a:xfrm>
            <a:off x="4563522" y="1285461"/>
            <a:ext cx="1490077" cy="1859328"/>
          </a:xfrm>
          <a:custGeom>
            <a:avLst/>
            <a:gdLst>
              <a:gd name="connsiteX0" fmla="*/ 0 w 2956655"/>
              <a:gd name="connsiteY0" fmla="*/ 1478328 h 2956655"/>
              <a:gd name="connsiteX1" fmla="*/ 1478328 w 2956655"/>
              <a:gd name="connsiteY1" fmla="*/ 0 h 2956655"/>
              <a:gd name="connsiteX2" fmla="*/ 2956656 w 2956655"/>
              <a:gd name="connsiteY2" fmla="*/ 1478328 h 2956655"/>
              <a:gd name="connsiteX3" fmla="*/ 1478328 w 2956655"/>
              <a:gd name="connsiteY3" fmla="*/ 2956656 h 2956655"/>
              <a:gd name="connsiteX4" fmla="*/ 0 w 2956655"/>
              <a:gd name="connsiteY4" fmla="*/ 1478328 h 2956655"/>
              <a:gd name="connsiteX0" fmla="*/ 0 w 3084384"/>
              <a:gd name="connsiteY0" fmla="*/ 1486580 h 2964908"/>
              <a:gd name="connsiteX1" fmla="*/ 1478328 w 3084384"/>
              <a:gd name="connsiteY1" fmla="*/ 8252 h 2964908"/>
              <a:gd name="connsiteX2" fmla="*/ 2839356 w 3084384"/>
              <a:gd name="connsiteY2" fmla="*/ 915081 h 2964908"/>
              <a:gd name="connsiteX3" fmla="*/ 2956656 w 3084384"/>
              <a:gd name="connsiteY3" fmla="*/ 1486580 h 2964908"/>
              <a:gd name="connsiteX4" fmla="*/ 1478328 w 3084384"/>
              <a:gd name="connsiteY4" fmla="*/ 2964908 h 2964908"/>
              <a:gd name="connsiteX5" fmla="*/ 0 w 3084384"/>
              <a:gd name="connsiteY5" fmla="*/ 1486580 h 2964908"/>
              <a:gd name="connsiteX0" fmla="*/ 1478328 w 3084384"/>
              <a:gd name="connsiteY0" fmla="*/ 8252 h 2964908"/>
              <a:gd name="connsiteX1" fmla="*/ 2839356 w 3084384"/>
              <a:gd name="connsiteY1" fmla="*/ 915081 h 2964908"/>
              <a:gd name="connsiteX2" fmla="*/ 2956656 w 3084384"/>
              <a:gd name="connsiteY2" fmla="*/ 1486580 h 2964908"/>
              <a:gd name="connsiteX3" fmla="*/ 1478328 w 3084384"/>
              <a:gd name="connsiteY3" fmla="*/ 2964908 h 2964908"/>
              <a:gd name="connsiteX4" fmla="*/ 0 w 3084384"/>
              <a:gd name="connsiteY4" fmla="*/ 1486580 h 2964908"/>
              <a:gd name="connsiteX5" fmla="*/ 1569768 w 3084384"/>
              <a:gd name="connsiteY5" fmla="*/ 99692 h 2964908"/>
              <a:gd name="connsiteX0" fmla="*/ 2839356 w 3084384"/>
              <a:gd name="connsiteY0" fmla="*/ 823853 h 2873680"/>
              <a:gd name="connsiteX1" fmla="*/ 2956656 w 3084384"/>
              <a:gd name="connsiteY1" fmla="*/ 1395352 h 2873680"/>
              <a:gd name="connsiteX2" fmla="*/ 1478328 w 3084384"/>
              <a:gd name="connsiteY2" fmla="*/ 2873680 h 2873680"/>
              <a:gd name="connsiteX3" fmla="*/ 0 w 3084384"/>
              <a:gd name="connsiteY3" fmla="*/ 1395352 h 2873680"/>
              <a:gd name="connsiteX4" fmla="*/ 1569768 w 3084384"/>
              <a:gd name="connsiteY4" fmla="*/ 8464 h 2873680"/>
              <a:gd name="connsiteX0" fmla="*/ 2839356 w 3084384"/>
              <a:gd name="connsiteY0" fmla="*/ 0 h 2049827"/>
              <a:gd name="connsiteX1" fmla="*/ 2956656 w 3084384"/>
              <a:gd name="connsiteY1" fmla="*/ 571499 h 2049827"/>
              <a:gd name="connsiteX2" fmla="*/ 1478328 w 3084384"/>
              <a:gd name="connsiteY2" fmla="*/ 2049827 h 2049827"/>
              <a:gd name="connsiteX3" fmla="*/ 0 w 3084384"/>
              <a:gd name="connsiteY3" fmla="*/ 571499 h 2049827"/>
              <a:gd name="connsiteX0" fmla="*/ 1361028 w 1606056"/>
              <a:gd name="connsiteY0" fmla="*/ 0 h 2049827"/>
              <a:gd name="connsiteX1" fmla="*/ 1478328 w 1606056"/>
              <a:gd name="connsiteY1" fmla="*/ 571499 h 2049827"/>
              <a:gd name="connsiteX2" fmla="*/ 0 w 1606056"/>
              <a:gd name="connsiteY2" fmla="*/ 2049827 h 2049827"/>
              <a:gd name="connsiteX0" fmla="*/ 1361028 w 1606056"/>
              <a:gd name="connsiteY0" fmla="*/ 0 h 2049827"/>
              <a:gd name="connsiteX1" fmla="*/ 1478328 w 1606056"/>
              <a:gd name="connsiteY1" fmla="*/ 571499 h 2049827"/>
              <a:gd name="connsiteX2" fmla="*/ 0 w 1606056"/>
              <a:gd name="connsiteY2" fmla="*/ 2049827 h 2049827"/>
              <a:gd name="connsiteX0" fmla="*/ 1361028 w 1514990"/>
              <a:gd name="connsiteY0" fmla="*/ 0 h 2049827"/>
              <a:gd name="connsiteX1" fmla="*/ 1478328 w 1514990"/>
              <a:gd name="connsiteY1" fmla="*/ 571499 h 2049827"/>
              <a:gd name="connsiteX2" fmla="*/ 0 w 1514990"/>
              <a:gd name="connsiteY2" fmla="*/ 2049827 h 2049827"/>
              <a:gd name="connsiteX0" fmla="*/ 1361028 w 1480211"/>
              <a:gd name="connsiteY0" fmla="*/ 0 h 2049827"/>
              <a:gd name="connsiteX1" fmla="*/ 1478328 w 1480211"/>
              <a:gd name="connsiteY1" fmla="*/ 571499 h 2049827"/>
              <a:gd name="connsiteX2" fmla="*/ 0 w 1480211"/>
              <a:gd name="connsiteY2" fmla="*/ 2049827 h 2049827"/>
              <a:gd name="connsiteX0" fmla="*/ 1437228 w 1503469"/>
              <a:gd name="connsiteY0" fmla="*/ 0 h 1811702"/>
              <a:gd name="connsiteX1" fmla="*/ 1478328 w 1503469"/>
              <a:gd name="connsiteY1" fmla="*/ 333374 h 1811702"/>
              <a:gd name="connsiteX2" fmla="*/ 0 w 1503469"/>
              <a:gd name="connsiteY2" fmla="*/ 1811702 h 1811702"/>
              <a:gd name="connsiteX0" fmla="*/ 1437228 w 1480575"/>
              <a:gd name="connsiteY0" fmla="*/ 0 h 1811702"/>
              <a:gd name="connsiteX1" fmla="*/ 1478328 w 1480575"/>
              <a:gd name="connsiteY1" fmla="*/ 333374 h 1811702"/>
              <a:gd name="connsiteX2" fmla="*/ 0 w 1480575"/>
              <a:gd name="connsiteY2" fmla="*/ 1811702 h 1811702"/>
              <a:gd name="connsiteX0" fmla="*/ 1478328 w 1478328"/>
              <a:gd name="connsiteY0" fmla="*/ 0 h 1478328"/>
              <a:gd name="connsiteX1" fmla="*/ 0 w 1478328"/>
              <a:gd name="connsiteY1" fmla="*/ 1478328 h 1478328"/>
              <a:gd name="connsiteX0" fmla="*/ 1459278 w 1459278"/>
              <a:gd name="connsiteY0" fmla="*/ 0 h 1859328"/>
              <a:gd name="connsiteX1" fmla="*/ 0 w 1459278"/>
              <a:gd name="connsiteY1" fmla="*/ 1859328 h 1859328"/>
              <a:gd name="connsiteX0" fmla="*/ 1459278 w 1480606"/>
              <a:gd name="connsiteY0" fmla="*/ 0 h 1859328"/>
              <a:gd name="connsiteX1" fmla="*/ 0 w 1480606"/>
              <a:gd name="connsiteY1" fmla="*/ 1859328 h 1859328"/>
              <a:gd name="connsiteX0" fmla="*/ 1430703 w 1452677"/>
              <a:gd name="connsiteY0" fmla="*/ 0 h 1859328"/>
              <a:gd name="connsiteX1" fmla="*/ 0 w 1452677"/>
              <a:gd name="connsiteY1" fmla="*/ 1859328 h 1859328"/>
              <a:gd name="connsiteX0" fmla="*/ 1430703 w 1455835"/>
              <a:gd name="connsiteY0" fmla="*/ 0 h 1859328"/>
              <a:gd name="connsiteX1" fmla="*/ 0 w 1455835"/>
              <a:gd name="connsiteY1" fmla="*/ 1859328 h 1859328"/>
              <a:gd name="connsiteX0" fmla="*/ 1430703 w 1460723"/>
              <a:gd name="connsiteY0" fmla="*/ 0 h 1859328"/>
              <a:gd name="connsiteX1" fmla="*/ 0 w 1460723"/>
              <a:gd name="connsiteY1" fmla="*/ 1859328 h 1859328"/>
              <a:gd name="connsiteX0" fmla="*/ 1430703 w 1476740"/>
              <a:gd name="connsiteY0" fmla="*/ 0 h 1859328"/>
              <a:gd name="connsiteX1" fmla="*/ 0 w 1476740"/>
              <a:gd name="connsiteY1" fmla="*/ 1859328 h 1859328"/>
              <a:gd name="connsiteX0" fmla="*/ 1430703 w 1490077"/>
              <a:gd name="connsiteY0" fmla="*/ 0 h 1859328"/>
              <a:gd name="connsiteX1" fmla="*/ 0 w 1490077"/>
              <a:gd name="connsiteY1" fmla="*/ 1859328 h 1859328"/>
            </a:gdLst>
            <a:ahLst/>
            <a:cxnLst>
              <a:cxn ang="0">
                <a:pos x="connsiteX0" y="connsiteY0"/>
              </a:cxn>
              <a:cxn ang="0">
                <a:pos x="connsiteX1" y="connsiteY1"/>
              </a:cxn>
            </a:cxnLst>
            <a:rect l="l" t="t" r="r" b="b"/>
            <a:pathLst>
              <a:path w="1490077" h="1859328">
                <a:moveTo>
                  <a:pt x="1430703" y="0"/>
                </a:moveTo>
                <a:cubicBezTo>
                  <a:pt x="1670590" y="728988"/>
                  <a:pt x="1181583" y="1840278"/>
                  <a:pt x="0" y="185932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椭圆 38"/>
          <p:cNvSpPr/>
          <p:nvPr/>
        </p:nvSpPr>
        <p:spPr>
          <a:xfrm>
            <a:off x="3106370" y="1850598"/>
            <a:ext cx="1243378" cy="1284653"/>
          </a:xfrm>
          <a:custGeom>
            <a:avLst/>
            <a:gdLst>
              <a:gd name="connsiteX0" fmla="*/ 0 w 2956655"/>
              <a:gd name="connsiteY0" fmla="*/ 1478328 h 2956655"/>
              <a:gd name="connsiteX1" fmla="*/ 1478328 w 2956655"/>
              <a:gd name="connsiteY1" fmla="*/ 0 h 2956655"/>
              <a:gd name="connsiteX2" fmla="*/ 2956656 w 2956655"/>
              <a:gd name="connsiteY2" fmla="*/ 1478328 h 2956655"/>
              <a:gd name="connsiteX3" fmla="*/ 1478328 w 2956655"/>
              <a:gd name="connsiteY3" fmla="*/ 2956656 h 2956655"/>
              <a:gd name="connsiteX4" fmla="*/ 0 w 2956655"/>
              <a:gd name="connsiteY4" fmla="*/ 1478328 h 2956655"/>
              <a:gd name="connsiteX0" fmla="*/ 0 w 2937606"/>
              <a:gd name="connsiteY0" fmla="*/ 1612204 h 2957830"/>
              <a:gd name="connsiteX1" fmla="*/ 1459278 w 2937606"/>
              <a:gd name="connsiteY1" fmla="*/ 526 h 2957830"/>
              <a:gd name="connsiteX2" fmla="*/ 2937606 w 2937606"/>
              <a:gd name="connsiteY2" fmla="*/ 1478854 h 2957830"/>
              <a:gd name="connsiteX3" fmla="*/ 1459278 w 2937606"/>
              <a:gd name="connsiteY3" fmla="*/ 2957182 h 2957830"/>
              <a:gd name="connsiteX4" fmla="*/ 0 w 2937606"/>
              <a:gd name="connsiteY4" fmla="*/ 1612204 h 2957830"/>
              <a:gd name="connsiteX0" fmla="*/ 810 w 2938416"/>
              <a:gd name="connsiteY0" fmla="*/ 1612204 h 2967118"/>
              <a:gd name="connsiteX1" fmla="*/ 1460088 w 2938416"/>
              <a:gd name="connsiteY1" fmla="*/ 526 h 2967118"/>
              <a:gd name="connsiteX2" fmla="*/ 2938416 w 2938416"/>
              <a:gd name="connsiteY2" fmla="*/ 1478854 h 2967118"/>
              <a:gd name="connsiteX3" fmla="*/ 1279113 w 2938416"/>
              <a:gd name="connsiteY3" fmla="*/ 2966707 h 2967118"/>
              <a:gd name="connsiteX4" fmla="*/ 810 w 2938416"/>
              <a:gd name="connsiteY4" fmla="*/ 1612204 h 2967118"/>
              <a:gd name="connsiteX0" fmla="*/ 2938416 w 3029856"/>
              <a:gd name="connsiteY0" fmla="*/ 1478854 h 2967118"/>
              <a:gd name="connsiteX1" fmla="*/ 1279113 w 3029856"/>
              <a:gd name="connsiteY1" fmla="*/ 2966707 h 2967118"/>
              <a:gd name="connsiteX2" fmla="*/ 810 w 3029856"/>
              <a:gd name="connsiteY2" fmla="*/ 1612204 h 2967118"/>
              <a:gd name="connsiteX3" fmla="*/ 1460088 w 3029856"/>
              <a:gd name="connsiteY3" fmla="*/ 526 h 2967118"/>
              <a:gd name="connsiteX4" fmla="*/ 3029856 w 3029856"/>
              <a:gd name="connsiteY4" fmla="*/ 1570294 h 2967118"/>
              <a:gd name="connsiteX0" fmla="*/ 2938416 w 2938416"/>
              <a:gd name="connsiteY0" fmla="*/ 1478328 h 2966592"/>
              <a:gd name="connsiteX1" fmla="*/ 1279113 w 2938416"/>
              <a:gd name="connsiteY1" fmla="*/ 2966181 h 2966592"/>
              <a:gd name="connsiteX2" fmla="*/ 810 w 2938416"/>
              <a:gd name="connsiteY2" fmla="*/ 1611678 h 2966592"/>
              <a:gd name="connsiteX3" fmla="*/ 1460088 w 2938416"/>
              <a:gd name="connsiteY3" fmla="*/ 0 h 2966592"/>
              <a:gd name="connsiteX0" fmla="*/ 1279113 w 1460088"/>
              <a:gd name="connsiteY0" fmla="*/ 2966181 h 2966592"/>
              <a:gd name="connsiteX1" fmla="*/ 810 w 1460088"/>
              <a:gd name="connsiteY1" fmla="*/ 1611678 h 2966592"/>
              <a:gd name="connsiteX2" fmla="*/ 1460088 w 1460088"/>
              <a:gd name="connsiteY2" fmla="*/ 0 h 2966592"/>
              <a:gd name="connsiteX0" fmla="*/ 1279113 w 1279113"/>
              <a:gd name="connsiteY0" fmla="*/ 1354503 h 1354914"/>
              <a:gd name="connsiteX1" fmla="*/ 810 w 1279113"/>
              <a:gd name="connsiteY1" fmla="*/ 0 h 1354914"/>
              <a:gd name="connsiteX0" fmla="*/ 1250566 w 1250566"/>
              <a:gd name="connsiteY0" fmla="*/ 1297353 h 1297792"/>
              <a:gd name="connsiteX1" fmla="*/ 838 w 1250566"/>
              <a:gd name="connsiteY1" fmla="*/ 0 h 1297792"/>
              <a:gd name="connsiteX0" fmla="*/ 1250888 w 1250888"/>
              <a:gd name="connsiteY0" fmla="*/ 1297353 h 1297353"/>
              <a:gd name="connsiteX1" fmla="*/ 1160 w 1250888"/>
              <a:gd name="connsiteY1" fmla="*/ 0 h 1297353"/>
              <a:gd name="connsiteX0" fmla="*/ 1238213 w 1238213"/>
              <a:gd name="connsiteY0" fmla="*/ 1316403 h 1316403"/>
              <a:gd name="connsiteX1" fmla="*/ 1185 w 1238213"/>
              <a:gd name="connsiteY1" fmla="*/ 0 h 1316403"/>
              <a:gd name="connsiteX0" fmla="*/ 1238109 w 1238109"/>
              <a:gd name="connsiteY0" fmla="*/ 1316403 h 1316403"/>
              <a:gd name="connsiteX1" fmla="*/ 1081 w 1238109"/>
              <a:gd name="connsiteY1" fmla="*/ 0 h 1316403"/>
              <a:gd name="connsiteX0" fmla="*/ 1257126 w 1257126"/>
              <a:gd name="connsiteY0" fmla="*/ 1316403 h 1316403"/>
              <a:gd name="connsiteX1" fmla="*/ 1048 w 1257126"/>
              <a:gd name="connsiteY1" fmla="*/ 0 h 1316403"/>
              <a:gd name="connsiteX0" fmla="*/ 1256078 w 1256078"/>
              <a:gd name="connsiteY0" fmla="*/ 1316403 h 1316403"/>
              <a:gd name="connsiteX1" fmla="*/ 0 w 1256078"/>
              <a:gd name="connsiteY1" fmla="*/ 0 h 1316403"/>
              <a:gd name="connsiteX0" fmla="*/ 1256078 w 1256078"/>
              <a:gd name="connsiteY0" fmla="*/ 1316403 h 1316403"/>
              <a:gd name="connsiteX1" fmla="*/ 0 w 1256078"/>
              <a:gd name="connsiteY1" fmla="*/ 0 h 1316403"/>
              <a:gd name="connsiteX0" fmla="*/ 1243378 w 1243378"/>
              <a:gd name="connsiteY0" fmla="*/ 1284653 h 1284653"/>
              <a:gd name="connsiteX1" fmla="*/ 0 w 1243378"/>
              <a:gd name="connsiteY1" fmla="*/ 0 h 1284653"/>
            </a:gdLst>
            <a:ahLst/>
            <a:cxnLst>
              <a:cxn ang="0">
                <a:pos x="connsiteX0" y="connsiteY0"/>
              </a:cxn>
              <a:cxn ang="0">
                <a:pos x="connsiteX1" y="connsiteY1"/>
              </a:cxn>
            </a:cxnLst>
            <a:rect l="l" t="t" r="r" b="b"/>
            <a:pathLst>
              <a:path w="1243378" h="1284653">
                <a:moveTo>
                  <a:pt x="1243378" y="1284653"/>
                </a:moveTo>
                <a:cubicBezTo>
                  <a:pt x="582327" y="1211628"/>
                  <a:pt x="58738" y="576913"/>
                  <a:pt x="0" y="0"/>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平行四边形 27"/>
          <p:cNvSpPr/>
          <p:nvPr/>
        </p:nvSpPr>
        <p:spPr>
          <a:xfrm>
            <a:off x="5868143" y="1892200"/>
            <a:ext cx="216024" cy="200919"/>
          </a:xfrm>
          <a:prstGeom prst="parallelogram">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矩形 25"/>
          <p:cNvSpPr/>
          <p:nvPr/>
        </p:nvSpPr>
        <p:spPr>
          <a:xfrm>
            <a:off x="0" y="3568082"/>
            <a:ext cx="9144000" cy="20713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TextBox 24"/>
          <p:cNvSpPr txBox="1"/>
          <p:nvPr/>
        </p:nvSpPr>
        <p:spPr>
          <a:xfrm>
            <a:off x="3311503" y="3789769"/>
            <a:ext cx="2839239" cy="1107996"/>
          </a:xfrm>
          <a:prstGeom prst="rect">
            <a:avLst/>
          </a:prstGeom>
          <a:noFill/>
        </p:spPr>
        <p:txBody>
          <a:bodyPr wrap="none" rtlCol="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zh-CN" altLang="en-US" sz="6600" b="0" i="0" u="none" strike="noStrike" kern="0" cap="none" spc="300" normalizeH="0" baseline="0" noProof="0" dirty="0">
                <a:ln w="18415" cmpd="sng">
                  <a:noFill/>
                  <a:prstDash val="solid"/>
                </a:ln>
                <a:solidFill>
                  <a:srgbClr val="FF0000"/>
                </a:solidFill>
                <a:effectLst/>
                <a:uLnTx/>
                <a:uFillTx/>
                <a:latin typeface="微软雅黑" pitchFamily="34" charset="-122"/>
                <a:ea typeface="微软雅黑" pitchFamily="34" charset="-122"/>
              </a:rPr>
              <a:t>谢谢！</a:t>
            </a:r>
          </a:p>
        </p:txBody>
      </p:sp>
    </p:spTree>
    <p:extLst>
      <p:ext uri="{BB962C8B-B14F-4D97-AF65-F5344CB8AC3E}">
        <p14:creationId xmlns:p14="http://schemas.microsoft.com/office/powerpoint/2010/main" val="229084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51308501"/>
              </p:ext>
            </p:extLst>
          </p:nvPr>
        </p:nvGraphicFramePr>
        <p:xfrm>
          <a:off x="324679" y="1237974"/>
          <a:ext cx="8686799" cy="5471776"/>
        </p:xfrm>
        <a:graphic>
          <a:graphicData uri="http://schemas.openxmlformats.org/drawingml/2006/table">
            <a:tbl>
              <a:tblPr firstRow="1" bandRow="1">
                <a:tableStyleId>{72833802-FEF1-4C79-8D5D-14CF1EAF98D9}</a:tableStyleId>
              </a:tblPr>
              <a:tblGrid>
                <a:gridCol w="963103">
                  <a:extLst>
                    <a:ext uri="{9D8B030D-6E8A-4147-A177-3AD203B41FA5}">
                      <a16:colId xmlns:a16="http://schemas.microsoft.com/office/drawing/2014/main" val="3771089194"/>
                    </a:ext>
                  </a:extLst>
                </a:gridCol>
                <a:gridCol w="4694564">
                  <a:extLst>
                    <a:ext uri="{9D8B030D-6E8A-4147-A177-3AD203B41FA5}">
                      <a16:colId xmlns:a16="http://schemas.microsoft.com/office/drawing/2014/main" val="3737978645"/>
                    </a:ext>
                  </a:extLst>
                </a:gridCol>
                <a:gridCol w="1739014">
                  <a:extLst>
                    <a:ext uri="{9D8B030D-6E8A-4147-A177-3AD203B41FA5}">
                      <a16:colId xmlns:a16="http://schemas.microsoft.com/office/drawing/2014/main" val="3317198830"/>
                    </a:ext>
                  </a:extLst>
                </a:gridCol>
                <a:gridCol w="1290118">
                  <a:extLst>
                    <a:ext uri="{9D8B030D-6E8A-4147-A177-3AD203B41FA5}">
                      <a16:colId xmlns:a16="http://schemas.microsoft.com/office/drawing/2014/main" val="1465755359"/>
                    </a:ext>
                  </a:extLst>
                </a:gridCol>
              </a:tblGrid>
              <a:tr h="412096">
                <a:tc>
                  <a:txBody>
                    <a:bodyPr/>
                    <a:lstStyle/>
                    <a:p>
                      <a:pPr algn="ctr"/>
                      <a:r>
                        <a:rPr lang="zh-CN" altLang="en-US" sz="1600" b="1" dirty="0">
                          <a:latin typeface="仿宋" panose="02010609060101010101" pitchFamily="49" charset="-122"/>
                          <a:ea typeface="仿宋" panose="02010609060101010101" pitchFamily="49" charset="-122"/>
                        </a:rPr>
                        <a:t>项目</a:t>
                      </a:r>
                    </a:p>
                  </a:txBody>
                  <a:tcPr/>
                </a:tc>
                <a:tc>
                  <a:txBody>
                    <a:bodyPr/>
                    <a:lstStyle/>
                    <a:p>
                      <a:pPr algn="ctr"/>
                      <a:r>
                        <a:rPr lang="zh-CN" altLang="en-US" sz="1600" b="1" dirty="0">
                          <a:latin typeface="仿宋" panose="02010609060101010101" pitchFamily="49" charset="-122"/>
                          <a:ea typeface="仿宋" panose="02010609060101010101" pitchFamily="49" charset="-122"/>
                        </a:rPr>
                        <a:t>工作内容</a:t>
                      </a:r>
                    </a:p>
                  </a:txBody>
                  <a:tcPr/>
                </a:tc>
                <a:tc>
                  <a:txBody>
                    <a:bodyPr/>
                    <a:lstStyle/>
                    <a:p>
                      <a:pPr algn="ctr"/>
                      <a:r>
                        <a:rPr lang="zh-CN" altLang="en-US" sz="1600" b="1" dirty="0">
                          <a:latin typeface="仿宋" panose="02010609060101010101" pitchFamily="49" charset="-122"/>
                          <a:ea typeface="仿宋" panose="02010609060101010101" pitchFamily="49" charset="-122"/>
                        </a:rPr>
                        <a:t>佐证资料</a:t>
                      </a:r>
                    </a:p>
                  </a:txBody>
                  <a:tcPr/>
                </a:tc>
                <a:tc>
                  <a:txBody>
                    <a:bodyPr/>
                    <a:lstStyle/>
                    <a:p>
                      <a:pPr algn="ctr"/>
                      <a:r>
                        <a:rPr lang="zh-CN" altLang="en-US" sz="1600" b="1" dirty="0">
                          <a:latin typeface="仿宋" panose="02010609060101010101" pitchFamily="49" charset="-122"/>
                          <a:ea typeface="仿宋" panose="02010609060101010101" pitchFamily="49" charset="-122"/>
                        </a:rPr>
                        <a:t>验收标准</a:t>
                      </a:r>
                    </a:p>
                  </a:txBody>
                  <a:tcPr/>
                </a:tc>
                <a:extLst>
                  <a:ext uri="{0D108BD9-81ED-4DB2-BD59-A6C34878D82A}">
                    <a16:rowId xmlns:a16="http://schemas.microsoft.com/office/drawing/2014/main" val="1873991556"/>
                  </a:ext>
                </a:extLst>
              </a:tr>
              <a:tr h="1998381">
                <a:tc>
                  <a:txBody>
                    <a:bodyPr/>
                    <a:lstStyle/>
                    <a:p>
                      <a:r>
                        <a:rPr lang="zh-CN" altLang="en-US" sz="2000" dirty="0">
                          <a:latin typeface="仿宋" panose="02010609060101010101" pitchFamily="49" charset="-122"/>
                          <a:ea typeface="仿宋" panose="02010609060101010101" pitchFamily="49" charset="-122"/>
                        </a:rPr>
                        <a:t>企业应急管理责任体系</a:t>
                      </a:r>
                    </a:p>
                  </a:txBody>
                  <a:tcPr/>
                </a:tc>
                <a:tc>
                  <a:txBody>
                    <a:bodyPr/>
                    <a:lstStyle/>
                    <a:p>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）建立企业安全生产应急管理</a:t>
                      </a:r>
                      <a:r>
                        <a:rPr lang="zh-CN" altLang="en-US" sz="2000" kern="1200" dirty="0">
                          <a:solidFill>
                            <a:srgbClr val="C00000"/>
                          </a:solidFill>
                          <a:latin typeface="仿宋" panose="02010609060101010101" pitchFamily="49" charset="-122"/>
                          <a:ea typeface="仿宋" panose="02010609060101010101" pitchFamily="49" charset="-122"/>
                          <a:cs typeface="+mn-cs"/>
                        </a:rPr>
                        <a:t>责任体系</a:t>
                      </a:r>
                      <a:r>
                        <a:rPr lang="zh-CN" altLang="en-US" sz="2000" dirty="0">
                          <a:latin typeface="仿宋" panose="02010609060101010101" pitchFamily="49" charset="-122"/>
                          <a:ea typeface="仿宋" panose="02010609060101010101" pitchFamily="49" charset="-122"/>
                        </a:rPr>
                        <a:t>，健全企业安全生产应急管理</a:t>
                      </a:r>
                      <a:r>
                        <a:rPr lang="zh-CN" altLang="en-US" sz="2000" kern="1200" dirty="0">
                          <a:solidFill>
                            <a:srgbClr val="C00000"/>
                          </a:solidFill>
                          <a:latin typeface="仿宋" panose="02010609060101010101" pitchFamily="49" charset="-122"/>
                          <a:ea typeface="仿宋" panose="02010609060101010101" pitchFamily="49" charset="-122"/>
                          <a:cs typeface="+mn-cs"/>
                        </a:rPr>
                        <a:t>责任制</a:t>
                      </a:r>
                      <a:r>
                        <a:rPr lang="zh-CN" altLang="en-US" sz="2000" dirty="0">
                          <a:latin typeface="仿宋" panose="02010609060101010101" pitchFamily="49" charset="-122"/>
                          <a:ea typeface="仿宋" panose="02010609060101010101" pitchFamily="49" charset="-122"/>
                        </a:rPr>
                        <a:t>；</a:t>
                      </a:r>
                    </a:p>
                    <a:p>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）安全生产应急管理</a:t>
                      </a:r>
                      <a:r>
                        <a:rPr lang="zh-CN" altLang="en-US" sz="2000" i="0" u="none" dirty="0">
                          <a:latin typeface="仿宋" panose="02010609060101010101" pitchFamily="49" charset="-122"/>
                          <a:ea typeface="仿宋" panose="02010609060101010101" pitchFamily="49" charset="-122"/>
                        </a:rPr>
                        <a:t>责任制</a:t>
                      </a:r>
                      <a:r>
                        <a:rPr lang="zh-CN" altLang="en-US" sz="2000" i="1" u="sng" dirty="0">
                          <a:latin typeface="仿宋" panose="02010609060101010101" pitchFamily="49" charset="-122"/>
                          <a:ea typeface="仿宋" panose="02010609060101010101" pitchFamily="49" charset="-122"/>
                        </a:rPr>
                        <a:t>应明确（包含）</a:t>
                      </a:r>
                      <a:r>
                        <a:rPr lang="zh-CN" altLang="en-US" sz="2000" kern="1200" dirty="0">
                          <a:solidFill>
                            <a:srgbClr val="C00000"/>
                          </a:solidFill>
                          <a:latin typeface="仿宋" panose="02010609060101010101" pitchFamily="49" charset="-122"/>
                          <a:ea typeface="仿宋" panose="02010609060101010101" pitchFamily="49" charset="-122"/>
                          <a:cs typeface="+mn-cs"/>
                        </a:rPr>
                        <a:t>预案管理、应急演练、应急救援组织、应急物资储备、应急救援装备、应急培训</a:t>
                      </a:r>
                      <a:r>
                        <a:rPr lang="zh-CN" altLang="en-US" sz="2000" dirty="0">
                          <a:latin typeface="仿宋" panose="02010609060101010101" pitchFamily="49" charset="-122"/>
                          <a:ea typeface="仿宋" panose="02010609060101010101" pitchFamily="49" charset="-122"/>
                        </a:rPr>
                        <a:t>等内容。</a:t>
                      </a:r>
                    </a:p>
                    <a:p>
                      <a:endParaRPr lang="zh-CN" altLang="en-US" sz="2000" b="0" dirty="0">
                        <a:latin typeface="仿宋" panose="02010609060101010101" pitchFamily="49" charset="-122"/>
                        <a:ea typeface="仿宋" panose="02010609060101010101" pitchFamily="49" charset="-122"/>
                      </a:endParaRPr>
                    </a:p>
                  </a:txBody>
                  <a:tcPr/>
                </a:tc>
                <a:tc>
                  <a:txBody>
                    <a:bodyPr/>
                    <a:lstStyle/>
                    <a:p>
                      <a:r>
                        <a:rPr lang="zh-CN" altLang="en-US" sz="2000" kern="1200" dirty="0">
                          <a:solidFill>
                            <a:schemeClr val="tx1"/>
                          </a:solidFill>
                          <a:latin typeface="仿宋" panose="02010609060101010101" pitchFamily="49" charset="-122"/>
                          <a:ea typeface="仿宋" panose="02010609060101010101" pitchFamily="49" charset="-122"/>
                          <a:cs typeface="+mn-cs"/>
                        </a:rPr>
                        <a:t>各级人员安全生产应急管理责任制</a:t>
                      </a:r>
                      <a:r>
                        <a:rPr lang="zh-CN" altLang="en-US" sz="2000" kern="1200" dirty="0">
                          <a:solidFill>
                            <a:srgbClr val="C00000"/>
                          </a:solidFill>
                          <a:latin typeface="仿宋" panose="02010609060101010101" pitchFamily="49" charset="-122"/>
                          <a:ea typeface="仿宋" panose="02010609060101010101" pitchFamily="49" charset="-122"/>
                          <a:cs typeface="+mn-cs"/>
                        </a:rPr>
                        <a:t>文件</a:t>
                      </a:r>
                      <a:r>
                        <a:rPr lang="zh-CN" altLang="en-US" sz="2000" kern="1200" dirty="0">
                          <a:solidFill>
                            <a:schemeClr val="tx1"/>
                          </a:solidFill>
                          <a:latin typeface="仿宋" panose="02010609060101010101" pitchFamily="49" charset="-122"/>
                          <a:ea typeface="仿宋" panose="02010609060101010101" pitchFamily="49" charset="-122"/>
                          <a:cs typeface="+mn-cs"/>
                        </a:rPr>
                        <a:t>。</a:t>
                      </a:r>
                    </a:p>
                  </a:txBody>
                  <a:tcPr/>
                </a:tc>
                <a:tc>
                  <a:txBody>
                    <a:bodyPr/>
                    <a:lstStyle/>
                    <a:p>
                      <a:r>
                        <a:rPr lang="zh-CN" altLang="en-US" sz="2000" dirty="0">
                          <a:latin typeface="仿宋" panose="02010609060101010101" pitchFamily="49" charset="-122"/>
                          <a:ea typeface="仿宋" panose="02010609060101010101" pitchFamily="49" charset="-122"/>
                        </a:rPr>
                        <a:t>总分</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分。职责明确的得</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分；职责不全面的得</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分。 </a:t>
                      </a:r>
                    </a:p>
                    <a:p>
                      <a:endParaRPr lang="zh-CN" altLang="en-US" sz="2000" dirty="0">
                        <a:latin typeface="仿宋" panose="02010609060101010101" pitchFamily="49" charset="-122"/>
                        <a:ea typeface="仿宋" panose="02010609060101010101" pitchFamily="49" charset="-122"/>
                      </a:endParaRPr>
                    </a:p>
                  </a:txBody>
                  <a:tcPr/>
                </a:tc>
                <a:extLst>
                  <a:ext uri="{0D108BD9-81ED-4DB2-BD59-A6C34878D82A}">
                    <a16:rowId xmlns:a16="http://schemas.microsoft.com/office/drawing/2014/main" val="3535907160"/>
                  </a:ext>
                </a:extLst>
              </a:tr>
              <a:tr h="2540315">
                <a:tc>
                  <a:txBody>
                    <a:bodyPr/>
                    <a:lstStyle/>
                    <a:p>
                      <a:r>
                        <a:rPr lang="zh-CN" altLang="zh-CN" sz="2000" kern="100" spc="-30" dirty="0">
                          <a:effectLst/>
                          <a:latin typeface="仿宋" panose="02010609060101010101" pitchFamily="49" charset="-122"/>
                          <a:ea typeface="仿宋" panose="02010609060101010101" pitchFamily="49" charset="-122"/>
                        </a:rPr>
                        <a:t>安全生产应急管理第一责任人工作职责</a:t>
                      </a:r>
                      <a:endParaRPr lang="zh-CN" altLang="en-US" sz="2000" dirty="0">
                        <a:latin typeface="仿宋" panose="02010609060101010101" pitchFamily="49" charset="-122"/>
                        <a:ea typeface="仿宋" panose="02010609060101010101" pitchFamily="49" charset="-122"/>
                      </a:endParaRPr>
                    </a:p>
                  </a:txBody>
                  <a:tcPr/>
                </a:tc>
                <a:tc>
                  <a:txBody>
                    <a:bodyPr/>
                    <a:lstStyle/>
                    <a:p>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）明确企业主要负责人是安全生产应急管理</a:t>
                      </a:r>
                      <a:r>
                        <a:rPr lang="zh-CN" altLang="en-US" sz="2000" kern="1200" dirty="0">
                          <a:solidFill>
                            <a:srgbClr val="C00000"/>
                          </a:solidFill>
                          <a:latin typeface="仿宋" panose="02010609060101010101" pitchFamily="49" charset="-122"/>
                          <a:ea typeface="仿宋" panose="02010609060101010101" pitchFamily="49" charset="-122"/>
                          <a:cs typeface="+mn-cs"/>
                        </a:rPr>
                        <a:t>第一责任人</a:t>
                      </a:r>
                      <a:r>
                        <a:rPr lang="zh-CN" altLang="en-US" sz="2000" dirty="0">
                          <a:latin typeface="仿宋" panose="02010609060101010101" pitchFamily="49" charset="-122"/>
                          <a:ea typeface="仿宋" panose="02010609060101010101" pitchFamily="49" charset="-122"/>
                        </a:rPr>
                        <a:t>；</a:t>
                      </a:r>
                    </a:p>
                    <a:p>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）明确安全生产应急管理</a:t>
                      </a:r>
                      <a:r>
                        <a:rPr lang="zh-CN" altLang="en-US" sz="2000" kern="1200" dirty="0">
                          <a:solidFill>
                            <a:srgbClr val="C00000"/>
                          </a:solidFill>
                          <a:latin typeface="仿宋" panose="02010609060101010101" pitchFamily="49" charset="-122"/>
                          <a:ea typeface="仿宋" panose="02010609060101010101" pitchFamily="49" charset="-122"/>
                          <a:cs typeface="+mn-cs"/>
                        </a:rPr>
                        <a:t>第一责任人职责</a:t>
                      </a:r>
                      <a:r>
                        <a:rPr lang="zh-CN" altLang="en-US" sz="2000" dirty="0">
                          <a:latin typeface="仿宋" panose="02010609060101010101" pitchFamily="49" charset="-122"/>
                          <a:ea typeface="仿宋" panose="02010609060101010101" pitchFamily="49" charset="-122"/>
                        </a:rPr>
                        <a:t>；</a:t>
                      </a:r>
                    </a:p>
                    <a:p>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）企业主要负责人必须对本单位应急管理的</a:t>
                      </a:r>
                      <a:r>
                        <a:rPr lang="zh-CN" altLang="en-US" sz="2000" kern="1200" dirty="0">
                          <a:solidFill>
                            <a:srgbClr val="C00000"/>
                          </a:solidFill>
                          <a:latin typeface="仿宋" panose="02010609060101010101" pitchFamily="49" charset="-122"/>
                          <a:ea typeface="仿宋" panose="02010609060101010101" pitchFamily="49" charset="-122"/>
                          <a:cs typeface="+mn-cs"/>
                        </a:rPr>
                        <a:t>各个方面、各个环节负责</a:t>
                      </a:r>
                      <a:r>
                        <a:rPr lang="zh-CN" altLang="en-US" sz="2000" dirty="0">
                          <a:latin typeface="仿宋" panose="02010609060101010101" pitchFamily="49" charset="-122"/>
                          <a:ea typeface="仿宋" panose="02010609060101010101" pitchFamily="49" charset="-122"/>
                        </a:rPr>
                        <a:t>，而不是仅负责某些方面或部分环节，对本单位应急管理工作全程负责，不能间断。</a:t>
                      </a:r>
                    </a:p>
                    <a:p>
                      <a:endParaRPr lang="zh-CN" altLang="en-US" sz="2000" dirty="0">
                        <a:latin typeface="仿宋" panose="02010609060101010101" pitchFamily="49" charset="-122"/>
                        <a:ea typeface="仿宋" panose="02010609060101010101" pitchFamily="49" charset="-122"/>
                      </a:endParaRPr>
                    </a:p>
                  </a:txBody>
                  <a:tcPr/>
                </a:tc>
                <a:tc>
                  <a:txBody>
                    <a:bodyPr/>
                    <a:lstStyle/>
                    <a:p>
                      <a:r>
                        <a:rPr lang="zh-CN" altLang="en-US" sz="2000" dirty="0">
                          <a:latin typeface="仿宋" panose="02010609060101010101" pitchFamily="49" charset="-122"/>
                          <a:ea typeface="仿宋" panose="02010609060101010101" pitchFamily="49" charset="-122"/>
                        </a:rPr>
                        <a:t>明确安全生产应急管理第一责任人及其职责的</a:t>
                      </a:r>
                      <a:r>
                        <a:rPr lang="zh-CN" altLang="en-US" sz="2000" kern="1200" dirty="0">
                          <a:solidFill>
                            <a:srgbClr val="C00000"/>
                          </a:solidFill>
                          <a:latin typeface="仿宋" panose="02010609060101010101" pitchFamily="49" charset="-122"/>
                          <a:ea typeface="仿宋" panose="02010609060101010101" pitchFamily="49" charset="-122"/>
                          <a:cs typeface="+mn-cs"/>
                        </a:rPr>
                        <a:t>文件</a:t>
                      </a:r>
                      <a:r>
                        <a:rPr lang="zh-CN" altLang="en-US" sz="2000" dirty="0">
                          <a:latin typeface="仿宋" panose="02010609060101010101" pitchFamily="49" charset="-122"/>
                          <a:ea typeface="仿宋" panose="02010609060101010101" pitchFamily="49" charset="-122"/>
                        </a:rPr>
                        <a:t>。</a:t>
                      </a:r>
                    </a:p>
                  </a:txBody>
                  <a:tcPr/>
                </a:tc>
                <a:tc>
                  <a:txBody>
                    <a:bodyPr/>
                    <a:lstStyle/>
                    <a:p>
                      <a:r>
                        <a:rPr lang="zh-CN" altLang="en-US" sz="2000" dirty="0">
                          <a:latin typeface="仿宋" panose="02010609060101010101" pitchFamily="49" charset="-122"/>
                          <a:ea typeface="仿宋" panose="02010609060101010101" pitchFamily="49" charset="-122"/>
                        </a:rPr>
                        <a:t>总分</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分。有相关文件的得</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分。</a:t>
                      </a:r>
                    </a:p>
                    <a:p>
                      <a:endParaRPr lang="zh-CN" altLang="en-US" sz="2000" dirty="0">
                        <a:latin typeface="仿宋" panose="02010609060101010101" pitchFamily="49" charset="-122"/>
                        <a:ea typeface="仿宋" panose="02010609060101010101" pitchFamily="49" charset="-122"/>
                      </a:endParaRPr>
                    </a:p>
                  </a:txBody>
                  <a:tcPr/>
                </a:tc>
                <a:extLst>
                  <a:ext uri="{0D108BD9-81ED-4DB2-BD59-A6C34878D82A}">
                    <a16:rowId xmlns:a16="http://schemas.microsoft.com/office/drawing/2014/main" val="725760371"/>
                  </a:ext>
                </a:extLst>
              </a:tr>
            </a:tbl>
          </a:graphicData>
        </a:graphic>
      </p:graphicFrame>
      <p:sp>
        <p:nvSpPr>
          <p:cNvPr id="4" name="标题 2"/>
          <p:cNvSpPr txBox="1">
            <a:spLocks/>
          </p:cNvSpPr>
          <p:nvPr/>
        </p:nvSpPr>
        <p:spPr bwMode="auto">
          <a:xfrm>
            <a:off x="324679" y="456404"/>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2pPr>
            <a:lvl3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3pPr>
            <a:lvl4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4pPr>
            <a:lvl5pPr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5pPr>
            <a:lvl6pPr marL="4572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6pPr>
            <a:lvl7pPr marL="9144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7pPr>
            <a:lvl8pPr marL="13716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8pPr>
            <a:lvl9pPr marL="1828800" algn="ctr" rtl="0" fontAlgn="base">
              <a:spcBef>
                <a:spcPct val="0"/>
              </a:spcBef>
              <a:spcAft>
                <a:spcPct val="0"/>
              </a:spcAft>
              <a:defRPr sz="4400">
                <a:solidFill>
                  <a:schemeClr val="tx1"/>
                </a:solidFill>
                <a:latin typeface="Calibri" panose="020F0502020204030204" pitchFamily="34" charset="0"/>
                <a:ea typeface="方正粗倩简体" pitchFamily="1" charset="-122"/>
              </a:defRPr>
            </a:lvl9pPr>
          </a:lstStyle>
          <a:p>
            <a:pPr algn="l"/>
            <a:r>
              <a:rPr lang="zh-CN" altLang="en-US" sz="2400" b="1" kern="0" dirty="0">
                <a:solidFill>
                  <a:schemeClr val="bg1"/>
                </a:solidFill>
                <a:latin typeface="+mn-ea"/>
                <a:ea typeface="+mn-ea"/>
                <a:cs typeface="+mn-cs"/>
              </a:rPr>
              <a:t>（</a:t>
            </a:r>
            <a:r>
              <a:rPr lang="en-US" altLang="zh-CN" sz="2400" b="1" kern="0" dirty="0">
                <a:solidFill>
                  <a:schemeClr val="bg1"/>
                </a:solidFill>
                <a:latin typeface="+mn-ea"/>
                <a:ea typeface="+mn-ea"/>
                <a:cs typeface="+mn-cs"/>
              </a:rPr>
              <a:t>1</a:t>
            </a:r>
            <a:r>
              <a:rPr lang="zh-CN" altLang="en-US" sz="2400" b="1" kern="0" dirty="0">
                <a:solidFill>
                  <a:schemeClr val="bg1"/>
                </a:solidFill>
                <a:latin typeface="+mn-ea"/>
                <a:ea typeface="+mn-ea"/>
                <a:cs typeface="+mn-cs"/>
              </a:rPr>
              <a:t>）责任体系 </a:t>
            </a:r>
            <a:r>
              <a:rPr lang="en-US" altLang="zh-CN" sz="2400" b="1" kern="0" dirty="0">
                <a:solidFill>
                  <a:schemeClr val="bg1"/>
                </a:solidFill>
                <a:latin typeface="+mn-ea"/>
                <a:ea typeface="+mn-ea"/>
                <a:cs typeface="+mn-cs"/>
              </a:rPr>
              <a:t>4</a:t>
            </a:r>
            <a:r>
              <a:rPr lang="zh-CN" altLang="en-US" sz="2400" b="1" kern="0" dirty="0">
                <a:solidFill>
                  <a:schemeClr val="bg1"/>
                </a:solidFill>
                <a:latin typeface="+mn-ea"/>
                <a:ea typeface="+mn-ea"/>
                <a:cs typeface="+mn-cs"/>
              </a:rPr>
              <a:t>分</a:t>
            </a:r>
          </a:p>
        </p:txBody>
      </p:sp>
    </p:spTree>
    <p:extLst>
      <p:ext uri="{BB962C8B-B14F-4D97-AF65-F5344CB8AC3E}">
        <p14:creationId xmlns:p14="http://schemas.microsoft.com/office/powerpoint/2010/main" val="1732974883"/>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方正粗倩简体"/>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方正粗倩简体"/>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11277</Words>
  <Application>Microsoft Office PowerPoint</Application>
  <PresentationFormat>全屏显示(4:3)</PresentationFormat>
  <Paragraphs>814</Paragraphs>
  <Slides>83</Slides>
  <Notes>8</Notes>
  <HiddenSlides>0</HiddenSlides>
  <MMClips>0</MMClips>
  <ScaleCrop>false</ScaleCrop>
  <HeadingPairs>
    <vt:vector size="6" baseType="variant">
      <vt:variant>
        <vt:lpstr>已用的字体</vt:lpstr>
      </vt:variant>
      <vt:variant>
        <vt:i4>23</vt:i4>
      </vt:variant>
      <vt:variant>
        <vt:lpstr>主题</vt:lpstr>
      </vt:variant>
      <vt:variant>
        <vt:i4>4</vt:i4>
      </vt:variant>
      <vt:variant>
        <vt:lpstr>幻灯片标题</vt:lpstr>
      </vt:variant>
      <vt:variant>
        <vt:i4>83</vt:i4>
      </vt:variant>
    </vt:vector>
  </HeadingPairs>
  <TitlesOfParts>
    <vt:vector size="110" baseType="lpstr">
      <vt:lpstr>Aharoni</vt:lpstr>
      <vt:lpstr>Gulim</vt:lpstr>
      <vt:lpstr>Kozuka Gothic Pro L</vt:lpstr>
      <vt:lpstr>Microsoft JhengHei</vt:lpstr>
      <vt:lpstr>MS PGothic</vt:lpstr>
      <vt:lpstr>等线</vt:lpstr>
      <vt:lpstr>方正粗倩简体</vt:lpstr>
      <vt:lpstr>方正姚体</vt:lpstr>
      <vt:lpstr>仿宋</vt:lpstr>
      <vt:lpstr>仿宋_GB2312</vt:lpstr>
      <vt:lpstr>黑体</vt:lpstr>
      <vt:lpstr>华文琥珀</vt:lpstr>
      <vt:lpstr>华文细黑</vt:lpstr>
      <vt:lpstr>楷体_GB2312</vt:lpstr>
      <vt:lpstr>宋体</vt:lpstr>
      <vt:lpstr>微软雅黑</vt:lpstr>
      <vt:lpstr>Arial</vt:lpstr>
      <vt:lpstr>Calibri</vt:lpstr>
      <vt:lpstr>Franklin Gothic Medium Cond</vt:lpstr>
      <vt:lpstr>tahoma</vt:lpstr>
      <vt:lpstr>Times New Roman</vt:lpstr>
      <vt:lpstr>Wingdings</vt:lpstr>
      <vt:lpstr>Wingdings 2</vt:lpstr>
      <vt:lpstr>1_Office 主题​​</vt:lpstr>
      <vt:lpstr>2_Office 主题​​</vt:lpstr>
      <vt:lpstr>Office 主题</vt:lpstr>
      <vt:lpstr>Blank</vt:lpstr>
      <vt:lpstr>PowerPoint 演示文稿</vt:lpstr>
      <vt:lpstr>PowerPoint 演示文稿</vt:lpstr>
      <vt:lpstr>PowerPoint 演示文稿</vt:lpstr>
      <vt:lpstr>PowerPoint 演示文稿</vt:lpstr>
      <vt:lpstr>PowerPoint 演示文稿</vt:lpstr>
      <vt:lpstr>二、工作标准及验收标准解读 2017年市安全生产应急管理示范创建工作及验收标准体系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第一部分   应急演练准备</vt:lpstr>
      <vt:lpstr>4.确定演练目的</vt:lpstr>
      <vt:lpstr>PowerPoint 演示文稿</vt:lpstr>
      <vt:lpstr>PowerPoint 演示文稿</vt:lpstr>
      <vt:lpstr>PowerPoint 演示文稿</vt:lpstr>
      <vt:lpstr>场景1  事故发生与处置</vt:lpstr>
      <vt:lpstr>PowerPoint 演示文稿</vt:lpstr>
      <vt:lpstr>场景2 扩大应急 </vt:lpstr>
      <vt:lpstr>PowerPoint 演示文稿</vt:lpstr>
      <vt:lpstr>PowerPoint 演示文稿</vt:lpstr>
      <vt:lpstr>PowerPoint 演示文稿</vt:lpstr>
      <vt:lpstr>场景3  应急处置结束</vt:lpstr>
      <vt:lpstr>PowerPoint 演示文稿</vt:lpstr>
      <vt:lpstr>第三部分   桌面推演评估</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邱莹</dc:creator>
  <cp:lastModifiedBy>邱莹</cp:lastModifiedBy>
  <cp:revision>151</cp:revision>
  <dcterms:created xsi:type="dcterms:W3CDTF">2017-07-17T04:00:38Z</dcterms:created>
  <dcterms:modified xsi:type="dcterms:W3CDTF">2017-07-21T09:27:22Z</dcterms:modified>
</cp:coreProperties>
</file>